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68" d="100"/>
          <a:sy n="68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B8EDA-BAC3-4E80-A9AF-F1DE9217ED5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89F1-7D7E-4840-9AB5-4C07092A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 </a:t>
            </a:r>
            <a:r>
              <a:rPr lang="en-US" baseline="0" dirty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31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A list of procedures and steps,</a:t>
            </a:r>
            <a:r>
              <a:rPr lang="en-US" baseline="0"/>
              <a:t> or a lecture slide with media.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to course,</a:t>
            </a:r>
            <a:r>
              <a:rPr lang="en-US" baseline="0" dirty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038600"/>
            <a:ext cx="8482042" cy="1828800"/>
          </a:xfrm>
        </p:spPr>
        <p:txBody>
          <a:bodyPr/>
          <a:lstStyle/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pengulangan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Angky Febriansyah SE.,MM.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“do-while”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956" y="1644444"/>
            <a:ext cx="3886978" cy="314187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400" dirty="0">
                <a:latin typeface="Berlin Sans FB" pitchFamily="34" charset="0"/>
              </a:rPr>
              <a:t>&lt;html&gt;</a:t>
            </a:r>
          </a:p>
          <a:p>
            <a:pPr>
              <a:buNone/>
            </a:pPr>
            <a:r>
              <a:rPr lang="en-US" sz="1400" dirty="0">
                <a:latin typeface="Berlin Sans FB" pitchFamily="34" charset="0"/>
              </a:rPr>
              <a:t>&lt;head&gt;</a:t>
            </a:r>
          </a:p>
          <a:p>
            <a:r>
              <a:rPr lang="en-US" sz="1400" dirty="0">
                <a:latin typeface="Berlin Sans FB" pitchFamily="34" charset="0"/>
              </a:rPr>
              <a:t>&lt;title&gt;</a:t>
            </a:r>
            <a:r>
              <a:rPr lang="en-US" sz="1400" dirty="0" err="1">
                <a:latin typeface="Berlin Sans FB" pitchFamily="34" charset="0"/>
              </a:rPr>
              <a:t>contoh</a:t>
            </a:r>
            <a:r>
              <a:rPr lang="en-US" sz="1400" dirty="0">
                <a:latin typeface="Berlin Sans FB" pitchFamily="34" charset="0"/>
              </a:rPr>
              <a:t> </a:t>
            </a:r>
            <a:r>
              <a:rPr lang="en-US" sz="1400" dirty="0" err="1">
                <a:latin typeface="Berlin Sans FB" pitchFamily="34" charset="0"/>
              </a:rPr>
              <a:t>Pengulangan</a:t>
            </a:r>
            <a:r>
              <a:rPr lang="en-US" sz="1400" dirty="0">
                <a:latin typeface="Berlin Sans FB" pitchFamily="34" charset="0"/>
              </a:rPr>
              <a:t> do-while&lt;/title&gt;</a:t>
            </a:r>
          </a:p>
          <a:p>
            <a:pPr>
              <a:buNone/>
            </a:pPr>
            <a:r>
              <a:rPr lang="en-US" sz="1400" dirty="0">
                <a:latin typeface="Berlin Sans FB" pitchFamily="34" charset="0"/>
              </a:rPr>
              <a:t>&lt;/head&gt;</a:t>
            </a:r>
          </a:p>
          <a:p>
            <a:pPr>
              <a:buNone/>
            </a:pPr>
            <a:r>
              <a:rPr lang="en-US" sz="1400" dirty="0">
                <a:latin typeface="Berlin Sans FB" pitchFamily="34" charset="0"/>
              </a:rPr>
              <a:t>&lt;body&gt;</a:t>
            </a:r>
          </a:p>
          <a:p>
            <a:endParaRPr lang="en-US" sz="1400" dirty="0">
              <a:latin typeface="Berlin Sans FB" pitchFamily="34" charset="0"/>
            </a:endParaRPr>
          </a:p>
          <a:p>
            <a:pPr>
              <a:buNone/>
            </a:pPr>
            <a:r>
              <a:rPr lang="en-US" sz="1400" dirty="0">
                <a:latin typeface="Berlin Sans FB" pitchFamily="34" charset="0"/>
              </a:rPr>
              <a:t>&lt;/body&gt;</a:t>
            </a:r>
          </a:p>
          <a:p>
            <a:pPr>
              <a:buNone/>
            </a:pPr>
            <a:r>
              <a:rPr lang="en-US" sz="1400" dirty="0">
                <a:latin typeface="Berlin Sans FB" pitchFamily="34" charset="0"/>
              </a:rPr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4810" y="1643051"/>
            <a:ext cx="4714908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do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echo"$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&lt;BR&gt;";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while ($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26);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000100" y="3143248"/>
            <a:ext cx="3429024" cy="3571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7518" y="6072206"/>
            <a:ext cx="8572560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/>
              <a:t>Simpan</a:t>
            </a:r>
            <a:r>
              <a:rPr lang="en-US" sz="2200" b="1" dirty="0"/>
              <a:t> </a:t>
            </a:r>
            <a:r>
              <a:rPr lang="en-US" sz="2200" b="1" dirty="0" err="1"/>
              <a:t>di</a:t>
            </a:r>
            <a:r>
              <a:rPr lang="en-US" sz="2200" b="1" dirty="0"/>
              <a:t> drive D:Xampp/</a:t>
            </a:r>
            <a:r>
              <a:rPr lang="en-US" sz="2200" b="1" dirty="0" err="1"/>
              <a:t>Htdocs</a:t>
            </a:r>
            <a:r>
              <a:rPr lang="en-US" sz="2200" b="1" dirty="0"/>
              <a:t>/Folder </a:t>
            </a:r>
            <a:r>
              <a:rPr lang="en-US" sz="2200" b="1" dirty="0" err="1"/>
              <a:t>Masing-masing</a:t>
            </a:r>
            <a:r>
              <a:rPr lang="en-US" sz="2200" b="1" dirty="0"/>
              <a:t>/dowhile1.php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Pernyataan</a:t>
            </a:r>
            <a:r>
              <a:rPr lang="en-US" dirty="0"/>
              <a:t> “Break”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1857388"/>
          </a:xfrm>
        </p:spPr>
        <p:txBody>
          <a:bodyPr>
            <a:noAutofit/>
          </a:bodyPr>
          <a:lstStyle/>
          <a:p>
            <a:r>
              <a:rPr lang="en-US" sz="1200" dirty="0">
                <a:latin typeface="Berlin Sans FB" pitchFamily="34" charset="0"/>
              </a:rPr>
              <a:t>&lt;HTML&gt;</a:t>
            </a:r>
          </a:p>
          <a:p>
            <a:r>
              <a:rPr lang="en-US" sz="1200" dirty="0">
                <a:latin typeface="Berlin Sans FB" pitchFamily="34" charset="0"/>
              </a:rPr>
              <a:t>&lt;HEAD&gt;</a:t>
            </a:r>
          </a:p>
          <a:p>
            <a:r>
              <a:rPr lang="en-US" sz="1200" dirty="0">
                <a:latin typeface="Berlin Sans FB" pitchFamily="34" charset="0"/>
              </a:rPr>
              <a:t>&lt;TITLE&gt;</a:t>
            </a:r>
            <a:r>
              <a:rPr lang="en-US" sz="1200" dirty="0" err="1">
                <a:latin typeface="Berlin Sans FB" pitchFamily="34" charset="0"/>
              </a:rPr>
              <a:t>Contoh</a:t>
            </a:r>
            <a:r>
              <a:rPr lang="en-US" sz="1200" dirty="0">
                <a:latin typeface="Berlin Sans FB" pitchFamily="34" charset="0"/>
              </a:rPr>
              <a:t> </a:t>
            </a:r>
            <a:r>
              <a:rPr lang="en-US" sz="1200" dirty="0" err="1">
                <a:latin typeface="Berlin Sans FB" pitchFamily="34" charset="0"/>
              </a:rPr>
              <a:t>untuk</a:t>
            </a:r>
            <a:r>
              <a:rPr lang="en-US" sz="1200" dirty="0">
                <a:latin typeface="Berlin Sans FB" pitchFamily="34" charset="0"/>
              </a:rPr>
              <a:t> </a:t>
            </a:r>
            <a:r>
              <a:rPr lang="en-US" sz="1200" dirty="0" err="1">
                <a:latin typeface="Berlin Sans FB" pitchFamily="34" charset="0"/>
              </a:rPr>
              <a:t>Memperlihatkan</a:t>
            </a:r>
            <a:r>
              <a:rPr lang="en-US" sz="1200" dirty="0">
                <a:latin typeface="Berlin Sans FB" pitchFamily="34" charset="0"/>
              </a:rPr>
              <a:t> </a:t>
            </a:r>
            <a:r>
              <a:rPr lang="en-US" sz="1200" dirty="0" err="1">
                <a:latin typeface="Berlin Sans FB" pitchFamily="34" charset="0"/>
              </a:rPr>
              <a:t>Efek</a:t>
            </a:r>
            <a:r>
              <a:rPr lang="en-US" sz="1200" dirty="0">
                <a:latin typeface="Berlin Sans FB" pitchFamily="34" charset="0"/>
              </a:rPr>
              <a:t> break&lt;/TITLE&gt;</a:t>
            </a:r>
          </a:p>
          <a:p>
            <a:r>
              <a:rPr lang="en-US" sz="1200" dirty="0">
                <a:latin typeface="Berlin Sans FB" pitchFamily="34" charset="0"/>
              </a:rPr>
              <a:t>&lt;/HEAD&gt;</a:t>
            </a:r>
          </a:p>
          <a:p>
            <a:r>
              <a:rPr lang="en-US" sz="1200" dirty="0">
                <a:latin typeface="Berlin Sans FB" pitchFamily="34" charset="0"/>
              </a:rPr>
              <a:t>&lt;BODY&gt;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882388"/>
            <a:ext cx="32861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&lt;?</a:t>
            </a:r>
            <a:r>
              <a:rPr lang="en-US" dirty="0" err="1">
                <a:latin typeface="Berlin Sans FB" pitchFamily="34" charset="0"/>
              </a:rPr>
              <a:t>php</a:t>
            </a:r>
            <a:endParaRPr lang="en-US" dirty="0">
              <a:latin typeface="Berlin Sans FB" pitchFamily="34" charset="0"/>
            </a:endParaRPr>
          </a:p>
          <a:p>
            <a:r>
              <a:rPr lang="en-US" dirty="0">
                <a:latin typeface="Berlin Sans FB" pitchFamily="34" charset="0"/>
              </a:rPr>
              <a:t>  for($</a:t>
            </a:r>
            <a:r>
              <a:rPr lang="en-US" dirty="0" err="1">
                <a:latin typeface="Berlin Sans FB" pitchFamily="34" charset="0"/>
              </a:rPr>
              <a:t>i</a:t>
            </a:r>
            <a:r>
              <a:rPr lang="en-US" dirty="0">
                <a:latin typeface="Berlin Sans FB" pitchFamily="34" charset="0"/>
              </a:rPr>
              <a:t> = 1; $</a:t>
            </a:r>
            <a:r>
              <a:rPr lang="en-US" dirty="0" err="1">
                <a:latin typeface="Berlin Sans FB" pitchFamily="34" charset="0"/>
              </a:rPr>
              <a:t>i</a:t>
            </a:r>
            <a:r>
              <a:rPr lang="en-US" dirty="0">
                <a:latin typeface="Berlin Sans FB" pitchFamily="34" charset="0"/>
              </a:rPr>
              <a:t> &lt;= 25; $</a:t>
            </a:r>
            <a:r>
              <a:rPr lang="en-US" dirty="0" err="1">
                <a:latin typeface="Berlin Sans FB" pitchFamily="34" charset="0"/>
              </a:rPr>
              <a:t>i</a:t>
            </a:r>
            <a:r>
              <a:rPr lang="en-US" dirty="0">
                <a:latin typeface="Berlin Sans FB" pitchFamily="34" charset="0"/>
              </a:rPr>
              <a:t>++)</a:t>
            </a:r>
          </a:p>
          <a:p>
            <a:r>
              <a:rPr lang="en-US" dirty="0">
                <a:latin typeface="Berlin Sans FB" pitchFamily="34" charset="0"/>
              </a:rPr>
              <a:t>  {</a:t>
            </a:r>
          </a:p>
          <a:p>
            <a:r>
              <a:rPr lang="en-US" dirty="0">
                <a:latin typeface="Berlin Sans FB" pitchFamily="34" charset="0"/>
              </a:rPr>
              <a:t>     echo "$</a:t>
            </a:r>
            <a:r>
              <a:rPr lang="en-US" dirty="0" err="1">
                <a:latin typeface="Berlin Sans FB" pitchFamily="34" charset="0"/>
              </a:rPr>
              <a:t>i</a:t>
            </a:r>
            <a:r>
              <a:rPr lang="en-US" dirty="0">
                <a:latin typeface="Berlin Sans FB" pitchFamily="34" charset="0"/>
              </a:rPr>
              <a:t> &lt;BR&gt;";</a:t>
            </a:r>
          </a:p>
          <a:p>
            <a:endParaRPr lang="en-US" dirty="0">
              <a:latin typeface="Berlin Sans FB" pitchFamily="34" charset="0"/>
            </a:endParaRPr>
          </a:p>
          <a:p>
            <a:r>
              <a:rPr lang="en-US" dirty="0">
                <a:latin typeface="Berlin Sans FB" pitchFamily="34" charset="0"/>
              </a:rPr>
              <a:t>     if ($</a:t>
            </a:r>
            <a:r>
              <a:rPr lang="en-US" dirty="0" err="1">
                <a:latin typeface="Berlin Sans FB" pitchFamily="34" charset="0"/>
              </a:rPr>
              <a:t>i</a:t>
            </a:r>
            <a:r>
              <a:rPr lang="en-US" dirty="0">
                <a:latin typeface="Berlin Sans FB" pitchFamily="34" charset="0"/>
              </a:rPr>
              <a:t> == 10)</a:t>
            </a:r>
          </a:p>
          <a:p>
            <a:r>
              <a:rPr lang="en-US" dirty="0">
                <a:latin typeface="Berlin Sans FB" pitchFamily="34" charset="0"/>
              </a:rPr>
              <a:t>        break;</a:t>
            </a:r>
          </a:p>
          <a:p>
            <a:r>
              <a:rPr lang="en-US" dirty="0">
                <a:latin typeface="Berlin Sans FB" pitchFamily="34" charset="0"/>
              </a:rPr>
              <a:t>  }</a:t>
            </a:r>
          </a:p>
          <a:p>
            <a:r>
              <a:rPr lang="en-US" dirty="0">
                <a:latin typeface="Berlin Sans FB" pitchFamily="34" charset="0"/>
              </a:rPr>
              <a:t>  echo "</a:t>
            </a:r>
            <a:r>
              <a:rPr lang="en-US" dirty="0" err="1">
                <a:latin typeface="Berlin Sans FB" pitchFamily="34" charset="0"/>
              </a:rPr>
              <a:t>Selesai</a:t>
            </a:r>
            <a:r>
              <a:rPr lang="en-US" dirty="0">
                <a:latin typeface="Berlin Sans FB" pitchFamily="34" charset="0"/>
              </a:rPr>
              <a:t> &lt;BR&gt;";</a:t>
            </a:r>
          </a:p>
          <a:p>
            <a:r>
              <a:rPr lang="en-US" dirty="0">
                <a:latin typeface="Berlin Sans FB" pitchFamily="34" charset="0"/>
              </a:rPr>
              <a:t>?&gt;</a:t>
            </a:r>
          </a:p>
          <a:p>
            <a:r>
              <a:rPr lang="en-US" dirty="0">
                <a:latin typeface="Berlin Sans FB" pitchFamily="34" charset="0"/>
              </a:rPr>
              <a:t>&lt;/BODY&gt;</a:t>
            </a:r>
          </a:p>
          <a:p>
            <a:r>
              <a:rPr lang="en-US" dirty="0"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1354" y="2041246"/>
            <a:ext cx="3929090" cy="4207936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Simpan</a:t>
            </a:r>
            <a:r>
              <a:rPr lang="en-US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file </a:t>
            </a:r>
            <a:r>
              <a:rPr lang="en-US" sz="2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</a:t>
            </a:r>
            <a:r>
              <a:rPr lang="en-US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drive D:Xampp/</a:t>
            </a:r>
            <a:r>
              <a:rPr lang="en-US" sz="2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Htdocs</a:t>
            </a:r>
            <a:r>
              <a:rPr lang="en-US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/folder </a:t>
            </a:r>
            <a:r>
              <a:rPr lang="en-US" sz="2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masing-masing</a:t>
            </a:r>
            <a:r>
              <a:rPr lang="en-US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/Break1.php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5751-DFB5-4E9B-9091-5F867959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Mata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D3CE-4C29-461C-9FAB-62B4A37E0D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24738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angka</a:t>
            </a:r>
            <a:r>
              <a:rPr lang="en-US" dirty="0"/>
              <a:t> = 1234567890;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format_angka</a:t>
            </a:r>
            <a:r>
              <a:rPr lang="en-US" dirty="0"/>
              <a:t> = </a:t>
            </a:r>
            <a:r>
              <a:rPr lang="en-US" dirty="0" err="1"/>
              <a:t>number_format</a:t>
            </a:r>
            <a:r>
              <a:rPr lang="en-US" dirty="0"/>
              <a:t>($</a:t>
            </a:r>
            <a:r>
              <a:rPr lang="en-US" dirty="0" err="1"/>
              <a:t>angka</a:t>
            </a:r>
            <a:r>
              <a:rPr lang="en-US" dirty="0"/>
              <a:t>, "2", ",", ".");</a:t>
            </a:r>
          </a:p>
          <a:p>
            <a:pPr marL="0" indent="0">
              <a:buNone/>
            </a:pPr>
            <a:r>
              <a:rPr lang="en-US" dirty="0"/>
              <a:t>echo "</a:t>
            </a:r>
            <a:r>
              <a:rPr lang="en-US" dirty="0" err="1"/>
              <a:t>Rp</a:t>
            </a:r>
            <a:r>
              <a:rPr lang="en-US" dirty="0"/>
              <a:t> ".$</a:t>
            </a:r>
            <a:r>
              <a:rPr lang="en-US" dirty="0" err="1"/>
              <a:t>format_angka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Hasilnya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Rp</a:t>
            </a:r>
            <a:r>
              <a:rPr lang="en-US" dirty="0"/>
              <a:t> 1.234.567.890,00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EDF6D7-DCF5-4BC7-B2AD-EC888F368603}"/>
              </a:ext>
            </a:extLst>
          </p:cNvPr>
          <p:cNvSpPr/>
          <p:nvPr/>
        </p:nvSpPr>
        <p:spPr>
          <a:xfrm>
            <a:off x="5508104" y="1772816"/>
            <a:ext cx="3257944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$</a:t>
            </a:r>
            <a:r>
              <a:rPr lang="en-US" sz="2400" b="1" dirty="0" err="1">
                <a:solidFill>
                  <a:schemeClr val="tx1"/>
                </a:solidFill>
              </a:rPr>
              <a:t>angka</a:t>
            </a:r>
            <a:r>
              <a:rPr lang="en-US" sz="2400" b="1" dirty="0">
                <a:solidFill>
                  <a:schemeClr val="tx1"/>
                </a:solidFill>
              </a:rPr>
              <a:t> = </a:t>
            </a:r>
            <a:r>
              <a:rPr lang="en-US" sz="2400" b="1" dirty="0" err="1">
                <a:solidFill>
                  <a:schemeClr val="tx1"/>
                </a:solidFill>
              </a:rPr>
              <a:t>angka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diformat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2 = </a:t>
            </a:r>
            <a:r>
              <a:rPr lang="en-US" sz="2400" b="1" dirty="0" err="1">
                <a:solidFill>
                  <a:schemeClr val="tx1"/>
                </a:solidFill>
              </a:rPr>
              <a:t>jumlah</a:t>
            </a:r>
            <a:r>
              <a:rPr lang="en-US" sz="2400" b="1" dirty="0">
                <a:solidFill>
                  <a:schemeClr val="tx1"/>
                </a:solidFill>
              </a:rPr>
              <a:t> digit </a:t>
            </a:r>
            <a:r>
              <a:rPr lang="en-US" sz="2400" b="1" dirty="0" err="1">
                <a:solidFill>
                  <a:schemeClr val="tx1"/>
                </a:solidFill>
              </a:rPr>
              <a:t>bilangan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desimal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, (</a:t>
            </a:r>
            <a:r>
              <a:rPr lang="en-US" sz="2400" b="1" dirty="0" err="1">
                <a:solidFill>
                  <a:schemeClr val="tx1"/>
                </a:solidFill>
              </a:rPr>
              <a:t>koma</a:t>
            </a:r>
            <a:r>
              <a:rPr lang="en-US" sz="2400" b="1" dirty="0">
                <a:solidFill>
                  <a:schemeClr val="tx1"/>
                </a:solidFill>
              </a:rPr>
              <a:t>) = </a:t>
            </a:r>
            <a:r>
              <a:rPr lang="en-US" sz="2400" b="1" dirty="0" err="1">
                <a:solidFill>
                  <a:schemeClr val="tx1"/>
                </a:solidFill>
              </a:rPr>
              <a:t>pembatas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desimal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Indonesia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. (</a:t>
            </a:r>
            <a:r>
              <a:rPr lang="en-US" sz="2400" b="1" dirty="0" err="1">
                <a:solidFill>
                  <a:schemeClr val="tx1"/>
                </a:solidFill>
              </a:rPr>
              <a:t>titik</a:t>
            </a:r>
            <a:r>
              <a:rPr lang="en-US" sz="2400" b="1" dirty="0">
                <a:solidFill>
                  <a:schemeClr val="tx1"/>
                </a:solidFill>
              </a:rPr>
              <a:t>) = </a:t>
            </a:r>
            <a:r>
              <a:rPr lang="en-US" sz="2400" b="1" dirty="0" err="1">
                <a:solidFill>
                  <a:schemeClr val="tx1"/>
                </a:solidFill>
              </a:rPr>
              <a:t>pembatas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ribuan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1936791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640" y="2060848"/>
            <a:ext cx="5475840" cy="461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HITUNG TABUNGAN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29021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6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38568" y="260648"/>
            <a:ext cx="4649456" cy="6391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&lt;html&gt;</a:t>
            </a:r>
          </a:p>
          <a:p>
            <a:pPr marL="0" indent="0">
              <a:buNone/>
            </a:pPr>
            <a:r>
              <a:rPr lang="en-US" b="1" dirty="0"/>
              <a:t>&lt;head&gt;</a:t>
            </a:r>
          </a:p>
          <a:p>
            <a:pPr marL="0" indent="0">
              <a:buNone/>
            </a:pPr>
            <a:r>
              <a:rPr lang="en-US" b="1" dirty="0"/>
              <a:t>&lt;title&gt;</a:t>
            </a:r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id-ID" b="1" dirty="0"/>
              <a:t>Tabungan</a:t>
            </a:r>
            <a:r>
              <a:rPr lang="en-US" b="1" dirty="0"/>
              <a:t>&lt;/title&gt;</a:t>
            </a:r>
          </a:p>
          <a:p>
            <a:pPr marL="0" indent="0">
              <a:buNone/>
            </a:pPr>
            <a:r>
              <a:rPr lang="en-US" b="1" dirty="0"/>
              <a:t>&lt;/head&gt;</a:t>
            </a:r>
          </a:p>
          <a:p>
            <a:pPr marL="0" indent="0">
              <a:buNone/>
            </a:pPr>
            <a:r>
              <a:rPr lang="en-US" b="1" dirty="0"/>
              <a:t>&lt;body&gt;</a:t>
            </a:r>
          </a:p>
          <a:p>
            <a:pPr marL="0" indent="0">
              <a:buNone/>
            </a:pPr>
            <a:r>
              <a:rPr lang="en-US" b="1" dirty="0"/>
              <a:t>&lt;form method="GET" action="</a:t>
            </a:r>
            <a:r>
              <a:rPr lang="en-US" b="1" dirty="0" err="1"/>
              <a:t>tabungan.php</a:t>
            </a:r>
            <a:r>
              <a:rPr lang="en-US" b="1" dirty="0"/>
              <a:t>"&gt;</a:t>
            </a:r>
          </a:p>
          <a:p>
            <a:pPr marL="0" indent="0">
              <a:buNone/>
            </a:pPr>
            <a:r>
              <a:rPr lang="en-US" b="1" dirty="0"/>
              <a:t>&lt;table width="248" border="1" align="center"&gt;</a:t>
            </a:r>
          </a:p>
          <a:p>
            <a:pPr marL="0" indent="0">
              <a:buNone/>
            </a:pPr>
            <a:r>
              <a:rPr lang="en-US" b="1" dirty="0"/>
              <a:t>   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804863" indent="-804863">
              <a:buNone/>
            </a:pPr>
            <a:r>
              <a:rPr lang="en-US" b="1" dirty="0"/>
              <a:t>       &lt;td </a:t>
            </a:r>
            <a:r>
              <a:rPr lang="en-US" b="1" dirty="0" err="1"/>
              <a:t>colspan</a:t>
            </a:r>
            <a:r>
              <a:rPr lang="en-US" b="1" dirty="0"/>
              <a:t>="2" align="center"&gt;&lt;strong&gt;PERHITUNGAN  TABUNGAN &lt;/strong&gt;&lt;/td&gt;</a:t>
            </a:r>
          </a:p>
          <a:p>
            <a:pPr marL="0" indent="0">
              <a:buNone/>
            </a:pPr>
            <a:r>
              <a:rPr lang="en-US" b="1" dirty="0"/>
              <a:t>   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   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        &lt;td&gt;</a:t>
            </a:r>
            <a:r>
              <a:rPr lang="en-US" b="1" dirty="0" err="1"/>
              <a:t>Saldo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&lt;/td&gt;</a:t>
            </a:r>
          </a:p>
          <a:p>
            <a:pPr marL="0" indent="0">
              <a:buNone/>
            </a:pPr>
            <a:r>
              <a:rPr lang="en-US" b="1" dirty="0"/>
              <a:t>        &lt;td&gt;&lt;input type="text" name="</a:t>
            </a:r>
            <a:r>
              <a:rPr lang="en-US" b="1" dirty="0" err="1"/>
              <a:t>saldoawal</a:t>
            </a:r>
            <a:r>
              <a:rPr lang="en-US" b="1" dirty="0"/>
              <a:t>"  size="15"&gt;&lt;/td&gt;</a:t>
            </a:r>
          </a:p>
          <a:p>
            <a:pPr marL="0" indent="0">
              <a:buNone/>
            </a:pPr>
            <a:r>
              <a:rPr lang="en-US" b="1" dirty="0"/>
              <a:t>   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   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        &lt;td&gt;</a:t>
            </a:r>
            <a:r>
              <a:rPr lang="en-US" b="1" dirty="0" err="1"/>
              <a:t>Bunga</a:t>
            </a:r>
            <a:r>
              <a:rPr lang="en-US" b="1" dirty="0"/>
              <a:t> (%) &lt;/td&gt;</a:t>
            </a:r>
          </a:p>
          <a:p>
            <a:pPr marL="0" indent="0">
              <a:buNone/>
            </a:pPr>
            <a:r>
              <a:rPr lang="en-US" b="1" dirty="0"/>
              <a:t>        &lt;td&gt;&lt;input type="text" name="</a:t>
            </a:r>
            <a:r>
              <a:rPr lang="en-US" b="1" dirty="0" err="1"/>
              <a:t>bunga</a:t>
            </a:r>
            <a:r>
              <a:rPr lang="en-US" b="1" dirty="0"/>
              <a:t>"  size="4"&gt;&lt;/td&gt;</a:t>
            </a:r>
          </a:p>
          <a:p>
            <a:pPr marL="0" indent="0">
              <a:buNone/>
            </a:pPr>
            <a:r>
              <a:rPr lang="en-US" b="1" dirty="0"/>
              <a:t>    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</p:txBody>
      </p:sp>
      <p:sp>
        <p:nvSpPr>
          <p:cNvPr id="5" name="Rectangle 2"/>
          <p:cNvSpPr>
            <a:spLocks noGrp="1"/>
          </p:cNvSpPr>
          <p:nvPr>
            <p:ph sz="quarter" idx="1"/>
          </p:nvPr>
        </p:nvSpPr>
        <p:spPr>
          <a:xfrm>
            <a:off x="4891096" y="260648"/>
            <a:ext cx="4073392" cy="63585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&lt;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&lt;td&gt;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Jangka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&lt;/td&gt;</a:t>
            </a:r>
          </a:p>
          <a:p>
            <a:pPr marL="982663" indent="-982663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 &lt;td&gt;&lt;input type="text" name="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jangka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"  size="10"&gt;&lt;/td&gt;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&lt;/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&lt;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 &lt;td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colspan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="2" align="center"&gt;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       &lt;input type="submit" value="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Hitung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"&gt;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       &lt;input type="reset" value="Reset"&gt;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 &lt;/td&gt;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&lt;/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&lt;/table&gt;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&lt;/form&gt;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&lt;/html&gt;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714056" y="5589240"/>
            <a:ext cx="4322440" cy="990600"/>
          </a:xfrm>
        </p:spPr>
        <p:txBody>
          <a:bodyPr/>
          <a:lstStyle/>
          <a:p>
            <a:pPr algn="ctr"/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input_saldo.php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53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tabungan.php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07504" y="1772816"/>
            <a:ext cx="4320480" cy="46315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b="1" dirty="0"/>
              <a:t>&lt;html&gt;</a:t>
            </a:r>
          </a:p>
          <a:p>
            <a:pPr marL="0" indent="0">
              <a:buNone/>
            </a:pPr>
            <a:r>
              <a:rPr lang="en-US" sz="4300" b="1" dirty="0"/>
              <a:t>&lt;head&gt;</a:t>
            </a:r>
          </a:p>
          <a:p>
            <a:pPr marL="0" indent="0">
              <a:buNone/>
            </a:pPr>
            <a:r>
              <a:rPr lang="en-US" sz="4300" b="1" dirty="0"/>
              <a:t>       &lt;title&gt;Detail Tabungan&lt;/title&gt;</a:t>
            </a:r>
          </a:p>
          <a:p>
            <a:pPr marL="0" indent="0">
              <a:buNone/>
            </a:pPr>
            <a:r>
              <a:rPr lang="en-US" sz="4300" b="1" dirty="0"/>
              <a:t>&lt;/head&gt;</a:t>
            </a:r>
          </a:p>
          <a:p>
            <a:pPr marL="0" indent="0">
              <a:buNone/>
            </a:pPr>
            <a:r>
              <a:rPr lang="en-US" sz="4300" b="1" dirty="0"/>
              <a:t>&lt;body&gt;</a:t>
            </a:r>
          </a:p>
          <a:p>
            <a:pPr marL="0" indent="0">
              <a:buNone/>
            </a:pPr>
            <a:r>
              <a:rPr lang="en-US" sz="4300" b="1" dirty="0"/>
              <a:t>   &lt;?</a:t>
            </a:r>
            <a:r>
              <a:rPr lang="en-US" sz="4300" b="1" dirty="0" err="1"/>
              <a:t>php</a:t>
            </a:r>
            <a:endParaRPr lang="en-US" sz="4300" b="1" dirty="0"/>
          </a:p>
          <a:p>
            <a:pPr marL="0" indent="0">
              <a:buNone/>
            </a:pPr>
            <a:r>
              <a:rPr lang="en-US" sz="4300" b="1" dirty="0"/>
              <a:t>        $</a:t>
            </a:r>
            <a:r>
              <a:rPr lang="en-US" sz="4300" b="1" dirty="0" err="1"/>
              <a:t>saldoawal</a:t>
            </a:r>
            <a:r>
              <a:rPr lang="en-US" sz="4300" b="1" dirty="0"/>
              <a:t> = $_GET["</a:t>
            </a:r>
            <a:r>
              <a:rPr lang="en-US" sz="4300" b="1" dirty="0" err="1"/>
              <a:t>saldoawal</a:t>
            </a:r>
            <a:r>
              <a:rPr lang="en-US" sz="4300" b="1" dirty="0"/>
              <a:t>"];</a:t>
            </a:r>
          </a:p>
          <a:p>
            <a:pPr marL="0" indent="0">
              <a:buNone/>
            </a:pPr>
            <a:r>
              <a:rPr lang="en-US" sz="4300" b="1" dirty="0"/>
              <a:t>        $</a:t>
            </a:r>
            <a:r>
              <a:rPr lang="en-US" sz="4300" b="1" dirty="0" err="1"/>
              <a:t>bunga</a:t>
            </a:r>
            <a:r>
              <a:rPr lang="en-US" sz="4300" b="1" dirty="0"/>
              <a:t> = $_GET["</a:t>
            </a:r>
            <a:r>
              <a:rPr lang="en-US" sz="4300" b="1" dirty="0" err="1"/>
              <a:t>bunga</a:t>
            </a:r>
            <a:r>
              <a:rPr lang="en-US" sz="4300" b="1" dirty="0"/>
              <a:t>"];</a:t>
            </a:r>
          </a:p>
          <a:p>
            <a:pPr marL="0" indent="0">
              <a:buNone/>
            </a:pPr>
            <a:r>
              <a:rPr lang="en-US" sz="4300" b="1" dirty="0"/>
              <a:t>        $</a:t>
            </a:r>
            <a:r>
              <a:rPr lang="en-US" sz="4300" b="1" dirty="0" err="1"/>
              <a:t>jangka</a:t>
            </a:r>
            <a:r>
              <a:rPr lang="en-US" sz="4300" b="1" dirty="0"/>
              <a:t> = $_GET["</a:t>
            </a:r>
            <a:r>
              <a:rPr lang="en-US" sz="4300" b="1" dirty="0" err="1"/>
              <a:t>jangka</a:t>
            </a:r>
            <a:r>
              <a:rPr lang="en-US" sz="4300" b="1" dirty="0"/>
              <a:t>"];</a:t>
            </a:r>
          </a:p>
          <a:p>
            <a:pPr marL="0" indent="0">
              <a:buNone/>
            </a:pPr>
            <a:r>
              <a:rPr lang="en-US" sz="4300" b="1" dirty="0"/>
              <a:t>   ?&gt;</a:t>
            </a:r>
          </a:p>
          <a:p>
            <a:pPr marL="0" indent="0">
              <a:buNone/>
            </a:pPr>
            <a:r>
              <a:rPr lang="en-US" sz="4300" b="1" dirty="0"/>
              <a:t>        &lt;</a:t>
            </a:r>
            <a:r>
              <a:rPr lang="en-US" sz="4300" b="1" dirty="0" err="1"/>
              <a:t>hr</a:t>
            </a:r>
            <a:r>
              <a:rPr lang="en-US" sz="4300" b="1" dirty="0"/>
              <a:t> color=red&gt;</a:t>
            </a:r>
          </a:p>
          <a:p>
            <a:pPr marL="0" indent="0">
              <a:buNone/>
            </a:pPr>
            <a:r>
              <a:rPr lang="en-US" sz="4300" b="1" dirty="0"/>
              <a:t>        &lt;center&gt;DETAIL TABUNGAN&lt;/center&gt;</a:t>
            </a:r>
          </a:p>
          <a:p>
            <a:pPr marL="0" indent="0">
              <a:buNone/>
            </a:pPr>
            <a:r>
              <a:rPr lang="en-US" sz="4300" b="1" dirty="0"/>
              <a:t>        &lt;table border=1 width=300 align=center&gt;</a:t>
            </a:r>
          </a:p>
          <a:p>
            <a:pPr marL="0" indent="0">
              <a:buNone/>
            </a:pPr>
            <a:r>
              <a:rPr lang="en-US" sz="4300" b="1" dirty="0"/>
              <a:t>            &lt;</a:t>
            </a:r>
            <a:r>
              <a:rPr lang="en-US" sz="4300" b="1" dirty="0" err="1"/>
              <a:t>tr</a:t>
            </a:r>
            <a:r>
              <a:rPr lang="en-US" sz="4300" b="1" dirty="0"/>
              <a:t> </a:t>
            </a:r>
            <a:r>
              <a:rPr lang="en-US" sz="4300" b="1" dirty="0" err="1"/>
              <a:t>bgcolor</a:t>
            </a:r>
            <a:r>
              <a:rPr lang="en-US" sz="4300" b="1" dirty="0"/>
              <a:t>=silver align=center&gt;</a:t>
            </a:r>
          </a:p>
          <a:p>
            <a:pPr marL="0" indent="0">
              <a:buNone/>
            </a:pPr>
            <a:r>
              <a:rPr lang="en-US" sz="4300" b="1" dirty="0"/>
              <a:t>                &lt;td&gt;BULAN&lt;/td&gt;</a:t>
            </a:r>
          </a:p>
          <a:p>
            <a:pPr marL="0" indent="0">
              <a:buNone/>
            </a:pPr>
            <a:r>
              <a:rPr lang="en-US" sz="4300" b="1" dirty="0"/>
              <a:t>                &lt;td&gt;SALDO&lt;/td&gt;</a:t>
            </a:r>
          </a:p>
          <a:p>
            <a:pPr marL="0" indent="0">
              <a:buNone/>
            </a:pPr>
            <a:r>
              <a:rPr lang="en-US" sz="4300" b="1" dirty="0"/>
              <a:t>            &lt;/</a:t>
            </a:r>
            <a:r>
              <a:rPr lang="en-US" sz="4300" b="1" dirty="0" err="1"/>
              <a:t>tr</a:t>
            </a:r>
            <a:r>
              <a:rPr lang="en-US" sz="4300" b="1" dirty="0"/>
              <a:t>&gt;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4572000" y="1772816"/>
            <a:ext cx="4464496" cy="46315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Font typeface="Wingdings"/>
              <a:buNone/>
            </a:pPr>
            <a:r>
              <a:rPr lang="en-US" dirty="0"/>
              <a:t>        $</a:t>
            </a:r>
            <a:r>
              <a:rPr lang="en-US" dirty="0" err="1"/>
              <a:t>saldo</a:t>
            </a:r>
            <a:r>
              <a:rPr lang="en-US" dirty="0"/>
              <a:t>=$</a:t>
            </a:r>
            <a:r>
              <a:rPr lang="en-US" dirty="0" err="1"/>
              <a:t>saldoawal</a:t>
            </a:r>
            <a:r>
              <a:rPr lang="en-US" dirty="0"/>
              <a:t>;</a:t>
            </a:r>
          </a:p>
          <a:p>
            <a:pPr marL="0" indent="0">
              <a:buFont typeface="Wingdings"/>
              <a:buNone/>
            </a:pPr>
            <a:r>
              <a:rPr lang="en-US" dirty="0"/>
              <a:t>        for($i=1;$i&lt;=$</a:t>
            </a:r>
            <a:r>
              <a:rPr lang="en-US" dirty="0" err="1"/>
              <a:t>jangka</a:t>
            </a:r>
            <a:r>
              <a:rPr lang="en-US" dirty="0"/>
              <a:t>;$i++)</a:t>
            </a:r>
          </a:p>
          <a:p>
            <a:pPr marL="0" indent="0">
              <a:buFont typeface="Wingdings"/>
              <a:buNone/>
            </a:pPr>
            <a:r>
              <a:rPr lang="en-US" dirty="0"/>
              <a:t>        {</a:t>
            </a:r>
          </a:p>
          <a:p>
            <a:pPr marL="0" indent="0">
              <a:buFont typeface="Wingdings"/>
              <a:buNone/>
            </a:pPr>
            <a:r>
              <a:rPr lang="en-US" dirty="0"/>
              <a:t>                $</a:t>
            </a:r>
            <a:r>
              <a:rPr lang="en-US" dirty="0" err="1"/>
              <a:t>saldo</a:t>
            </a:r>
            <a:r>
              <a:rPr lang="en-US" dirty="0"/>
              <a:t>=$</a:t>
            </a:r>
            <a:r>
              <a:rPr lang="en-US" dirty="0" err="1"/>
              <a:t>saldo</a:t>
            </a:r>
            <a:r>
              <a:rPr lang="en-US" dirty="0"/>
              <a:t>+($</a:t>
            </a:r>
            <a:r>
              <a:rPr lang="en-US" dirty="0" err="1"/>
              <a:t>bunga</a:t>
            </a:r>
            <a:r>
              <a:rPr lang="en-US" dirty="0"/>
              <a:t>/100*$</a:t>
            </a:r>
            <a:r>
              <a:rPr lang="en-US" dirty="0" err="1"/>
              <a:t>saldo</a:t>
            </a:r>
            <a:r>
              <a:rPr lang="en-US" dirty="0"/>
              <a:t>);</a:t>
            </a:r>
          </a:p>
          <a:p>
            <a:pPr marL="1163638" indent="-1163638">
              <a:buNone/>
            </a:pPr>
            <a:r>
              <a:rPr lang="en-US" dirty="0"/>
              <a:t>            echo"&lt;</a:t>
            </a:r>
            <a:r>
              <a:rPr lang="en-US" dirty="0" err="1"/>
              <a:t>tr</a:t>
            </a:r>
            <a:r>
              <a:rPr lang="en-US" dirty="0"/>
              <a:t>&gt; &lt;td&gt;$</a:t>
            </a:r>
            <a:r>
              <a:rPr lang="en-US" dirty="0" err="1"/>
              <a:t>i</a:t>
            </a:r>
            <a:r>
              <a:rPr lang="en-US" dirty="0"/>
              <a:t>&lt;/td&gt; &lt;td&gt;</a:t>
            </a:r>
            <a:r>
              <a:rPr lang="en-US" dirty="0" err="1"/>
              <a:t>Rp</a:t>
            </a:r>
            <a:r>
              <a:rPr lang="en-US" dirty="0"/>
              <a:t>. ". </a:t>
            </a:r>
            <a:r>
              <a:rPr lang="en-US" dirty="0" err="1"/>
              <a:t>number_format</a:t>
            </a:r>
            <a:r>
              <a:rPr lang="en-US" dirty="0"/>
              <a:t>($saldo,0,",",".")</a:t>
            </a:r>
          </a:p>
          <a:p>
            <a:pPr marL="1163638" indent="-1163638">
              <a:buNone/>
            </a:pPr>
            <a:r>
              <a:rPr lang="en-US" dirty="0"/>
              <a:t>             ."&lt;/td&gt; &lt;/</a:t>
            </a:r>
            <a:r>
              <a:rPr lang="en-US" dirty="0" err="1"/>
              <a:t>tr</a:t>
            </a:r>
            <a:r>
              <a:rPr lang="en-US" dirty="0"/>
              <a:t>&gt;";        }</a:t>
            </a:r>
          </a:p>
          <a:p>
            <a:pPr marL="0" indent="0">
              <a:buFont typeface="Wingdings"/>
              <a:buNone/>
            </a:pPr>
            <a:r>
              <a:rPr lang="en-US" dirty="0"/>
              <a:t>   ?&gt;</a:t>
            </a:r>
          </a:p>
          <a:p>
            <a:pPr marL="0" indent="0">
              <a:buFont typeface="Wingdings"/>
              <a:buNone/>
            </a:pPr>
            <a:r>
              <a:rPr lang="en-US" dirty="0"/>
              <a:t>        &lt;/table&gt;</a:t>
            </a:r>
          </a:p>
          <a:p>
            <a:pPr marL="0" indent="0">
              <a:buFont typeface="Wingdings"/>
              <a:buNone/>
            </a:pPr>
            <a:r>
              <a:rPr lang="en-US" dirty="0"/>
              <a:t>        &lt;</a:t>
            </a:r>
            <a:r>
              <a:rPr lang="en-US" dirty="0" err="1"/>
              <a:t>hr</a:t>
            </a:r>
            <a:r>
              <a:rPr lang="en-US" dirty="0"/>
              <a:t> color=red&gt;</a:t>
            </a:r>
          </a:p>
          <a:p>
            <a:pPr marL="0" indent="0">
              <a:buFont typeface="Wingdings"/>
              <a:buNone/>
            </a:pPr>
            <a:endParaRPr lang="en-US" dirty="0"/>
          </a:p>
          <a:p>
            <a:pPr marL="0" indent="0">
              <a:buFont typeface="Wingdings"/>
              <a:buNone/>
            </a:pPr>
            <a:r>
              <a:rPr lang="en-US" dirty="0"/>
              <a:t>&lt;/body&gt;</a:t>
            </a:r>
          </a:p>
          <a:p>
            <a:pPr marL="0" indent="0">
              <a:buFont typeface="Wingdings"/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33235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FUNGSI PENGULANGAN (LOOP)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03848" y="1772816"/>
            <a:ext cx="5527253" cy="4572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(Loop)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r>
              <a:rPr lang="en-US" dirty="0"/>
              <a:t>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23528" y="2060848"/>
            <a:ext cx="2808312" cy="4104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  <a:buSzPct val="95000"/>
              <a:buFontTx/>
              <a:buChar char="-"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For</a:t>
            </a:r>
          </a:p>
          <a:p>
            <a:pPr lvl="0">
              <a:lnSpc>
                <a:spcPct val="114000"/>
              </a:lnSpc>
              <a:buSzPct val="95000"/>
              <a:buFontTx/>
              <a:buChar char="-"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</a:t>
            </a:r>
          </a:p>
          <a:p>
            <a:pPr lvl="0">
              <a:lnSpc>
                <a:spcPct val="114000"/>
              </a:lnSpc>
              <a:buSzPct val="95000"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0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92" y="154860"/>
            <a:ext cx="849865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Pernyataan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1108"/>
            <a:ext cx="8501122" cy="15716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</a:t>
            </a: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>
                <a:latin typeface="Arno Pro Smbd" pitchFamily="18" charset="0"/>
              </a:rPr>
              <a:t>for (ekspresi1;ekspresi2;ekspresi3){</a:t>
            </a:r>
          </a:p>
          <a:p>
            <a:pPr>
              <a:buNone/>
            </a:pPr>
            <a:r>
              <a:rPr lang="en-US" sz="2400" i="1" dirty="0">
                <a:latin typeface="Arno Pro Smbd" pitchFamily="18" charset="0"/>
              </a:rPr>
              <a:t>	</a:t>
            </a:r>
            <a:r>
              <a:rPr lang="en-US" sz="2400" i="1" dirty="0" err="1">
                <a:latin typeface="Arno Pro Smbd" pitchFamily="18" charset="0"/>
              </a:rPr>
              <a:t>Pernyataan_pernyataan</a:t>
            </a:r>
            <a:r>
              <a:rPr lang="en-US" sz="2400" i="1" dirty="0">
                <a:latin typeface="Arno Pro Smbd" pitchFamily="18" charset="0"/>
              </a:rPr>
              <a:t>;</a:t>
            </a:r>
          </a:p>
          <a:p>
            <a:pPr>
              <a:buNone/>
            </a:pPr>
            <a:r>
              <a:rPr lang="en-US" sz="2400" i="1" dirty="0">
                <a:latin typeface="Arno Pro Smbd" pitchFamily="18" charset="0"/>
              </a:rPr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468" y="3317922"/>
            <a:ext cx="850112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>
                <a:latin typeface="Berlin Sans FB" pitchFamily="34" charset="0"/>
              </a:rPr>
              <a:t> ekspresi1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memberi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nilai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awal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variable yang 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   	          </a:t>
            </a:r>
            <a:r>
              <a:rPr lang="en-US" sz="2400" dirty="0" err="1">
                <a:latin typeface="Berlin Sans FB" pitchFamily="34" charset="0"/>
              </a:rPr>
              <a:t>digunakan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melakukan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pencacahan</a:t>
            </a:r>
            <a:r>
              <a:rPr lang="en-US" sz="2400" dirty="0">
                <a:latin typeface="Berlin Sans FB" pitchFamily="34" charset="0"/>
              </a:rPr>
              <a:t> 	         	  	          </a:t>
            </a:r>
            <a:r>
              <a:rPr lang="en-US" sz="2400" dirty="0" err="1">
                <a:latin typeface="Berlin Sans FB" pitchFamily="34" charset="0"/>
              </a:rPr>
              <a:t>pengulangan</a:t>
            </a:r>
            <a:r>
              <a:rPr lang="en-US" sz="2400" dirty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latin typeface="Berlin Sans FB" pitchFamily="34" charset="0"/>
              </a:rPr>
              <a:t> ekspresi2 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menentukan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pengulangan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pernyataan</a:t>
            </a:r>
            <a:r>
              <a:rPr lang="en-US" sz="2400" dirty="0">
                <a:latin typeface="Berlin Sans FB" pitchFamily="34" charset="0"/>
              </a:rPr>
              <a:t> 		  	yang </a:t>
            </a:r>
            <a:r>
              <a:rPr lang="en-US" sz="2400" dirty="0" err="1">
                <a:latin typeface="Berlin Sans FB" pitchFamily="34" charset="0"/>
              </a:rPr>
              <a:t>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tanda</a:t>
            </a:r>
            <a:r>
              <a:rPr lang="en-US" sz="2400" dirty="0">
                <a:latin typeface="Berlin Sans FB" pitchFamily="34" charset="0"/>
              </a:rPr>
              <a:t> 2 </a:t>
            </a:r>
            <a:r>
              <a:rPr lang="en-US" sz="2400" dirty="0" err="1">
                <a:latin typeface="Berlin Sans FB" pitchFamily="34" charset="0"/>
              </a:rPr>
              <a:t>kurung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kurawal</a:t>
            </a:r>
            <a:r>
              <a:rPr lang="en-US" sz="2400" dirty="0">
                <a:latin typeface="Berlin Sans FB" pitchFamily="34" charset="0"/>
              </a:rPr>
              <a:t>   ( {…} ) 	                                 		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dilakukan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latin typeface="Berlin Sans FB" pitchFamily="34" charset="0"/>
              </a:rPr>
              <a:t> ekspresi3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err="1">
                <a:latin typeface="Berlin Sans FB" pitchFamily="34" charset="0"/>
              </a:rPr>
              <a:t>mengatur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nilai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variabel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digunakan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		           </a:t>
            </a:r>
            <a:r>
              <a:rPr lang="en-US" sz="2400" dirty="0" err="1">
                <a:latin typeface="Berlin Sans FB" pitchFamily="34" charset="0"/>
              </a:rPr>
              <a:t>ekspresi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“For”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292" y="1457916"/>
            <a:ext cx="8153400" cy="47811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1&lt;/title&gt;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for($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=1;$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&lt;=100;$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echo "&lt;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&gt;".$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?&gt;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856" y="6310481"/>
            <a:ext cx="8072494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/>
              <a:t>Simpan</a:t>
            </a:r>
            <a:r>
              <a:rPr lang="en-US" sz="2200" b="1" dirty="0"/>
              <a:t> di drive E:Xampp/Htdocs/Folder </a:t>
            </a:r>
            <a:r>
              <a:rPr lang="en-US" sz="2200" b="1" dirty="0" err="1"/>
              <a:t>Masing-masing</a:t>
            </a:r>
            <a:r>
              <a:rPr lang="en-US" sz="2200" b="1" dirty="0"/>
              <a:t>/For1.php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Skrip</a:t>
            </a:r>
            <a:r>
              <a:rPr lang="en-US" dirty="0"/>
              <a:t> For1.php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5972"/>
            <a:ext cx="8153400" cy="449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</a:pPr>
            <a:r>
              <a:rPr lang="en-US" dirty="0" err="1"/>
              <a:t>Baris</a:t>
            </a:r>
            <a:r>
              <a:rPr lang="en-US" dirty="0"/>
              <a:t> 1-5 		: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HTML</a:t>
            </a:r>
          </a:p>
          <a:p>
            <a:pPr>
              <a:buFontTx/>
              <a:buChar char="-"/>
            </a:pPr>
            <a:r>
              <a:rPr lang="en-US" dirty="0" err="1"/>
              <a:t>Baris</a:t>
            </a:r>
            <a:r>
              <a:rPr lang="en-US" dirty="0"/>
              <a:t> 6		: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script </a:t>
            </a:r>
            <a:r>
              <a:rPr lang="en-US" dirty="0" err="1"/>
              <a:t>php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				  </a:t>
            </a:r>
            <a:r>
              <a:rPr lang="en-US" dirty="0" err="1"/>
              <a:t>dengan</a:t>
            </a:r>
            <a:r>
              <a:rPr lang="en-US" dirty="0"/>
              <a:t> tag &lt;?</a:t>
            </a:r>
            <a:r>
              <a:rPr lang="en-US" dirty="0" err="1"/>
              <a:t>php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Baris</a:t>
            </a:r>
            <a:r>
              <a:rPr lang="en-US" dirty="0"/>
              <a:t> 7- 8		: </a:t>
            </a:r>
            <a:r>
              <a:rPr lang="en-US" dirty="0" err="1"/>
              <a:t>Perulangan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100 			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			 1 </a:t>
            </a:r>
            <a:r>
              <a:rPr lang="en-US" dirty="0" err="1"/>
              <a:t>sampai</a:t>
            </a:r>
            <a:r>
              <a:rPr lang="en-US" dirty="0"/>
              <a:t> 100.</a:t>
            </a:r>
          </a:p>
          <a:p>
            <a:pPr>
              <a:buFontTx/>
              <a:buChar char="-"/>
            </a:pPr>
            <a:r>
              <a:rPr lang="en-US" dirty="0" err="1"/>
              <a:t>Baris</a:t>
            </a:r>
            <a:r>
              <a:rPr lang="en-US" dirty="0"/>
              <a:t> 9		: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script </a:t>
            </a:r>
            <a:r>
              <a:rPr lang="en-US" dirty="0" err="1"/>
              <a:t>php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				  </a:t>
            </a:r>
            <a:r>
              <a:rPr lang="en-US" dirty="0" err="1"/>
              <a:t>dengan</a:t>
            </a:r>
            <a:r>
              <a:rPr lang="en-US" dirty="0"/>
              <a:t> tab ?&gt;</a:t>
            </a:r>
          </a:p>
          <a:p>
            <a:pPr>
              <a:buFontTx/>
              <a:buChar char="-"/>
            </a:pPr>
            <a:r>
              <a:rPr lang="en-US" dirty="0" err="1"/>
              <a:t>Baris</a:t>
            </a:r>
            <a:r>
              <a:rPr lang="en-US" dirty="0"/>
              <a:t> 10 - 11	: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Pernyataan</a:t>
            </a:r>
            <a:r>
              <a:rPr lang="en-US" dirty="0"/>
              <a:t>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While :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lvl="2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while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memeriksa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nilai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terlebih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dahulu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. 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benar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maka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terdapat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{ }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dan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kemudian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dievaluasi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lagi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Proses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ini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diulang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terus-menerus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sampai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sz="2400" dirty="0">
                <a:latin typeface="Berlin Sans FB" pitchFamily="34" charset="0"/>
                <a:cs typeface="Courier New" pitchFamily="49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0824" y="155298"/>
            <a:ext cx="812458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4356"/>
            <a:ext cx="8153400" cy="99060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“While1”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176" y="1673940"/>
            <a:ext cx="4602294" cy="48983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&lt;html&gt;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&lt;head&gt;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&lt;title&gt;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Contoh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Pengulangan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While&lt;/title&gt;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&lt;/head&gt;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&lt;body&gt;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&lt;center&gt;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&lt;?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php</a:t>
            </a:r>
            <a:endParaRPr lang="en-US" sz="1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$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1;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while ($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&lt;=10)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{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echo "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Baris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nomor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$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br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&gt;“;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$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$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+ 1;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}</a:t>
            </a:r>
          </a:p>
          <a:p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?&gt;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8036" y="1672546"/>
            <a:ext cx="36502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&lt;/center&gt;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&lt;/body&gt;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3000372"/>
            <a:ext cx="3643338" cy="144655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Simpan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di drive E:Xampp/Htdocs/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Folder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Masing-masing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/While1.php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10" y="169608"/>
            <a:ext cx="8429684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/>
              <a:t>Penjelasan</a:t>
            </a:r>
            <a:r>
              <a:rPr lang="en-US" dirty="0"/>
              <a:t> While1.php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03436"/>
            <a:ext cx="8408890" cy="47577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dirty="0" err="1">
                <a:latin typeface="Berlin Sans FB" pitchFamily="34" charset="0"/>
              </a:rPr>
              <a:t>Pada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contoh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skrip</a:t>
            </a:r>
            <a:r>
              <a:rPr lang="en-US" sz="3200" dirty="0">
                <a:latin typeface="Berlin Sans FB" pitchFamily="34" charset="0"/>
              </a:rPr>
              <a:t> while1.php, </a:t>
            </a:r>
            <a:r>
              <a:rPr lang="en-US" sz="3200" dirty="0" err="1">
                <a:latin typeface="Berlin Sans FB" pitchFamily="34" charset="0"/>
              </a:rPr>
              <a:t>isi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variabel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berperan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dalam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melakukan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pengulangan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perintah</a:t>
            </a:r>
            <a:r>
              <a:rPr lang="en-US" sz="3200" dirty="0">
                <a:latin typeface="Berlin Sans FB" pitchFamily="34" charset="0"/>
              </a:rPr>
              <a:t> yang </a:t>
            </a:r>
            <a:r>
              <a:rPr lang="en-US" sz="3200" dirty="0" err="1">
                <a:latin typeface="Berlin Sans FB" pitchFamily="34" charset="0"/>
              </a:rPr>
              <a:t>berada</a:t>
            </a:r>
            <a:r>
              <a:rPr lang="en-US" sz="3200" dirty="0">
                <a:latin typeface="Berlin Sans FB" pitchFamily="34" charset="0"/>
              </a:rPr>
              <a:t> { }.</a:t>
            </a:r>
          </a:p>
          <a:p>
            <a:pPr algn="just"/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Pada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keadaan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seperti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ini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harus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dipastikan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bahwa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ada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pernyataan</a:t>
            </a:r>
            <a:r>
              <a:rPr lang="en-US" sz="3200" dirty="0">
                <a:latin typeface="Berlin Sans FB" pitchFamily="34" charset="0"/>
              </a:rPr>
              <a:t> yang </a:t>
            </a:r>
            <a:r>
              <a:rPr lang="en-US" sz="3200" dirty="0" err="1">
                <a:latin typeface="Berlin Sans FB" pitchFamily="34" charset="0"/>
              </a:rPr>
              <a:t>mengubah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nilai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sehingga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suatu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ketika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dalam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while</a:t>
            </a:r>
            <a:r>
              <a:rPr lang="en-US" sz="3200" dirty="0">
                <a:latin typeface="Berlin Sans FB" pitchFamily="34" charset="0"/>
              </a:rPr>
              <a:t> (</a:t>
            </a:r>
            <a:r>
              <a:rPr lang="en-US" sz="3200" dirty="0" err="1">
                <a:latin typeface="Berlin Sans FB" pitchFamily="34" charset="0"/>
              </a:rPr>
              <a:t>yaitu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pada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contoh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ini</a:t>
            </a:r>
            <a:r>
              <a:rPr lang="en-US" sz="3200" dirty="0">
                <a:latin typeface="Berlin Sans FB" pitchFamily="34" charset="0"/>
              </a:rPr>
              <a:t>, $</a:t>
            </a:r>
            <a:r>
              <a:rPr lang="en-US" sz="3200" dirty="0" err="1">
                <a:latin typeface="Berlin Sans FB" pitchFamily="34" charset="0"/>
              </a:rPr>
              <a:t>bilangan</a:t>
            </a:r>
            <a:r>
              <a:rPr lang="en-US" sz="3200" dirty="0">
                <a:latin typeface="Berlin Sans FB" pitchFamily="34" charset="0"/>
              </a:rPr>
              <a:t> &lt;=10) </a:t>
            </a:r>
            <a:r>
              <a:rPr lang="en-US" sz="3200" dirty="0" err="1">
                <a:latin typeface="Berlin Sans FB" pitchFamily="34" charset="0"/>
              </a:rPr>
              <a:t>bernilai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salah</a:t>
            </a:r>
            <a:r>
              <a:rPr lang="en-US" sz="3200" dirty="0">
                <a:latin typeface="Berlin Sans FB" pitchFamily="34" charset="0"/>
              </a:rPr>
              <a:t>. </a:t>
            </a:r>
            <a:r>
              <a:rPr lang="en-US" sz="3200" dirty="0" err="1">
                <a:latin typeface="Berlin Sans FB" pitchFamily="34" charset="0"/>
              </a:rPr>
              <a:t>Jika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tidak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maka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akan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terjadi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pengulangan</a:t>
            </a:r>
            <a:r>
              <a:rPr lang="en-US" sz="3200" dirty="0">
                <a:latin typeface="Berlin Sans FB" pitchFamily="34" charset="0"/>
              </a:rPr>
              <a:t> </a:t>
            </a:r>
            <a:r>
              <a:rPr lang="en-US" sz="3200" dirty="0" err="1">
                <a:latin typeface="Berlin Sans FB" pitchFamily="34" charset="0"/>
              </a:rPr>
              <a:t>selamanya</a:t>
            </a:r>
            <a:r>
              <a:rPr lang="en-US" sz="3200" dirty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32932"/>
            <a:ext cx="8153400" cy="4829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err="1"/>
              <a:t>Bentuk</a:t>
            </a:r>
            <a:r>
              <a:rPr lang="en-US" u="sng" dirty="0"/>
              <a:t> </a:t>
            </a:r>
            <a:r>
              <a:rPr lang="en-US" u="sng" dirty="0" err="1"/>
              <a:t>Pernyataan</a:t>
            </a:r>
            <a:r>
              <a:rPr lang="en-US" u="sng" dirty="0"/>
              <a:t> do-while</a:t>
            </a:r>
          </a:p>
          <a:p>
            <a:pPr lvl="1">
              <a:buNone/>
            </a:pPr>
            <a:r>
              <a:rPr lang="en-US" sz="2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1">
              <a:buNone/>
            </a:pPr>
            <a:r>
              <a:rPr lang="en-US" sz="2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endParaRPr lang="en-US" sz="2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273050" lvl="1" indent="-273050" algn="just">
              <a:buFontTx/>
              <a:buChar char="-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Pengulangan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berakhir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(yang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diuji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sesudah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273050" lvl="1" indent="-273050" algn="just">
              <a:buFontTx/>
              <a:buChar char="-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{ }, paling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tidak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dieksekusi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sekali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DO - WHILE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891</TotalTime>
  <Words>1064</Words>
  <Application>Microsoft Office PowerPoint</Application>
  <PresentationFormat>On-screen Show (4:3)</PresentationFormat>
  <Paragraphs>200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Arno Pro Smbd</vt:lpstr>
      <vt:lpstr>Berlin Sans FB</vt:lpstr>
      <vt:lpstr>Calibri</vt:lpstr>
      <vt:lpstr>Courier New</vt:lpstr>
      <vt:lpstr>Tw Cen MT</vt:lpstr>
      <vt:lpstr>Wingdings</vt:lpstr>
      <vt:lpstr>Wingdings 2</vt:lpstr>
      <vt:lpstr>Median</vt:lpstr>
      <vt:lpstr>pernyataan kontrol pengulangan</vt:lpstr>
      <vt:lpstr>FUNGSI PENGULANGAN (LOOP)</vt:lpstr>
      <vt:lpstr>Pernyataan FOR</vt:lpstr>
      <vt:lpstr>Contoh Pengulangan “For” 1 </vt:lpstr>
      <vt:lpstr>Penjelasan Skrip For1.php</vt:lpstr>
      <vt:lpstr>Pernyataan While</vt:lpstr>
      <vt:lpstr>Contoh Pengulangan “While1”</vt:lpstr>
      <vt:lpstr>Penjelasan While1.php</vt:lpstr>
      <vt:lpstr>Pernyataan DO - WHILE</vt:lpstr>
      <vt:lpstr>Contoh Pengulangan “do-while”</vt:lpstr>
      <vt:lpstr>Pernyataan “Break”</vt:lpstr>
      <vt:lpstr>Format Mata Uang</vt:lpstr>
      <vt:lpstr>HITUNG TABUNGAN</vt:lpstr>
      <vt:lpstr>input_saldo.php</vt:lpstr>
      <vt:lpstr>tabungan.php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kontrol pengulangan</dc:title>
  <dc:creator>User-PC</dc:creator>
  <cp:lastModifiedBy>Angky</cp:lastModifiedBy>
  <cp:revision>55</cp:revision>
  <dcterms:created xsi:type="dcterms:W3CDTF">2010-03-04T02:42:28Z</dcterms:created>
  <dcterms:modified xsi:type="dcterms:W3CDTF">2018-04-09T06:05:51Z</dcterms:modified>
</cp:coreProperties>
</file>