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77" r:id="rId3"/>
    <p:sldId id="283" r:id="rId4"/>
    <p:sldId id="257" r:id="rId5"/>
    <p:sldId id="261" r:id="rId6"/>
    <p:sldId id="275" r:id="rId7"/>
    <p:sldId id="260" r:id="rId8"/>
    <p:sldId id="271" r:id="rId9"/>
    <p:sldId id="270" r:id="rId10"/>
    <p:sldId id="265" r:id="rId11"/>
    <p:sldId id="289" r:id="rId12"/>
    <p:sldId id="273" r:id="rId13"/>
    <p:sldId id="266" r:id="rId14"/>
    <p:sldId id="285" r:id="rId15"/>
    <p:sldId id="274" r:id="rId16"/>
    <p:sldId id="259" r:id="rId17"/>
    <p:sldId id="272" r:id="rId18"/>
    <p:sldId id="268" r:id="rId19"/>
    <p:sldId id="278" r:id="rId20"/>
    <p:sldId id="286" r:id="rId21"/>
    <p:sldId id="280" r:id="rId22"/>
    <p:sldId id="267" r:id="rId23"/>
    <p:sldId id="287" r:id="rId24"/>
    <p:sldId id="269" r:id="rId25"/>
    <p:sldId id="279" r:id="rId26"/>
    <p:sldId id="276" r:id="rId27"/>
    <p:sldId id="263" r:id="rId28"/>
    <p:sldId id="281" r:id="rId29"/>
    <p:sldId id="282" r:id="rId30"/>
    <p:sldId id="262" r:id="rId31"/>
    <p:sldId id="288" r:id="rId32"/>
    <p:sldId id="290" r:id="rId3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63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FFC32-ADDF-44AB-A15B-366A353AA351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6E95F-4334-4C84-8827-3665414874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923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480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4767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877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24/04/2018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24/04/2018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24/04/2018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24/04/2018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24/04/2018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24/04/2018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24/04/2018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24/04/2018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24/04/2018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24/04/2018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4C1AC-483F-47FA-B6E2-FC84C1376576}" type="datetimeFigureOut">
              <a:rPr lang="id-ID" smtClean="0"/>
              <a:pPr/>
              <a:t>24/04/2018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4C1AC-483F-47FA-B6E2-FC84C1376576}" type="datetimeFigureOut">
              <a:rPr lang="id-ID" smtClean="0"/>
              <a:pPr/>
              <a:t>24/04/2018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7068E-BF0B-41E5-BB93-FEDAF0C9E827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utorialspoint.com/operating_syste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s.rutgers.edu/~pxk/416/notes/07-scheduling.html" TargetMode="Externa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5926"/>
            <a:ext cx="7772400" cy="1470025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800" b="1" dirty="0" smtClean="0">
                <a:latin typeface="Maiandra GD" pitchFamily="34" charset="0"/>
              </a:rPr>
              <a:t>Process Scheduling</a:t>
            </a:r>
            <a:endParaRPr lang="id-ID" sz="4800" b="1" dirty="0">
              <a:latin typeface="Maiandra G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3714752"/>
            <a:ext cx="778674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 err="1" smtClean="0"/>
              <a:t>Sumber</a:t>
            </a:r>
            <a:r>
              <a:rPr lang="en-US" sz="2000" u="sng" dirty="0" smtClean="0"/>
              <a:t> : </a:t>
            </a:r>
          </a:p>
          <a:p>
            <a:pPr algn="ctr"/>
            <a:r>
              <a:rPr lang="en-US" sz="2400" dirty="0" smtClean="0"/>
              <a:t>- </a:t>
            </a:r>
            <a:r>
              <a:rPr lang="en-US" sz="2000" i="1" dirty="0" smtClean="0"/>
              <a:t>Modern Operating System</a:t>
            </a:r>
            <a:r>
              <a:rPr lang="en-US" sz="2400" dirty="0" smtClean="0"/>
              <a:t>, </a:t>
            </a:r>
            <a:r>
              <a:rPr lang="en-US" sz="2400" dirty="0" err="1" smtClean="0"/>
              <a:t>Tanenbaum</a:t>
            </a:r>
            <a:endParaRPr lang="en-US" sz="2400" dirty="0" smtClean="0"/>
          </a:p>
          <a:p>
            <a:pPr algn="ctr">
              <a:buFontTx/>
              <a:buChar char="-"/>
            </a:pPr>
            <a:r>
              <a:rPr lang="en-US" sz="2400" dirty="0" smtClean="0"/>
              <a:t> </a:t>
            </a:r>
            <a:r>
              <a:rPr lang="en-US" sz="2000" i="1" dirty="0" smtClean="0"/>
              <a:t>Operating System, Internal and Design Principles</a:t>
            </a:r>
            <a:r>
              <a:rPr lang="en-US" sz="2400" dirty="0" smtClean="0"/>
              <a:t>, William Stallings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43570" y="6215082"/>
            <a:ext cx="2916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haroni" pitchFamily="2" charset="-79"/>
                <a:cs typeface="Aharoni" pitchFamily="2" charset="-79"/>
              </a:rPr>
              <a:t>Ken Kinanti </a:t>
            </a:r>
            <a:r>
              <a:rPr lang="en-US" dirty="0" err="1" smtClean="0">
                <a:latin typeface="Aharoni" pitchFamily="2" charset="-79"/>
                <a:cs typeface="Aharoni" pitchFamily="2" charset="-79"/>
              </a:rPr>
              <a:t>Purnamasari</a:t>
            </a:r>
            <a:endParaRPr lang="id-ID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0298" y="642918"/>
            <a:ext cx="41434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Tempus Sans ITC" pitchFamily="82" charset="0"/>
              </a:rPr>
              <a:t>Slide </a:t>
            </a:r>
            <a:r>
              <a:rPr lang="en-US" sz="2400" dirty="0" err="1" smtClean="0">
                <a:latin typeface="Tempus Sans ITC" pitchFamily="82" charset="0"/>
              </a:rPr>
              <a:t>perkuliahan</a:t>
            </a:r>
            <a:endParaRPr lang="en-US" sz="2400" dirty="0" smtClean="0">
              <a:latin typeface="Tempus Sans ITC" pitchFamily="82" charset="0"/>
            </a:endParaRPr>
          </a:p>
          <a:p>
            <a:pPr algn="ctr"/>
            <a:r>
              <a:rPr lang="en-US" sz="3200" b="1" dirty="0" smtClean="0">
                <a:latin typeface="Tempus Sans ITC" pitchFamily="82" charset="0"/>
              </a:rPr>
              <a:t>SISTEM OPERASI</a:t>
            </a:r>
            <a:endParaRPr lang="id-ID" sz="3200" b="1" dirty="0">
              <a:latin typeface="Tempus Sans IT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4400" dirty="0" smtClean="0">
                <a:latin typeface="Aharoni" pitchFamily="2" charset="-79"/>
                <a:ea typeface="+mj-ea"/>
                <a:cs typeface="Aharoni" pitchFamily="2" charset="-79"/>
              </a:rPr>
              <a:t>FCFS </a:t>
            </a:r>
            <a:r>
              <a:rPr lang="en-US" sz="2400" dirty="0" smtClean="0">
                <a:latin typeface="Comic Sans MS" pitchFamily="66" charset="0"/>
                <a:cs typeface="Aharoni" pitchFamily="2" charset="-79"/>
              </a:rPr>
              <a:t>(First Come First Serve)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00034" y="1714488"/>
          <a:ext cx="6096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PROSES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WAKTU DATANG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LAMA EKSEKUSI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MULAI EKSEKUSI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00034" y="4143380"/>
          <a:ext cx="7715312" cy="7143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53480"/>
                <a:gridCol w="1052088"/>
                <a:gridCol w="2805568"/>
                <a:gridCol w="2104176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7158" y="485776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0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88702" y="485776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5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60272" y="485776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8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57884" y="485776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16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05441" y="485776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43108" y="1714488"/>
            <a:ext cx="1285884" cy="214314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57158" y="5463147"/>
            <a:ext cx="85725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Waktu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Tunggu</a:t>
            </a:r>
            <a:r>
              <a:rPr lang="en-US" sz="2000" b="1" dirty="0" smtClean="0"/>
              <a:t> :</a:t>
            </a:r>
            <a:r>
              <a:rPr lang="en-US" sz="2000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P0 = </a:t>
            </a:r>
            <a:r>
              <a:rPr lang="en-US" sz="2800" b="1" dirty="0" smtClean="0">
                <a:solidFill>
                  <a:srgbClr val="C00000"/>
                </a:solidFill>
              </a:rPr>
              <a:t>0</a:t>
            </a:r>
            <a:r>
              <a:rPr lang="en-US" sz="2400" b="1" dirty="0" smtClean="0"/>
              <a:t>, </a:t>
            </a:r>
            <a:r>
              <a:rPr lang="en-US" sz="2400" b="1" dirty="0" smtClean="0">
                <a:solidFill>
                  <a:srgbClr val="0000FF"/>
                </a:solidFill>
              </a:rPr>
              <a:t>P1 = 5 - 1 = </a:t>
            </a:r>
            <a:r>
              <a:rPr lang="en-US" sz="2800" b="1" dirty="0" smtClean="0">
                <a:solidFill>
                  <a:srgbClr val="0000FF"/>
                </a:solidFill>
              </a:rPr>
              <a:t>4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dirty="0" smtClean="0"/>
              <a:t>, </a:t>
            </a:r>
            <a:r>
              <a:rPr lang="en-US" sz="2400" b="1" dirty="0" smtClean="0">
                <a:solidFill>
                  <a:srgbClr val="C00000"/>
                </a:solidFill>
              </a:rPr>
              <a:t>P2 = 8 – 2 = </a:t>
            </a:r>
            <a:r>
              <a:rPr lang="en-US" sz="2800" b="1" dirty="0" smtClean="0">
                <a:solidFill>
                  <a:srgbClr val="C00000"/>
                </a:solidFill>
              </a:rPr>
              <a:t>6</a:t>
            </a:r>
            <a:r>
              <a:rPr lang="en-US" sz="2400" b="1" dirty="0" smtClean="0"/>
              <a:t>, </a:t>
            </a:r>
            <a:r>
              <a:rPr lang="en-US" sz="2400" b="1" dirty="0" smtClean="0">
                <a:solidFill>
                  <a:srgbClr val="0000FF"/>
                </a:solidFill>
              </a:rPr>
              <a:t>P3 = 16 – 3 = </a:t>
            </a:r>
            <a:r>
              <a:rPr lang="en-US" sz="2800" b="1" dirty="0" smtClean="0">
                <a:solidFill>
                  <a:srgbClr val="0000FF"/>
                </a:solidFill>
              </a:rPr>
              <a:t>13</a:t>
            </a:r>
            <a:endParaRPr lang="en-US" sz="2400" b="1" dirty="0" smtClean="0">
              <a:solidFill>
                <a:srgbClr val="0000FF"/>
              </a:solidFill>
            </a:endParaRPr>
          </a:p>
          <a:p>
            <a:r>
              <a:rPr lang="en-US" sz="2000" b="1" dirty="0" smtClean="0"/>
              <a:t>Rata2 (AWT)    :</a:t>
            </a:r>
            <a:r>
              <a:rPr lang="en-US" sz="2400" dirty="0" smtClean="0"/>
              <a:t> ( 0 + 4 + 6 + 13 ) / 4 = 23 / 4 = </a:t>
            </a:r>
            <a:r>
              <a:rPr lang="en-US" sz="2800" b="1" dirty="0" smtClean="0"/>
              <a:t>5.075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4400" dirty="0" smtClean="0">
                <a:latin typeface="Aharoni" pitchFamily="2" charset="-79"/>
                <a:ea typeface="+mj-ea"/>
                <a:cs typeface="Aharoni" pitchFamily="2" charset="-79"/>
              </a:rPr>
              <a:t>FCFS </a:t>
            </a:r>
            <a:r>
              <a:rPr lang="en-US" sz="2400" dirty="0" smtClean="0">
                <a:latin typeface="Comic Sans MS" pitchFamily="66" charset="0"/>
                <a:cs typeface="Aharoni" pitchFamily="2" charset="-79"/>
              </a:rPr>
              <a:t>(First Come First Serve)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00034" y="1714488"/>
          <a:ext cx="60960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PROSES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WAKTU DATANG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LAMA EKSEKUSI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MULAI EKSEKUSI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A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en-US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</a:t>
                      </a:r>
                      <a:endParaRPr lang="en-US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B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en-US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</a:t>
                      </a:r>
                      <a:endParaRPr lang="en-US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C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</a:t>
                      </a:r>
                      <a:endParaRPr lang="en-US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</a:t>
                      </a:r>
                      <a:endParaRPr lang="en-US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6</a:t>
                      </a:r>
                      <a:endParaRPr lang="en-US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5</a:t>
                      </a:r>
                      <a:endParaRPr lang="en-US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E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8</a:t>
                      </a:r>
                      <a:endParaRPr lang="en-US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en-US" sz="2400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00034" y="4786322"/>
          <a:ext cx="7715312" cy="7143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</a:tblGrid>
              <a:tr h="71438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57158" y="5461439"/>
            <a:ext cx="8572560" cy="967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err="1" smtClean="0"/>
              <a:t>Waktu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Tunggu</a:t>
            </a:r>
            <a:r>
              <a:rPr lang="en-US" sz="2000" b="1" dirty="0" smtClean="0"/>
              <a:t> :</a:t>
            </a:r>
            <a:endParaRPr lang="en-US" sz="2400" b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b="1" dirty="0" smtClean="0"/>
              <a:t>Rata2 (AWT)    :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SJF </a:t>
            </a:r>
            <a:r>
              <a:rPr kumimoji="0" lang="en-US" sz="2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Aharoni" pitchFamily="2" charset="-79"/>
              </a:rPr>
              <a:t>(Shortest</a:t>
            </a:r>
            <a:r>
              <a:rPr kumimoji="0" lang="en-US" sz="24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Aharoni" pitchFamily="2" charset="-79"/>
              </a:rPr>
              <a:t> Job First)</a:t>
            </a:r>
            <a:endParaRPr kumimoji="0" lang="id-ID" sz="440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0034" y="1571612"/>
            <a:ext cx="8072494" cy="5078313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Urutan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eksekusi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sesuai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WAKTU KEDATANGAN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LAMA EKSEKUSI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setiap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.</a:t>
            </a:r>
          </a:p>
          <a:p>
            <a:pPr>
              <a:spcBef>
                <a:spcPct val="0"/>
              </a:spcBef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(Non-preemptive)</a:t>
            </a:r>
          </a:p>
          <a:p>
            <a:pPr lvl="0">
              <a:spcBef>
                <a:spcPct val="0"/>
              </a:spcBef>
              <a:defRPr/>
            </a:pP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Keuntungan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: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Waktu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eksekusi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efisien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endParaRPr lang="en-US" sz="2400" b="1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Kelemahan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: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Sulit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diterapkan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 (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umumnya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, lama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eksekusi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tidak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diketahui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awal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)</a:t>
            </a:r>
          </a:p>
          <a:p>
            <a:pPr lvl="0">
              <a:spcBef>
                <a:spcPct val="0"/>
              </a:spcBef>
              <a:defRPr/>
            </a:pPr>
            <a:endParaRPr lang="en-US" sz="2400" dirty="0" smtClean="0">
              <a:latin typeface="Maiandra G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4400" dirty="0" smtClean="0">
                <a:latin typeface="Aharoni" pitchFamily="2" charset="-79"/>
                <a:cs typeface="Aharoni" pitchFamily="2" charset="-79"/>
              </a:rPr>
              <a:t>SJF </a:t>
            </a:r>
            <a:r>
              <a:rPr lang="en-US" sz="2400" dirty="0" smtClean="0">
                <a:latin typeface="Comic Sans MS" pitchFamily="66" charset="0"/>
                <a:cs typeface="Aharoni" pitchFamily="2" charset="-79"/>
              </a:rPr>
              <a:t>(Shortest Job First)</a:t>
            </a:r>
            <a:endParaRPr lang="id-ID" sz="4400" dirty="0" smtClean="0">
              <a:latin typeface="Comic Sans MS" pitchFamily="66" charset="0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00034" y="1714488"/>
          <a:ext cx="6096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PROSES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WAKTU DATANG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LAMA EKSEKUSI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MULAI EKSEKUSI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3643306" y="1714488"/>
            <a:ext cx="1285884" cy="214314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143108" y="1714488"/>
            <a:ext cx="1285884" cy="214314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500034" y="4286256"/>
          <a:ext cx="7715312" cy="64294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53480"/>
                <a:gridCol w="1052088"/>
                <a:gridCol w="2104176"/>
                <a:gridCol w="2805568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57158" y="492919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0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88702" y="492919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5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60272" y="492919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8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14942" y="4929198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14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005441" y="4929198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7158" y="5463147"/>
            <a:ext cx="85725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Waktu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Tunggu</a:t>
            </a:r>
            <a:r>
              <a:rPr lang="en-US" sz="2000" b="1" dirty="0" smtClean="0"/>
              <a:t> :</a:t>
            </a:r>
            <a:r>
              <a:rPr lang="en-US" sz="2000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P0 = </a:t>
            </a:r>
            <a:r>
              <a:rPr lang="en-US" sz="2800" b="1" dirty="0" smtClean="0">
                <a:solidFill>
                  <a:srgbClr val="C00000"/>
                </a:solidFill>
              </a:rPr>
              <a:t>0</a:t>
            </a:r>
            <a:r>
              <a:rPr lang="en-US" sz="2400" b="1" dirty="0" smtClean="0"/>
              <a:t>, </a:t>
            </a:r>
            <a:r>
              <a:rPr lang="en-US" sz="2400" b="1" dirty="0" smtClean="0">
                <a:solidFill>
                  <a:srgbClr val="0000FF"/>
                </a:solidFill>
              </a:rPr>
              <a:t>P1 = 5 - 1 = </a:t>
            </a:r>
            <a:r>
              <a:rPr lang="en-US" sz="2800" b="1" dirty="0" smtClean="0">
                <a:solidFill>
                  <a:srgbClr val="0000FF"/>
                </a:solidFill>
              </a:rPr>
              <a:t>4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dirty="0" smtClean="0"/>
              <a:t>, </a:t>
            </a:r>
            <a:r>
              <a:rPr lang="en-US" sz="2400" b="1" dirty="0" smtClean="0">
                <a:solidFill>
                  <a:srgbClr val="C00000"/>
                </a:solidFill>
              </a:rPr>
              <a:t>P3 = 8 – 3 = </a:t>
            </a:r>
            <a:r>
              <a:rPr lang="en-US" sz="2800" b="1" dirty="0" smtClean="0">
                <a:solidFill>
                  <a:srgbClr val="C00000"/>
                </a:solidFill>
              </a:rPr>
              <a:t>5</a:t>
            </a:r>
            <a:r>
              <a:rPr lang="en-US" sz="2400" b="1" dirty="0" smtClean="0"/>
              <a:t>, </a:t>
            </a:r>
            <a:r>
              <a:rPr lang="en-US" sz="2400" b="1" dirty="0" smtClean="0">
                <a:solidFill>
                  <a:srgbClr val="0000FF"/>
                </a:solidFill>
              </a:rPr>
              <a:t>P4 = 14 – 2 = </a:t>
            </a:r>
            <a:r>
              <a:rPr lang="en-US" sz="2800" b="1" dirty="0" smtClean="0">
                <a:solidFill>
                  <a:srgbClr val="0000FF"/>
                </a:solidFill>
              </a:rPr>
              <a:t>12</a:t>
            </a:r>
            <a:endParaRPr lang="en-US" sz="2400" b="1" dirty="0" smtClean="0">
              <a:solidFill>
                <a:srgbClr val="0000FF"/>
              </a:solidFill>
            </a:endParaRPr>
          </a:p>
          <a:p>
            <a:r>
              <a:rPr lang="en-US" sz="2000" b="1" dirty="0" smtClean="0"/>
              <a:t>Rata2 (AWT)    :</a:t>
            </a:r>
            <a:r>
              <a:rPr lang="en-US" sz="2400" dirty="0" smtClean="0"/>
              <a:t> ( 0 + 4 + 5 + 12 ) / 4 = 21 / 4 = </a:t>
            </a:r>
            <a:r>
              <a:rPr lang="en-US" sz="2800" b="1" dirty="0" smtClean="0"/>
              <a:t>5.025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4400" dirty="0" smtClean="0">
                <a:latin typeface="Aharoni" pitchFamily="2" charset="-79"/>
                <a:cs typeface="Aharoni" pitchFamily="2" charset="-79"/>
              </a:rPr>
              <a:t>SJF </a:t>
            </a:r>
            <a:r>
              <a:rPr lang="en-US" sz="2400" dirty="0" smtClean="0">
                <a:latin typeface="Comic Sans MS" pitchFamily="66" charset="0"/>
                <a:cs typeface="Aharoni" pitchFamily="2" charset="-79"/>
              </a:rPr>
              <a:t>(Shortest Job First)</a:t>
            </a:r>
            <a:endParaRPr lang="id-ID" sz="4400" dirty="0" smtClean="0">
              <a:latin typeface="Comic Sans MS" pitchFamily="66" charset="0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00034" y="1714488"/>
          <a:ext cx="60960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PROSES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WAKTU DATANG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LAMA EKSEKUSI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MULAI EKSEKUSI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00034" y="4500570"/>
          <a:ext cx="7715312" cy="7143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</a:tblGrid>
              <a:tr h="71438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57158" y="5461439"/>
            <a:ext cx="857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err="1" smtClean="0"/>
              <a:t>Waktu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Tunggu</a:t>
            </a:r>
            <a:r>
              <a:rPr lang="en-US" sz="2000" b="1" dirty="0" smtClean="0"/>
              <a:t> :</a:t>
            </a:r>
            <a:endParaRPr lang="en-US" sz="2400" b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b="1" dirty="0" smtClean="0"/>
              <a:t>Rata2 (AWT)    :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43050"/>
            <a:ext cx="9144000" cy="23574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I N T E R A C T I V E</a:t>
            </a:r>
            <a:endParaRPr lang="id-ID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INTERACTIVE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3571900" cy="227754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Algoritma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: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Round Robin 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Priority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Multiple Queues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0" y="2091160"/>
            <a:ext cx="3571900" cy="212365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- Shortest Process Next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Guaranteed Scheduling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Lottery Scheduling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Fair-share Scheduling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Round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Robin</a:t>
            </a:r>
            <a:endParaRPr kumimoji="0" lang="id-ID" sz="440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0034" y="1571612"/>
            <a:ext cx="8072494" cy="120032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yang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melebihi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batas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,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akan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ditunda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(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harus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antri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lagi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).</a:t>
            </a:r>
          </a:p>
          <a:p>
            <a:pPr>
              <a:spcBef>
                <a:spcPct val="0"/>
              </a:spcBef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(Preemptive)</a:t>
            </a:r>
          </a:p>
          <a:p>
            <a:pPr lvl="0">
              <a:spcBef>
                <a:spcPct val="0"/>
              </a:spcBef>
              <a:defRPr/>
            </a:pPr>
            <a:endParaRPr lang="en-US" sz="2400" dirty="0" smtClean="0">
              <a:latin typeface="Maiandra GD" pitchFamily="34" charset="0"/>
              <a:cs typeface="Aharoni" pitchFamily="2" charset="-79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428868"/>
            <a:ext cx="7550129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Aharoni" pitchFamily="2" charset="-79"/>
                <a:ea typeface="+mj-ea"/>
                <a:cs typeface="Aharoni" pitchFamily="2" charset="-79"/>
              </a:rPr>
              <a:t>Round Robin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00034" y="1714488"/>
          <a:ext cx="36576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PROSES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WAKTU DATANG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LAMA EKSEKUSI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 ms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 ms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 ms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 ms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00034" y="4681847"/>
          <a:ext cx="7715312" cy="822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01392"/>
                <a:gridCol w="701392"/>
                <a:gridCol w="701392"/>
                <a:gridCol w="701392"/>
                <a:gridCol w="701392"/>
                <a:gridCol w="350696"/>
                <a:gridCol w="701392"/>
                <a:gridCol w="350696"/>
                <a:gridCol w="701392"/>
                <a:gridCol w="701392"/>
                <a:gridCol w="701392"/>
                <a:gridCol w="701392"/>
              </a:tblGrid>
              <a:tr h="81885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7158" y="545552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0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00100" y="546766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60272" y="547444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8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57884" y="5474443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16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05441" y="5474443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1472" y="3929066"/>
            <a:ext cx="14093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q = 2 ms</a:t>
            </a:r>
            <a:endParaRPr lang="en-US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500034" y="5912670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p0 = 3</a:t>
            </a:r>
            <a:endParaRPr lang="en-US" sz="2000" b="1" dirty="0"/>
          </a:p>
        </p:txBody>
      </p:sp>
      <p:sp>
        <p:nvSpPr>
          <p:cNvPr id="17" name="Oval 16"/>
          <p:cNvSpPr/>
          <p:nvPr/>
        </p:nvSpPr>
        <p:spPr>
          <a:xfrm>
            <a:off x="4857752" y="1357298"/>
            <a:ext cx="500066" cy="50006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0</a:t>
            </a:r>
            <a:endParaRPr lang="en-US" sz="2000" b="1" dirty="0"/>
          </a:p>
        </p:txBody>
      </p:sp>
      <p:sp>
        <p:nvSpPr>
          <p:cNvPr id="18" name="Oval 17"/>
          <p:cNvSpPr/>
          <p:nvPr/>
        </p:nvSpPr>
        <p:spPr>
          <a:xfrm>
            <a:off x="4857752" y="2000240"/>
            <a:ext cx="500066" cy="50006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</a:t>
            </a:r>
            <a:endParaRPr lang="en-US" sz="2000" b="1" dirty="0"/>
          </a:p>
        </p:txBody>
      </p:sp>
      <p:sp>
        <p:nvSpPr>
          <p:cNvPr id="19" name="Oval 18"/>
          <p:cNvSpPr/>
          <p:nvPr/>
        </p:nvSpPr>
        <p:spPr>
          <a:xfrm>
            <a:off x="4857752" y="2643182"/>
            <a:ext cx="500066" cy="50006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</a:t>
            </a:r>
            <a:endParaRPr lang="en-US" sz="2000" b="1" dirty="0"/>
          </a:p>
        </p:txBody>
      </p:sp>
      <p:sp>
        <p:nvSpPr>
          <p:cNvPr id="20" name="Oval 19"/>
          <p:cNvSpPr/>
          <p:nvPr/>
        </p:nvSpPr>
        <p:spPr>
          <a:xfrm>
            <a:off x="4857752" y="3286124"/>
            <a:ext cx="500066" cy="50006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3</a:t>
            </a:r>
            <a:endParaRPr lang="en-US" sz="2000" b="1" dirty="0"/>
          </a:p>
        </p:txBody>
      </p:sp>
      <p:sp>
        <p:nvSpPr>
          <p:cNvPr id="21" name="Rectangle 20"/>
          <p:cNvSpPr/>
          <p:nvPr/>
        </p:nvSpPr>
        <p:spPr>
          <a:xfrm>
            <a:off x="5429256" y="1428736"/>
            <a:ext cx="500066" cy="35719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P0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6072198" y="2071678"/>
            <a:ext cx="500066" cy="3571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6072198" y="3357562"/>
            <a:ext cx="500066" cy="3571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072198" y="2714620"/>
            <a:ext cx="500066" cy="3571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715140" y="2714620"/>
            <a:ext cx="500066" cy="3571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P0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6715140" y="3357562"/>
            <a:ext cx="500066" cy="3571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P0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7358082" y="3357562"/>
            <a:ext cx="500066" cy="3571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P3</a:t>
            </a:r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4857752" y="3929066"/>
            <a:ext cx="500066" cy="500066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4</a:t>
            </a:r>
            <a:endParaRPr lang="en-US" sz="2000" b="1" dirty="0"/>
          </a:p>
        </p:txBody>
      </p:sp>
      <p:sp>
        <p:nvSpPr>
          <p:cNvPr id="29" name="Rectangle 28"/>
          <p:cNvSpPr/>
          <p:nvPr/>
        </p:nvSpPr>
        <p:spPr>
          <a:xfrm>
            <a:off x="6072198" y="4000504"/>
            <a:ext cx="500066" cy="3571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P0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6715140" y="4000504"/>
            <a:ext cx="500066" cy="3571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P3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7358082" y="4000504"/>
            <a:ext cx="500066" cy="35719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5429256" y="2071678"/>
            <a:ext cx="500066" cy="35719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P0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5429256" y="2714620"/>
            <a:ext cx="500066" cy="35719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5429256" y="3357562"/>
            <a:ext cx="500066" cy="35719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P1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5429256" y="4000504"/>
            <a:ext cx="500066" cy="35719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P2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731512" y="547444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4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445892" y="5474443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6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285852" y="5935824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p1 = 1</a:t>
            </a:r>
            <a:endParaRPr lang="en-US" sz="20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1928794" y="5935824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p2 = 6</a:t>
            </a:r>
            <a:endParaRPr lang="en-US" sz="2000" b="1" dirty="0"/>
          </a:p>
        </p:txBody>
      </p:sp>
      <p:sp>
        <p:nvSpPr>
          <p:cNvPr id="40" name="TextBox 39"/>
          <p:cNvSpPr txBox="1"/>
          <p:nvPr/>
        </p:nvSpPr>
        <p:spPr>
          <a:xfrm>
            <a:off x="2643174" y="5935824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p0 = 1</a:t>
            </a:r>
            <a:endParaRPr lang="en-US" sz="20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3357554" y="5935824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p3 = 4</a:t>
            </a:r>
            <a:endParaRPr lang="en-US" sz="20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3929058" y="5935824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p1 = 0</a:t>
            </a:r>
            <a:endParaRPr lang="en-US" sz="2000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4500562" y="5929330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p2 = 4</a:t>
            </a:r>
            <a:endParaRPr lang="en-US" sz="20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5000628" y="5935824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p0 = 0</a:t>
            </a:r>
            <a:endParaRPr lang="en-US" sz="20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5500694" y="5929330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p3 = 2</a:t>
            </a:r>
            <a:endParaRPr lang="en-US" sz="20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6143636" y="5929330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p2 = 2</a:t>
            </a:r>
            <a:endParaRPr lang="en-US" sz="20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6858016" y="5929330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p3 = 0</a:t>
            </a:r>
            <a:endParaRPr lang="en-US" sz="20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7572396" y="5929330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p2 = 0</a:t>
            </a:r>
            <a:endParaRPr lang="en-US" sz="20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3790599" y="5474443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10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147789" y="5474443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11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857752" y="5474443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13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214942" y="5474443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14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572264" y="5474443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18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286644" y="5474443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20</a:t>
            </a:r>
            <a:endParaRPr lang="en-US" sz="2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Round</a:t>
            </a:r>
            <a:r>
              <a:rPr kumimoji="0" lang="en-US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Robin</a:t>
            </a:r>
            <a:endParaRPr kumimoji="0" lang="id-ID" sz="440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0034" y="1571612"/>
            <a:ext cx="8072494" cy="421653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Waktu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Tunggu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:</a:t>
            </a:r>
          </a:p>
          <a:p>
            <a:pPr lvl="0">
              <a:spcBef>
                <a:spcPct val="0"/>
              </a:spcBef>
              <a:defRPr/>
            </a:pP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P0 	= (6-2) + (13-8) = 4 + 5 = 9</a:t>
            </a:r>
          </a:p>
          <a:p>
            <a:pPr lvl="0">
              <a:spcBef>
                <a:spcPct val="0"/>
              </a:spcBef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P1 	= (2-1) + (10-4) = 1 + 6 = 7</a:t>
            </a:r>
          </a:p>
          <a:p>
            <a:pPr lvl="0">
              <a:spcBef>
                <a:spcPct val="0"/>
              </a:spcBef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P2 	= (4-2) + (11-6) + (16-13) + (20-18) </a:t>
            </a:r>
          </a:p>
          <a:p>
            <a:pPr lvl="0">
              <a:spcBef>
                <a:spcPct val="0"/>
              </a:spcBef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	= 2 + 5 + 3 + 2 = 12</a:t>
            </a:r>
          </a:p>
          <a:p>
            <a:pPr lvl="0">
              <a:spcBef>
                <a:spcPct val="0"/>
              </a:spcBef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P3 	= (8-3) + (14-10) + (18-16) = 5 + 4 + 2 = 11</a:t>
            </a:r>
          </a:p>
          <a:p>
            <a:pPr lvl="0">
              <a:spcBef>
                <a:spcPct val="0"/>
              </a:spcBef>
              <a:defRPr/>
            </a:pP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Rata – rata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Waktu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Tunggu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: </a:t>
            </a:r>
          </a:p>
          <a:p>
            <a:pPr lvl="0">
              <a:spcBef>
                <a:spcPct val="0"/>
              </a:spcBef>
              <a:defRPr/>
            </a:pP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(9 + 7 + 12 + 11) / 4 = 39 / 4 =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 9.75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SCHEDULING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187743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3200" b="1" dirty="0" smtClean="0">
                <a:latin typeface="Maiandra GD" pitchFamily="34" charset="0"/>
                <a:cs typeface="Aharoni" pitchFamily="2" charset="-79"/>
              </a:rPr>
              <a:t>Process Scheduling / </a:t>
            </a:r>
            <a:r>
              <a:rPr lang="en-US" sz="3200" b="1" dirty="0" err="1" smtClean="0">
                <a:latin typeface="Maiandra GD" pitchFamily="34" charset="0"/>
                <a:cs typeface="Aharoni" pitchFamily="2" charset="-79"/>
              </a:rPr>
              <a:t>Penjadwalan</a:t>
            </a:r>
            <a:r>
              <a:rPr lang="en-US" sz="32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3200" b="1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</a:p>
          <a:p>
            <a:pPr lvl="0">
              <a:spcBef>
                <a:spcPct val="0"/>
              </a:spcBef>
              <a:defRPr/>
            </a:pPr>
            <a:endParaRPr lang="en-US" sz="28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menentukan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mana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yang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akan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dieksekusi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selanjutnya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4400" dirty="0" smtClean="0">
                <a:latin typeface="Aharoni" pitchFamily="2" charset="-79"/>
                <a:cs typeface="Aharoni" pitchFamily="2" charset="-79"/>
              </a:rPr>
              <a:t>Round Robin</a:t>
            </a:r>
            <a:endParaRPr lang="id-ID" sz="4400" dirty="0" smtClean="0">
              <a:latin typeface="Comic Sans MS" pitchFamily="66" charset="0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00034" y="1714488"/>
          <a:ext cx="45720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PROSES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WAKTU DATANG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LAMA EKSEKUSI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00034" y="4500570"/>
          <a:ext cx="7715312" cy="7143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</a:tblGrid>
              <a:tr h="71438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57158" y="5461439"/>
            <a:ext cx="857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err="1" smtClean="0"/>
              <a:t>Waktu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Tunggu</a:t>
            </a:r>
            <a:r>
              <a:rPr lang="en-US" sz="2000" b="1" dirty="0" smtClean="0"/>
              <a:t> :</a:t>
            </a:r>
            <a:endParaRPr lang="en-US" sz="2400" b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b="1" dirty="0" smtClean="0"/>
              <a:t>Rata2 (AWT)    :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Priority</a:t>
            </a:r>
            <a:endParaRPr kumimoji="0" lang="id-ID" sz="440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0034" y="1571612"/>
            <a:ext cx="8072494" cy="120032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Urutan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berdasarkan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NILAI PRIORITAS.</a:t>
            </a:r>
          </a:p>
          <a:p>
            <a:pPr>
              <a:spcBef>
                <a:spcPct val="0"/>
              </a:spcBef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(Non-preemptive)</a:t>
            </a:r>
          </a:p>
          <a:p>
            <a:pPr lvl="0">
              <a:spcBef>
                <a:spcPct val="0"/>
              </a:spcBef>
              <a:defRPr/>
            </a:pPr>
            <a:endParaRPr lang="en-US" sz="2400" dirty="0" smtClean="0">
              <a:latin typeface="Maiandra G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Aharoni" pitchFamily="2" charset="-79"/>
                <a:ea typeface="+mj-ea"/>
                <a:cs typeface="Aharoni" pitchFamily="2" charset="-79"/>
              </a:rPr>
              <a:t>Priority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00034" y="1714488"/>
          <a:ext cx="6096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PROSES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WAKTU DATANG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LAMA EKSEKUSI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PRIORITAS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MULAI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EKSEKUSI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00034" y="4143380"/>
          <a:ext cx="7715312" cy="7143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53480"/>
                <a:gridCol w="2104176"/>
                <a:gridCol w="1052088"/>
                <a:gridCol w="2805568"/>
              </a:tblGrid>
              <a:tr h="71438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P0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P3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P1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P2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7158" y="485776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0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71670" y="486990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5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43372" y="485776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11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14942" y="485776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14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05441" y="485776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22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143372" y="1714488"/>
            <a:ext cx="1285884" cy="214314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57158" y="5463147"/>
            <a:ext cx="85725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WT 	:</a:t>
            </a:r>
            <a:r>
              <a:rPr lang="en-US" sz="2000" dirty="0" smtClean="0"/>
              <a:t>  </a:t>
            </a:r>
            <a:r>
              <a:rPr lang="en-US" sz="2400" b="1" dirty="0" smtClean="0">
                <a:solidFill>
                  <a:srgbClr val="C00000"/>
                </a:solidFill>
              </a:rPr>
              <a:t>P0 = </a:t>
            </a:r>
            <a:r>
              <a:rPr lang="en-US" sz="2800" b="1" dirty="0" smtClean="0">
                <a:solidFill>
                  <a:srgbClr val="C00000"/>
                </a:solidFill>
              </a:rPr>
              <a:t>0</a:t>
            </a:r>
            <a:r>
              <a:rPr lang="en-US" sz="2400" b="1" dirty="0" smtClean="0"/>
              <a:t>, </a:t>
            </a:r>
            <a:r>
              <a:rPr lang="en-US" sz="2400" b="1" dirty="0" smtClean="0">
                <a:solidFill>
                  <a:srgbClr val="0000FF"/>
                </a:solidFill>
              </a:rPr>
              <a:t>P1 = 11 - 1 = </a:t>
            </a:r>
            <a:r>
              <a:rPr lang="en-US" sz="2800" b="1" dirty="0" smtClean="0">
                <a:solidFill>
                  <a:srgbClr val="0000FF"/>
                </a:solidFill>
              </a:rPr>
              <a:t>10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b="1" dirty="0" smtClean="0"/>
              <a:t>, </a:t>
            </a:r>
            <a:r>
              <a:rPr lang="en-US" sz="2400" b="1" dirty="0" smtClean="0">
                <a:solidFill>
                  <a:srgbClr val="C00000"/>
                </a:solidFill>
              </a:rPr>
              <a:t>P2 = 14 – 2 = </a:t>
            </a:r>
            <a:r>
              <a:rPr lang="en-US" sz="2800" b="1" dirty="0" smtClean="0">
                <a:solidFill>
                  <a:srgbClr val="C00000"/>
                </a:solidFill>
              </a:rPr>
              <a:t>12</a:t>
            </a:r>
            <a:r>
              <a:rPr lang="en-US" sz="2400" b="1" dirty="0" smtClean="0"/>
              <a:t>, </a:t>
            </a:r>
            <a:r>
              <a:rPr lang="en-US" sz="2400" b="1" dirty="0" smtClean="0">
                <a:solidFill>
                  <a:srgbClr val="0000FF"/>
                </a:solidFill>
              </a:rPr>
              <a:t>P3 = 5 – 3 = </a:t>
            </a:r>
            <a:r>
              <a:rPr lang="en-US" sz="2800" b="1" dirty="0" smtClean="0">
                <a:solidFill>
                  <a:srgbClr val="0000FF"/>
                </a:solidFill>
              </a:rPr>
              <a:t>2</a:t>
            </a:r>
            <a:endParaRPr lang="en-US" sz="2400" b="1" dirty="0" smtClean="0">
              <a:solidFill>
                <a:srgbClr val="0000FF"/>
              </a:solidFill>
            </a:endParaRPr>
          </a:p>
          <a:p>
            <a:r>
              <a:rPr lang="en-US" sz="2000" b="1" dirty="0" smtClean="0"/>
              <a:t>AWT  	:</a:t>
            </a:r>
            <a:r>
              <a:rPr lang="en-US" sz="2400" dirty="0" smtClean="0"/>
              <a:t> ( 0 + 10 + 12 + 2 ) / 4 = 24 / 4 = </a:t>
            </a:r>
            <a:r>
              <a:rPr lang="en-US" sz="2800" b="1" dirty="0" smtClean="0"/>
              <a:t>6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4400" dirty="0" smtClean="0">
                <a:latin typeface="Aharoni" pitchFamily="2" charset="-79"/>
                <a:cs typeface="Aharoni" pitchFamily="2" charset="-79"/>
              </a:rPr>
              <a:t>Priority</a:t>
            </a:r>
            <a:endParaRPr lang="id-ID" sz="4400" dirty="0" smtClean="0">
              <a:latin typeface="Comic Sans MS" pitchFamily="66" charset="0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00034" y="1714488"/>
          <a:ext cx="60960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PROSES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WAKTU DATANG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LAMA EKSEKUSI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PRIORITAS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0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6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E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</a:t>
                      </a:r>
                      <a:endParaRPr lang="en-US" b="1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00034" y="4500570"/>
          <a:ext cx="7715312" cy="7143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  <a:gridCol w="350696"/>
              </a:tblGrid>
              <a:tr h="714380"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57158" y="5461439"/>
            <a:ext cx="8572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err="1" smtClean="0"/>
              <a:t>Waktu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Tunggu</a:t>
            </a:r>
            <a:r>
              <a:rPr lang="en-US" sz="2000" b="1" dirty="0" smtClean="0"/>
              <a:t> :</a:t>
            </a:r>
            <a:endParaRPr lang="en-US" sz="2400" b="1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b="1" dirty="0" smtClean="0"/>
              <a:t>Rata2 (AWT)    :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Aharoni" pitchFamily="2" charset="-79"/>
                <a:ea typeface="+mj-ea"/>
                <a:cs typeface="Aharoni" pitchFamily="2" charset="-79"/>
              </a:rPr>
              <a:t>Multiple-Queue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571736" y="2857496"/>
            <a:ext cx="3929090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System Processes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71736" y="3643314"/>
            <a:ext cx="3929090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Interactive Processes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71736" y="4429132"/>
            <a:ext cx="3929090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Interactive Edit Processes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571736" y="5214950"/>
            <a:ext cx="3929090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Batch Processes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71736" y="6000768"/>
            <a:ext cx="3929090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User Processes</a:t>
            </a:r>
            <a:endParaRPr lang="en-US" sz="2000" b="1" dirty="0">
              <a:solidFill>
                <a:schemeClr val="tx1"/>
              </a:solidFill>
            </a:endParaRPr>
          </a:p>
        </p:txBody>
      </p:sp>
      <p:cxnSp>
        <p:nvCxnSpPr>
          <p:cNvPr id="20" name="Straight Arrow Connector 19"/>
          <p:cNvCxnSpPr>
            <a:endCxn id="14" idx="1"/>
          </p:cNvCxnSpPr>
          <p:nvPr/>
        </p:nvCxnSpPr>
        <p:spPr>
          <a:xfrm>
            <a:off x="1000100" y="3143248"/>
            <a:ext cx="157163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000100" y="3927478"/>
            <a:ext cx="157163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000100" y="4713296"/>
            <a:ext cx="157163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000100" y="5499114"/>
            <a:ext cx="157163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000100" y="6284932"/>
            <a:ext cx="157163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500826" y="3143248"/>
            <a:ext cx="157163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500826" y="3929066"/>
            <a:ext cx="157163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500826" y="4713296"/>
            <a:ext cx="157163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500826" y="5499114"/>
            <a:ext cx="157163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6500826" y="6284932"/>
            <a:ext cx="157163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85786" y="2643182"/>
            <a:ext cx="161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Prioritas</a:t>
            </a:r>
            <a:r>
              <a:rPr lang="en-US" b="1" dirty="0" smtClean="0"/>
              <a:t> </a:t>
            </a:r>
            <a:r>
              <a:rPr lang="en-US" b="1" dirty="0" err="1" smtClean="0"/>
              <a:t>Tinggi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642910" y="5857892"/>
            <a:ext cx="1769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Prioritas</a:t>
            </a:r>
            <a:r>
              <a:rPr lang="en-US" b="1" dirty="0" smtClean="0"/>
              <a:t> </a:t>
            </a:r>
            <a:r>
              <a:rPr lang="en-US" b="1" dirty="0" err="1" smtClean="0"/>
              <a:t>Rendah</a:t>
            </a:r>
            <a:endParaRPr lang="en-US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500034" y="1428736"/>
            <a:ext cx="8072494" cy="83099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Menggabungkan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beberapa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metode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penjadwalan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.</a:t>
            </a:r>
          </a:p>
          <a:p>
            <a:pPr>
              <a:spcBef>
                <a:spcPct val="0"/>
              </a:spcBef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(Preemptive)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dirty="0" smtClean="0">
                <a:latin typeface="Aharoni" pitchFamily="2" charset="-79"/>
                <a:ea typeface="+mj-ea"/>
                <a:cs typeface="Aharoni" pitchFamily="2" charset="-79"/>
              </a:rPr>
              <a:t>Multiple-Queue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14348" y="2857496"/>
            <a:ext cx="157163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714348" y="3641726"/>
            <a:ext cx="157163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714348" y="4427544"/>
            <a:ext cx="157163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14348" y="5213362"/>
            <a:ext cx="157163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714348" y="5999180"/>
            <a:ext cx="157163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215074" y="2857496"/>
            <a:ext cx="157163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6215074" y="3643314"/>
            <a:ext cx="157163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6215074" y="4427544"/>
            <a:ext cx="157163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6215074" y="5213362"/>
            <a:ext cx="157163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6215074" y="5999180"/>
            <a:ext cx="1571636" cy="158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59049" y="2345288"/>
            <a:ext cx="161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Prioritas</a:t>
            </a:r>
            <a:r>
              <a:rPr lang="en-US" b="1" dirty="0" smtClean="0"/>
              <a:t> </a:t>
            </a:r>
            <a:r>
              <a:rPr lang="en-US" b="1" dirty="0" err="1" smtClean="0"/>
              <a:t>Tinggi</a:t>
            </a:r>
            <a:endParaRPr lang="en-US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285720" y="5572140"/>
            <a:ext cx="1769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Prioritas</a:t>
            </a:r>
            <a:r>
              <a:rPr lang="en-US" b="1" dirty="0" smtClean="0"/>
              <a:t> </a:t>
            </a:r>
            <a:r>
              <a:rPr lang="en-US" b="1" dirty="0" err="1" smtClean="0"/>
              <a:t>Rendah</a:t>
            </a:r>
            <a:endParaRPr lang="en-US" b="1" dirty="0"/>
          </a:p>
        </p:txBody>
      </p:sp>
      <p:graphicFrame>
        <p:nvGraphicFramePr>
          <p:cNvPr id="21" name="Table 20"/>
          <p:cNvGraphicFramePr>
            <a:graphicFrameLocks noGrp="1"/>
          </p:cNvGraphicFramePr>
          <p:nvPr/>
        </p:nvGraphicFramePr>
        <p:xfrm>
          <a:off x="2285984" y="2643182"/>
          <a:ext cx="3929088" cy="42862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54848"/>
                <a:gridCol w="654848"/>
                <a:gridCol w="654848"/>
                <a:gridCol w="654848"/>
                <a:gridCol w="654848"/>
                <a:gridCol w="654848"/>
              </a:tblGrid>
              <a:tr h="4286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2285984" y="3429000"/>
          <a:ext cx="3929090" cy="42862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85818"/>
                <a:gridCol w="785818"/>
                <a:gridCol w="785818"/>
                <a:gridCol w="785818"/>
                <a:gridCol w="785818"/>
              </a:tblGrid>
              <a:tr h="4286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2285984" y="4214818"/>
          <a:ext cx="3929092" cy="42862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82273"/>
                <a:gridCol w="982273"/>
                <a:gridCol w="982273"/>
                <a:gridCol w="982273"/>
              </a:tblGrid>
              <a:tr h="4286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2285984" y="5000636"/>
          <a:ext cx="3929091" cy="42862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09697"/>
                <a:gridCol w="1309697"/>
                <a:gridCol w="1309697"/>
              </a:tblGrid>
              <a:tr h="4286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2285984" y="5786454"/>
          <a:ext cx="3929090" cy="42862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64545"/>
                <a:gridCol w="1964545"/>
              </a:tblGrid>
              <a:tr h="42862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7" name="Rectangle 36"/>
          <p:cNvSpPr/>
          <p:nvPr/>
        </p:nvSpPr>
        <p:spPr>
          <a:xfrm>
            <a:off x="7786710" y="2500306"/>
            <a:ext cx="642942" cy="38576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CPU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7611" y="1357298"/>
            <a:ext cx="17554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PRIORITY SCHEDULING</a:t>
            </a:r>
            <a:endParaRPr lang="en-US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3388007" y="1357298"/>
            <a:ext cx="17554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ROUND ROBIN SCHEDULING</a:t>
            </a:r>
            <a:endParaRPr lang="en-US" b="1" dirty="0"/>
          </a:p>
        </p:txBody>
      </p:sp>
      <p:sp>
        <p:nvSpPr>
          <p:cNvPr id="40" name="Left Brace 39"/>
          <p:cNvSpPr/>
          <p:nvPr/>
        </p:nvSpPr>
        <p:spPr>
          <a:xfrm rot="5400000">
            <a:off x="1178695" y="1250140"/>
            <a:ext cx="285752" cy="1785950"/>
          </a:xfrm>
          <a:prstGeom prst="lef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Left Brace 40"/>
          <p:cNvSpPr/>
          <p:nvPr/>
        </p:nvSpPr>
        <p:spPr>
          <a:xfrm rot="5400000">
            <a:off x="4107653" y="178571"/>
            <a:ext cx="285752" cy="3929090"/>
          </a:xfrm>
          <a:prstGeom prst="leftBrac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43050"/>
            <a:ext cx="9144000" cy="23574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R E A L  -  T I M E </a:t>
            </a:r>
            <a:endParaRPr lang="id-ID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REAL-TIME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397031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800" i="1" dirty="0" smtClean="0">
                <a:latin typeface="Maiandra GD" pitchFamily="34" charset="0"/>
                <a:cs typeface="Aharoni" pitchFamily="2" charset="-79"/>
              </a:rPr>
              <a:t>Having the right answer but having it too late, is often just as bad as not having it at all.</a:t>
            </a:r>
          </a:p>
          <a:p>
            <a:pPr lvl="0">
              <a:spcBef>
                <a:spcPct val="0"/>
              </a:spcBef>
              <a:defRPr/>
            </a:pPr>
            <a:endParaRPr lang="en-US" sz="28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spcBef>
                <a:spcPct val="0"/>
              </a:spcBef>
              <a:defRPr/>
            </a:pP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spcBef>
                <a:spcPct val="0"/>
              </a:spcBef>
              <a:defRPr/>
            </a:pP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Berdasarkan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jenis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kemunculan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,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dibagi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2 :</a:t>
            </a:r>
          </a:p>
          <a:p>
            <a:pPr lvl="0">
              <a:spcBef>
                <a:spcPct val="0"/>
              </a:spcBef>
              <a:defRPr/>
            </a:pP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Periodic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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waktu</a:t>
            </a:r>
            <a:r>
              <a:rPr lang="en-US" sz="24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kemunculan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teratur</a:t>
            </a:r>
            <a:r>
              <a:rPr lang="en-US" sz="24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</a:p>
          <a:p>
            <a:pPr lvl="0">
              <a:spcBef>
                <a:spcPct val="0"/>
              </a:spcBef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	        (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mengikuti</a:t>
            </a:r>
            <a:r>
              <a:rPr lang="en-US" sz="24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interval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tertentu</a:t>
            </a:r>
            <a:r>
              <a:rPr lang="en-US" sz="24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)</a:t>
            </a:r>
          </a:p>
          <a:p>
            <a:pPr lvl="0">
              <a:spcBef>
                <a:spcPct val="0"/>
              </a:spcBef>
              <a:defRPr/>
            </a:pP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Aperiodic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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waktu</a:t>
            </a:r>
            <a:r>
              <a:rPr lang="en-US" sz="24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kemunculan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tidak</a:t>
            </a:r>
            <a:r>
              <a:rPr lang="en-US" sz="24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dapat</a:t>
            </a:r>
            <a:r>
              <a:rPr lang="en-US" sz="24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diprediksi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43050"/>
            <a:ext cx="9144000" cy="23574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T H R E A D</a:t>
            </a:r>
          </a:p>
          <a:p>
            <a:pPr algn="ctr"/>
            <a:r>
              <a:rPr lang="en-US" sz="4800" b="1" dirty="0" smtClean="0"/>
              <a:t>S C H E D U L I N G </a:t>
            </a:r>
            <a:endParaRPr lang="id-ID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THREAD Scheduling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06" y="1677203"/>
            <a:ext cx="8929718" cy="4109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SCHEDULING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428736"/>
            <a:ext cx="8072494" cy="470898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000" b="1" dirty="0" err="1" smtClean="0">
                <a:latin typeface="Maiandra GD" pitchFamily="34" charset="0"/>
                <a:cs typeface="Aharoni" pitchFamily="2" charset="-79"/>
              </a:rPr>
              <a:t>Kriteria</a:t>
            </a: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000" b="1" dirty="0" err="1" smtClean="0">
                <a:latin typeface="Maiandra GD" pitchFamily="34" charset="0"/>
                <a:cs typeface="Aharoni" pitchFamily="2" charset="-79"/>
              </a:rPr>
              <a:t>Penjadwalan</a:t>
            </a:r>
            <a:r>
              <a:rPr lang="en-US" sz="2000" b="1" dirty="0" smtClean="0">
                <a:latin typeface="Maiandra GD" pitchFamily="34" charset="0"/>
                <a:cs typeface="Aharoni" pitchFamily="2" charset="-79"/>
              </a:rPr>
              <a:t> :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err="1" smtClean="0">
                <a:latin typeface="Maiandra GD" pitchFamily="34" charset="0"/>
                <a:cs typeface="Aharoni" pitchFamily="2" charset="-79"/>
              </a:rPr>
              <a:t>Efisiensi</a:t>
            </a:r>
            <a:r>
              <a:rPr lang="en-US" sz="240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smtClean="0">
                <a:latin typeface="Maiandra GD" pitchFamily="34" charset="0"/>
                <a:cs typeface="Aharoni" pitchFamily="2" charset="-79"/>
              </a:rPr>
              <a:t>(</a:t>
            </a:r>
            <a:r>
              <a:rPr lang="en-US" sz="2400" i="1" smtClean="0">
                <a:latin typeface="Maiandra GD" pitchFamily="34" charset="0"/>
                <a:cs typeface="Aharoni" pitchFamily="2" charset="-79"/>
              </a:rPr>
              <a:t>Efficiency </a:t>
            </a:r>
            <a:r>
              <a:rPr lang="en-US" sz="2400" smtClean="0">
                <a:latin typeface="Maiandra GD" pitchFamily="34" charset="0"/>
                <a:cs typeface="Aharoni" pitchFamily="2" charset="-79"/>
              </a:rPr>
              <a:t>)  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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</a:rPr>
              <a:t>memanfaatkan</a:t>
            </a:r>
            <a:r>
              <a:rPr lang="en-US" sz="2000" dirty="0" smtClean="0">
                <a:latin typeface="Maiandra GD" pitchFamily="34" charset="0"/>
                <a:cs typeface="Aharoni" pitchFamily="2" charset="-79"/>
              </a:rPr>
              <a:t> CPU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</a:rPr>
              <a:t>secara</a:t>
            </a:r>
            <a:r>
              <a:rPr lang="en-US" sz="2000" dirty="0" smtClean="0">
                <a:latin typeface="Maiandra GD" pitchFamily="34" charset="0"/>
                <a:cs typeface="Aharoni" pitchFamily="2" charset="-79"/>
              </a:rPr>
              <a:t> optimal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Adil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smtClean="0">
                <a:latin typeface="Maiandra GD" pitchFamily="34" charset="0"/>
                <a:cs typeface="Aharoni" pitchFamily="2" charset="-79"/>
              </a:rPr>
              <a:t>(</a:t>
            </a:r>
            <a:r>
              <a:rPr lang="en-US" sz="2400" i="1" smtClean="0">
                <a:latin typeface="Maiandra GD" pitchFamily="34" charset="0"/>
                <a:cs typeface="Aharoni" pitchFamily="2" charset="-79"/>
              </a:rPr>
              <a:t>Fairness </a:t>
            </a:r>
            <a:r>
              <a:rPr lang="en-US" sz="2400" smtClean="0">
                <a:latin typeface="Maiandra GD" pitchFamily="34" charset="0"/>
                <a:cs typeface="Aharoni" pitchFamily="2" charset="-79"/>
              </a:rPr>
              <a:t>)   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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menjamin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tiap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proses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dilayani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dengan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adil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Jumlah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smtClean="0">
                <a:latin typeface="Maiandra GD" pitchFamily="34" charset="0"/>
                <a:cs typeface="Aharoni" pitchFamily="2" charset="-79"/>
              </a:rPr>
              <a:t>(</a:t>
            </a:r>
            <a:r>
              <a:rPr lang="en-US" sz="2400" i="1" smtClean="0">
                <a:latin typeface="Maiandra GD" pitchFamily="34" charset="0"/>
                <a:cs typeface="Aharoni" pitchFamily="2" charset="-79"/>
              </a:rPr>
              <a:t>Throughput </a:t>
            </a:r>
            <a:r>
              <a:rPr lang="en-US" sz="2400" smtClean="0">
                <a:latin typeface="Maiandra GD" pitchFamily="34" charset="0"/>
                <a:cs typeface="Aharoni" pitchFamily="2" charset="-79"/>
              </a:rPr>
              <a:t>)   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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memaksimalkan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jumlah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proses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yang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dieksekusi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dalam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suatu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waktu</a:t>
            </a:r>
            <a:endParaRPr lang="en-US" sz="20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Waktu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(</a:t>
            </a:r>
            <a:r>
              <a:rPr lang="en-US" sz="2400" i="1" dirty="0" smtClean="0">
                <a:latin typeface="Maiandra GD" pitchFamily="34" charset="0"/>
                <a:cs typeface="Aharoni" pitchFamily="2" charset="-79"/>
              </a:rPr>
              <a:t>Turn </a:t>
            </a:r>
            <a:r>
              <a:rPr lang="en-US" sz="2400" i="1" smtClean="0">
                <a:latin typeface="Maiandra GD" pitchFamily="34" charset="0"/>
                <a:cs typeface="Aharoni" pitchFamily="2" charset="-79"/>
              </a:rPr>
              <a:t>Around </a:t>
            </a:r>
            <a:r>
              <a:rPr lang="en-US" sz="2400" i="1" smtClean="0">
                <a:latin typeface="Maiandra GD" pitchFamily="34" charset="0"/>
                <a:cs typeface="Aharoni" pitchFamily="2" charset="-79"/>
              </a:rPr>
              <a:t>Time </a:t>
            </a:r>
            <a:r>
              <a:rPr lang="en-US" sz="2400" smtClean="0">
                <a:latin typeface="Maiandra GD" pitchFamily="34" charset="0"/>
                <a:cs typeface="Aharoni" pitchFamily="2" charset="-79"/>
              </a:rPr>
              <a:t>)   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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meminimalkan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waktu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tunggu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proses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,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waktu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eksekusi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,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dan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waktu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mengerjakan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I/O.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Waktu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Tunggu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(</a:t>
            </a:r>
            <a:r>
              <a:rPr lang="en-US" sz="2400" i="1" smtClean="0">
                <a:latin typeface="Maiandra GD" pitchFamily="34" charset="0"/>
                <a:cs typeface="Aharoni" pitchFamily="2" charset="-79"/>
              </a:rPr>
              <a:t>Waiting </a:t>
            </a:r>
            <a:r>
              <a:rPr lang="en-US" sz="2400" i="1" smtClean="0">
                <a:latin typeface="Maiandra GD" pitchFamily="34" charset="0"/>
                <a:cs typeface="Aharoni" pitchFamily="2" charset="-79"/>
              </a:rPr>
              <a:t>Time </a:t>
            </a:r>
            <a:r>
              <a:rPr lang="en-US" sz="2400" smtClean="0">
                <a:latin typeface="Maiandra GD" pitchFamily="34" charset="0"/>
                <a:cs typeface="Aharoni" pitchFamily="2" charset="-79"/>
              </a:rPr>
              <a:t>)   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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meminimalkan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jeda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antara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waktu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datang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proses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dan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waktu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0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dieksekusinya</a:t>
            </a:r>
            <a:r>
              <a:rPr lang="en-US" sz="20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.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828800"/>
            <a:ext cx="5181600" cy="1676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3600" b="1" dirty="0" err="1" smtClean="0">
                <a:latin typeface="Kozuka Gothic Pro H" pitchFamily="34" charset="-128"/>
                <a:ea typeface="Kozuka Gothic Pro H" pitchFamily="34" charset="-128"/>
              </a:rPr>
              <a:t>Ada</a:t>
            </a:r>
            <a:r>
              <a:rPr lang="en-US" sz="3600" b="1" dirty="0" smtClean="0">
                <a:latin typeface="Kozuka Gothic Pro H" pitchFamily="34" charset="-128"/>
                <a:ea typeface="Kozuka Gothic Pro H" pitchFamily="34" charset="-128"/>
              </a:rPr>
              <a:t> </a:t>
            </a:r>
            <a:r>
              <a:rPr lang="en-US" sz="3600" b="1" dirty="0" err="1" smtClean="0">
                <a:latin typeface="Kozuka Gothic Pro H" pitchFamily="34" charset="-128"/>
                <a:ea typeface="Kozuka Gothic Pro H" pitchFamily="34" charset="-128"/>
              </a:rPr>
              <a:t>Pertanyaan</a:t>
            </a:r>
            <a:r>
              <a:rPr lang="en-US" sz="3600" b="1" dirty="0" smtClean="0">
                <a:latin typeface="Kozuka Gothic Pro H" pitchFamily="34" charset="-128"/>
                <a:ea typeface="Kozuka Gothic Pro H" pitchFamily="34" charset="-128"/>
              </a:rPr>
              <a:t>???</a:t>
            </a:r>
            <a:endParaRPr lang="en-US" sz="3600" b="1" dirty="0">
              <a:latin typeface="Kozuka Gothic Pro H" pitchFamily="34" charset="-128"/>
              <a:ea typeface="Kozuka Gothic Pro H" pitchFamily="34" charset="-128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2650" y="0"/>
            <a:ext cx="45720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/>
          <p:nvPr/>
        </p:nvCxnSpPr>
        <p:spPr>
          <a:xfrm>
            <a:off x="1771650" y="40386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771650" y="41148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26" name="Picture 2" descr="D:\Desktop\tndtanya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95650" y="4648200"/>
            <a:ext cx="2609850" cy="1752600"/>
          </a:xfrm>
          <a:prstGeom prst="rect">
            <a:avLst/>
          </a:prstGeom>
          <a:noFill/>
        </p:spPr>
      </p:pic>
      <p:pic>
        <p:nvPicPr>
          <p:cNvPr id="1027" name="Picture 3" descr="D:\Desktop\tndtanya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10250" y="4876800"/>
            <a:ext cx="1885950" cy="1247775"/>
          </a:xfrm>
          <a:prstGeom prst="rect">
            <a:avLst/>
          </a:prstGeom>
          <a:noFill/>
        </p:spPr>
      </p:pic>
      <p:pic>
        <p:nvPicPr>
          <p:cNvPr id="1028" name="Picture 4" descr="D:\Desktop\tndtanya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62050" y="4572000"/>
            <a:ext cx="2457450" cy="1857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01000" cy="1143000"/>
          </a:xfrm>
        </p:spPr>
        <p:txBody>
          <a:bodyPr>
            <a:normAutofit/>
          </a:bodyPr>
          <a:lstStyle/>
          <a:p>
            <a:r>
              <a:rPr lang="en-US" sz="6000" dirty="0" smtClean="0">
                <a:latin typeface="Arabic Typesetting" pitchFamily="66" charset="-78"/>
                <a:cs typeface="Arabic Typesetting" pitchFamily="66" charset="-78"/>
              </a:rPr>
              <a:t>REFERENSI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7526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7526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066800" y="1828800"/>
            <a:ext cx="7391400" cy="4114800"/>
          </a:xfrm>
        </p:spPr>
        <p:txBody>
          <a:bodyPr>
            <a:noAutofit/>
          </a:bodyPr>
          <a:lstStyle/>
          <a:p>
            <a:pPr marL="514350" indent="-514350">
              <a:buFontTx/>
              <a:buChar char="-"/>
            </a:pPr>
            <a:r>
              <a:rPr lang="en-US" sz="2400" dirty="0" smtClean="0">
                <a:ea typeface="Kozuka Gothic Pro H" pitchFamily="34" charset="-128"/>
              </a:rPr>
              <a:t>MOS 4</a:t>
            </a:r>
            <a:r>
              <a:rPr lang="en-US" sz="2400" baseline="30000" dirty="0" smtClean="0">
                <a:ea typeface="Kozuka Gothic Pro H" pitchFamily="34" charset="-128"/>
              </a:rPr>
              <a:t>th</a:t>
            </a:r>
            <a:r>
              <a:rPr lang="en-US" sz="2400" dirty="0" smtClean="0">
                <a:ea typeface="Kozuka Gothic Pro H" pitchFamily="34" charset="-128"/>
              </a:rPr>
              <a:t>, Andrew S. </a:t>
            </a:r>
            <a:r>
              <a:rPr lang="en-US" sz="2400" dirty="0" err="1" smtClean="0">
                <a:ea typeface="Kozuka Gothic Pro H" pitchFamily="34" charset="-128"/>
              </a:rPr>
              <a:t>Tanenbaum</a:t>
            </a:r>
            <a:r>
              <a:rPr lang="en-US" sz="2400" dirty="0" smtClean="0">
                <a:ea typeface="Kozuka Gothic Pro H" pitchFamily="34" charset="-128"/>
              </a:rPr>
              <a:t> &amp; Herbert BOS</a:t>
            </a:r>
            <a:endParaRPr lang="en-US" sz="2400" baseline="30000" dirty="0" smtClean="0">
              <a:ea typeface="Kozuka Gothic Pro H" pitchFamily="34" charset="-128"/>
            </a:endParaRPr>
          </a:p>
          <a:p>
            <a:pPr marL="514350" indent="-514350">
              <a:buFontTx/>
              <a:buChar char="-"/>
            </a:pPr>
            <a:r>
              <a:rPr lang="en-US" sz="2400" dirty="0" smtClean="0">
                <a:ea typeface="Kozuka Gothic Pro H" pitchFamily="34" charset="-128"/>
              </a:rPr>
              <a:t>Operating System Scheduling Algorithms (</a:t>
            </a:r>
            <a:r>
              <a:rPr lang="en-US" sz="2400" dirty="0" smtClean="0">
                <a:ea typeface="Kozuka Gothic Pro H" pitchFamily="34" charset="-128"/>
                <a:hlinkClick r:id="rId3"/>
              </a:rPr>
              <a:t>www.tutorialspoint.com/operating_system</a:t>
            </a:r>
            <a:r>
              <a:rPr lang="en-US" sz="2400" dirty="0" smtClean="0">
                <a:ea typeface="Kozuka Gothic Pro H" pitchFamily="34" charset="-128"/>
              </a:rPr>
              <a:t>)</a:t>
            </a:r>
          </a:p>
          <a:p>
            <a:pPr marL="514350" indent="-514350">
              <a:buFontTx/>
              <a:buChar char="-"/>
            </a:pPr>
            <a:r>
              <a:rPr lang="en-US" sz="2400" dirty="0" smtClean="0">
                <a:ea typeface="Kozuka Gothic Pro H" pitchFamily="34" charset="-128"/>
              </a:rPr>
              <a:t>Process Scheduling (</a:t>
            </a:r>
            <a:r>
              <a:rPr lang="en-US" sz="2400" dirty="0" smtClean="0">
                <a:ea typeface="Kozuka Gothic Pro H" pitchFamily="34" charset="-128"/>
                <a:hlinkClick r:id="rId4"/>
              </a:rPr>
              <a:t>https://www.cs.rutgers.edu/~pxk/416/notes/07-scheduling.html</a:t>
            </a:r>
            <a:r>
              <a:rPr lang="en-US" sz="2400" dirty="0" smtClean="0">
                <a:ea typeface="Kozuka Gothic Pro H" pitchFamily="34" charset="-128"/>
              </a:rPr>
              <a:t>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01000" cy="1143000"/>
          </a:xfrm>
        </p:spPr>
        <p:txBody>
          <a:bodyPr>
            <a:normAutofit/>
          </a:bodyPr>
          <a:lstStyle/>
          <a:p>
            <a:r>
              <a:rPr lang="en-US" sz="3600" smtClean="0">
                <a:latin typeface="Arabic Typesetting" pitchFamily="66" charset="-78"/>
                <a:cs typeface="Arabic Typesetting" pitchFamily="66" charset="-78"/>
              </a:rPr>
              <a:t>TUGAS PERORANGAN</a:t>
            </a:r>
            <a:endParaRPr lang="en-US" sz="3600" dirty="0" smtClean="0">
              <a:latin typeface="Arabic Typesetting" pitchFamily="66" charset="-78"/>
              <a:cs typeface="Arabic Typesetting" pitchFamily="66" charset="-78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752600" y="12192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752600" y="1295400"/>
            <a:ext cx="5562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1066800" y="1828800"/>
            <a:ext cx="7391400" cy="4114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mtClean="0">
                <a:ea typeface="Kozuka Gothic Pro H" pitchFamily="34" charset="-128"/>
              </a:rPr>
              <a:t>Kerjakan </a:t>
            </a:r>
            <a:r>
              <a:rPr lang="en-US" b="1" smtClean="0">
                <a:ea typeface="Kozuka Gothic Pro H" pitchFamily="34" charset="-128"/>
              </a:rPr>
              <a:t>Problems</a:t>
            </a:r>
            <a:r>
              <a:rPr lang="en-US" smtClean="0">
                <a:ea typeface="Kozuka Gothic Pro H" pitchFamily="34" charset="-128"/>
              </a:rPr>
              <a:t> </a:t>
            </a:r>
          </a:p>
          <a:p>
            <a:pPr marL="0" indent="0" algn="ctr">
              <a:buNone/>
            </a:pPr>
            <a:r>
              <a:rPr lang="en-US" smtClean="0">
                <a:ea typeface="Kozuka Gothic Pro H" pitchFamily="34" charset="-128"/>
              </a:rPr>
              <a:t>di buku MOS [Tanenbaum, Bos]</a:t>
            </a:r>
          </a:p>
          <a:p>
            <a:pPr marL="0" indent="0" algn="ctr">
              <a:buNone/>
            </a:pPr>
            <a:r>
              <a:rPr lang="en-US" smtClean="0">
                <a:ea typeface="Kozuka Gothic Pro H" pitchFamily="34" charset="-128"/>
              </a:rPr>
              <a:t>halaman </a:t>
            </a:r>
            <a:r>
              <a:rPr lang="en-US" b="1" smtClean="0">
                <a:ea typeface="Kozuka Gothic Pro H" pitchFamily="34" charset="-128"/>
              </a:rPr>
              <a:t>174 – 180</a:t>
            </a:r>
            <a:r>
              <a:rPr lang="en-US" smtClean="0">
                <a:ea typeface="Kozuka Gothic Pro H" pitchFamily="34" charset="-128"/>
              </a:rPr>
              <a:t> ! </a:t>
            </a:r>
          </a:p>
          <a:p>
            <a:pPr marL="0" indent="0" algn="ctr">
              <a:buNone/>
            </a:pPr>
            <a:r>
              <a:rPr lang="en-US" i="1" smtClean="0">
                <a:ea typeface="Kozuka Gothic Pro H" pitchFamily="34" charset="-128"/>
              </a:rPr>
              <a:t>(pilih 10 soal</a:t>
            </a:r>
            <a:r>
              <a:rPr lang="en-US" sz="2800" i="1" smtClean="0">
                <a:ea typeface="Kozuka Gothic Pro H" pitchFamily="34" charset="-128"/>
              </a:rPr>
              <a:t>)</a:t>
            </a:r>
            <a:endParaRPr lang="en-US" sz="2800" i="1" dirty="0" smtClean="0">
              <a:ea typeface="Kozuka Gothic Pro H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669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SCHEDULING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392446" cy="224676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Berdasarkan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waktu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eksekusi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,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dibagi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2 :</a:t>
            </a:r>
          </a:p>
          <a:p>
            <a:pPr lvl="0">
              <a:spcBef>
                <a:spcPct val="0"/>
              </a:spcBef>
              <a:defRPr/>
            </a:pPr>
            <a:endParaRPr lang="en-US" sz="28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Preemptive 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</a:t>
            </a:r>
            <a:r>
              <a:rPr lang="en-US" sz="28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ada</a:t>
            </a:r>
            <a:r>
              <a:rPr lang="en-US" sz="28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80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batas</a:t>
            </a:r>
            <a:r>
              <a:rPr lang="en-US" sz="280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80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waktu/ukuran</a:t>
            </a:r>
            <a:endParaRPr lang="en-US" sz="28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 Non-preemptive 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</a:t>
            </a:r>
            <a:r>
              <a:rPr lang="en-US" sz="28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tidak</a:t>
            </a:r>
            <a:r>
              <a:rPr lang="en-US" sz="28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ada</a:t>
            </a:r>
            <a:r>
              <a:rPr lang="en-US" sz="28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80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batas</a:t>
            </a:r>
            <a:r>
              <a:rPr lang="en-US" sz="280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80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waktu/ukuran</a:t>
            </a:r>
            <a:endParaRPr lang="en-US" sz="2800" dirty="0" smtClean="0">
              <a:latin typeface="Maiandra G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SCHEDULING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28931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Berdasarkan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karakteristik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sistem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, </a:t>
            </a:r>
            <a:r>
              <a:rPr lang="en-US" sz="2800" dirty="0" err="1" smtClean="0">
                <a:latin typeface="Maiandra GD" pitchFamily="34" charset="0"/>
                <a:cs typeface="Aharoni" pitchFamily="2" charset="-79"/>
              </a:rPr>
              <a:t>dibagi</a:t>
            </a: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3 :</a:t>
            </a:r>
          </a:p>
          <a:p>
            <a:pPr lvl="0">
              <a:spcBef>
                <a:spcPct val="0"/>
              </a:spcBef>
              <a:defRPr/>
            </a:pPr>
            <a:endParaRPr lang="en-US" sz="28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Batch  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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kumpulan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pekerjaan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–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eksekusi</a:t>
            </a:r>
            <a:r>
              <a:rPr lang="en-US" sz="24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lama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 Interactive  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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interaksi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dengan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user –</a:t>
            </a:r>
            <a:r>
              <a:rPr lang="en-US" sz="24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eksekusi</a:t>
            </a:r>
            <a:r>
              <a:rPr lang="en-US" sz="24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cepat</a:t>
            </a:r>
            <a:endParaRPr lang="en-US" sz="28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800" b="1" dirty="0" smtClean="0">
                <a:latin typeface="Maiandra GD" pitchFamily="34" charset="0"/>
                <a:cs typeface="Aharoni" pitchFamily="2" charset="-79"/>
              </a:rPr>
              <a:t> Real-time </a:t>
            </a:r>
            <a:r>
              <a:rPr lang="en-US" sz="2800" b="1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 </a:t>
            </a:r>
            <a:r>
              <a:rPr lang="en-US" sz="2400" b="1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misal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: multimedia –</a:t>
            </a:r>
            <a:r>
              <a:rPr lang="en-US" sz="24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eksekusi</a:t>
            </a:r>
            <a:r>
              <a:rPr lang="en-US" sz="24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sangat</a:t>
            </a:r>
            <a:r>
              <a:rPr lang="en-US" sz="2400" dirty="0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  <a:sym typeface="Wingdings" pitchFamily="2" charset="2"/>
              </a:rPr>
              <a:t>cepat</a:t>
            </a:r>
            <a:endParaRPr lang="en-US" sz="2800" dirty="0" smtClean="0">
              <a:latin typeface="Maiandra G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43050"/>
            <a:ext cx="9144000" cy="23574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smtClean="0"/>
              <a:t>B A T C H</a:t>
            </a:r>
            <a:endParaRPr lang="id-ID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BATCH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156966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Algoritma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: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FCFS / FIFO </a:t>
            </a:r>
            <a:r>
              <a:rPr lang="en-US" sz="2400" i="1" dirty="0" smtClean="0">
                <a:latin typeface="Maiandra GD" pitchFamily="34" charset="0"/>
                <a:cs typeface="Aharoni" pitchFamily="2" charset="-79"/>
              </a:rPr>
              <a:t> (First Come, First Serve)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SJF  </a:t>
            </a:r>
            <a:r>
              <a:rPr lang="en-US" sz="2400" i="1" dirty="0" smtClean="0">
                <a:latin typeface="Maiandra GD" pitchFamily="34" charset="0"/>
                <a:cs typeface="Aharoni" pitchFamily="2" charset="-79"/>
              </a:rPr>
              <a:t> (Shortest Job First)</a:t>
            </a:r>
            <a:endParaRPr lang="en-US" sz="2400" b="1" dirty="0" smtClean="0">
              <a:latin typeface="Maiandra G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FCFS </a:t>
            </a:r>
            <a:r>
              <a:rPr kumimoji="0" lang="en-US" sz="24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Aharoni" pitchFamily="2" charset="-79"/>
              </a:rPr>
              <a:t>(First</a:t>
            </a:r>
            <a:r>
              <a:rPr kumimoji="0" lang="en-US" sz="24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j-ea"/>
                <a:cs typeface="Aharoni" pitchFamily="2" charset="-79"/>
              </a:rPr>
              <a:t> Come First Serve)</a:t>
            </a:r>
            <a:endParaRPr kumimoji="0" lang="id-ID" sz="440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386017"/>
            <a:ext cx="7753059" cy="4114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00034" y="1571612"/>
            <a:ext cx="8072494" cy="830997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Urutan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eksekusi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sesuai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WAKTU KEDATANGAN.</a:t>
            </a:r>
          </a:p>
          <a:p>
            <a:pPr lvl="0">
              <a:spcBef>
                <a:spcPct val="0"/>
              </a:spcBef>
              <a:defRPr/>
            </a:pP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(Non-preemptive)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haroni" pitchFamily="2" charset="-79"/>
                <a:ea typeface="+mj-ea"/>
                <a:cs typeface="Aharoni" pitchFamily="2" charset="-79"/>
              </a:rPr>
              <a:t>FCFS</a:t>
            </a:r>
            <a:r>
              <a:rPr lang="en-US" sz="4400" dirty="0" smtClean="0">
                <a:latin typeface="Comic Sans MS" pitchFamily="66" charset="0"/>
                <a:cs typeface="Aharoni" pitchFamily="2" charset="-79"/>
              </a:rPr>
              <a:t> </a:t>
            </a:r>
            <a:r>
              <a:rPr lang="en-US" sz="2400" dirty="0" smtClean="0">
                <a:latin typeface="Comic Sans MS" pitchFamily="66" charset="0"/>
                <a:cs typeface="Aharoni" pitchFamily="2" charset="-79"/>
              </a:rPr>
              <a:t>(First Come First Serve)</a:t>
            </a:r>
            <a:endParaRPr kumimoji="0" lang="id-ID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haroni" pitchFamily="2" charset="-79"/>
              <a:ea typeface="+mj-ea"/>
              <a:cs typeface="Aharoni" pitchFamily="2" charset="-79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28596" y="1214422"/>
            <a:ext cx="8072494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00034" y="1571612"/>
            <a:ext cx="8072494" cy="378565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Keuntungan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: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Sederhana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endParaRPr lang="en-US" sz="2400" b="1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defRPr/>
            </a:pPr>
            <a:r>
              <a:rPr lang="en-US" sz="2400" b="1" dirty="0" err="1" smtClean="0">
                <a:latin typeface="Maiandra GD" pitchFamily="34" charset="0"/>
                <a:cs typeface="Aharoni" pitchFamily="2" charset="-79"/>
              </a:rPr>
              <a:t>Kelemahan</a:t>
            </a:r>
            <a:r>
              <a:rPr lang="en-US" sz="2400" b="1" dirty="0" smtClean="0">
                <a:latin typeface="Maiandra GD" pitchFamily="34" charset="0"/>
                <a:cs typeface="Aharoni" pitchFamily="2" charset="-79"/>
              </a:rPr>
              <a:t> :</a:t>
            </a: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Tidak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cocok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untuk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kondisi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interaktif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  <a:p>
            <a:pPr lvl="0">
              <a:lnSpc>
                <a:spcPct val="150000"/>
              </a:lnSpc>
              <a:spcBef>
                <a:spcPct val="0"/>
              </a:spcBef>
              <a:buFontTx/>
              <a:buChar char="-"/>
              <a:defRPr/>
            </a:pP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Proses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yang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waktu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eksekusinya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lama,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mempengaruhi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antrian</a:t>
            </a:r>
            <a:r>
              <a:rPr lang="en-US" sz="2400" dirty="0" smtClean="0">
                <a:latin typeface="Maiandra GD" pitchFamily="34" charset="0"/>
                <a:cs typeface="Aharoni" pitchFamily="2" charset="-79"/>
              </a:rPr>
              <a:t> </a:t>
            </a:r>
            <a:r>
              <a:rPr lang="en-US" sz="2400" dirty="0" err="1" smtClean="0">
                <a:latin typeface="Maiandra GD" pitchFamily="34" charset="0"/>
                <a:cs typeface="Aharoni" pitchFamily="2" charset="-79"/>
              </a:rPr>
              <a:t>selanjutnya</a:t>
            </a:r>
            <a:endParaRPr lang="en-US" sz="2400" dirty="0" smtClean="0">
              <a:latin typeface="Maiandra GD" pitchFamily="34" charset="0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8962</TotalTime>
  <Words>979</Words>
  <Application>Microsoft Office PowerPoint</Application>
  <PresentationFormat>On-screen Show (4:3)</PresentationFormat>
  <Paragraphs>392</Paragraphs>
  <Slides>32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2" baseType="lpstr">
      <vt:lpstr>Aharoni</vt:lpstr>
      <vt:lpstr>Arabic Typesetting</vt:lpstr>
      <vt:lpstr>Arial</vt:lpstr>
      <vt:lpstr>Calibri</vt:lpstr>
      <vt:lpstr>Comic Sans MS</vt:lpstr>
      <vt:lpstr>Kozuka Gothic Pro H</vt:lpstr>
      <vt:lpstr>Maiandra GD</vt:lpstr>
      <vt:lpstr>Tempus Sans ITC</vt:lpstr>
      <vt:lpstr>Wingdings</vt:lpstr>
      <vt:lpstr>Office Theme</vt:lpstr>
      <vt:lpstr>Process Scheduling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REFERENSI</vt:lpstr>
      <vt:lpstr>TUGAS PERORANGAN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Memori</dc:title>
  <dc:creator>asus</dc:creator>
  <cp:lastModifiedBy>kinantiken@gmail.com</cp:lastModifiedBy>
  <cp:revision>583</cp:revision>
  <dcterms:created xsi:type="dcterms:W3CDTF">2013-05-11T15:25:57Z</dcterms:created>
  <dcterms:modified xsi:type="dcterms:W3CDTF">2018-04-24T04:23:28Z</dcterms:modified>
</cp:coreProperties>
</file>