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71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3136A"/>
    <a:srgbClr val="1984CC"/>
    <a:srgbClr val="35759D"/>
    <a:srgbClr val="35B19D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6" autoAdjust="0"/>
    <p:restoredTop sz="95596" autoAdjust="0"/>
  </p:normalViewPr>
  <p:slideViewPr>
    <p:cSldViewPr>
      <p:cViewPr>
        <p:scale>
          <a:sx n="69" d="100"/>
          <a:sy n="69" d="100"/>
        </p:scale>
        <p:origin x="-113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409807-7DCA-4A94-B97F-BF673952FC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C9559-BC16-458A-863E-44EEBFCB3A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18D8-07F9-4530-AF00-E92F36917303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447800"/>
            <a:ext cx="748665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2209800"/>
            <a:ext cx="748665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31838"/>
            <a:ext cx="21717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31838"/>
            <a:ext cx="63627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318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ne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2950" y="1733550"/>
            <a:ext cx="7486650" cy="70485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BAB III</a:t>
            </a: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685800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</a:rPr>
              <a:t>Evaluasi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</a:rPr>
              <a:t>Keamanan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</a:rPr>
              <a:t>Sistem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</a:rPr>
              <a:t>Informasi</a:t>
            </a:r>
            <a:endParaRPr lang="en-US" sz="36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Probing Services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berbasis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TCP/IP,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proses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probe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telnet.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melihat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apakah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e-mail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SMTP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telnet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port 25.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lain,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seperti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POP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POP3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cara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sama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nomor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“port”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sesuai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diamati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71807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1496" y="4876800"/>
            <a:ext cx="6031529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Probing Services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Proses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probing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otomatis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sehinga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menguji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semua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port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seperti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didaftarkan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bawah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probe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UNIX : </a:t>
            </a:r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nmap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 , strobe , </a:t>
            </a:r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tcpprobe</a:t>
            </a:r>
            <a:endParaRPr lang="en-US" sz="14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Probe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 Window 95/98/NT : </a:t>
            </a:r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NetLab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Cyberkit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, Ogre</a:t>
            </a:r>
          </a:p>
          <a:p>
            <a:pPr lvl="1"/>
            <a:endParaRPr lang="en-US" sz="14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b="1" dirty="0" err="1" smtClean="0">
                <a:solidFill>
                  <a:schemeClr val="tx1">
                    <a:lumMod val="50000"/>
                  </a:schemeClr>
                </a:solidFill>
              </a:rPr>
              <a:t>Mendeteksi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50000"/>
                  </a:schemeClr>
                </a:solidFill>
              </a:rPr>
              <a:t>Probling</a:t>
            </a:r>
            <a:endParaRPr lang="en-US" sz="1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Apabila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seorang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administrator,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memasang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memonitor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probing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kelola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Probing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biasanya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meninggalkan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jejak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berkas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log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Selain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itu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 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memonitor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probe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seperti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</a:t>
            </a:r>
          </a:p>
          <a:p>
            <a:pPr>
              <a:buNone/>
            </a:pP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      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courtney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portsentry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tcplogd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5720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OS fingerprinting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Mengetahui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operating system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(OS)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target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diserang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merupakan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satu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pekerjaan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seorang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cracker.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Setelah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mengetahui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OS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dituju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melihat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database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kelemahan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 yang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dituju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  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Fingerprinting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merupakan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istilah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 yang 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umum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menganalisa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OS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dituju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Fingerprinting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berbagai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Cara yang paling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konvensional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telnet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server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dituju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Jika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server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kebetulan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menyediakan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telnet,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seringkali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banner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menunjukkan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nama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OS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beserta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versinya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Cara fingerprinting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canggih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menganalisa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respon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terhadap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permintaan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	(request)	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tertentu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	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menganalisa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nomor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urut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packet TCP/IP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dikeluarkan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server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dipersempit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ruang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jenis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OS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tools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deteksi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OS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antara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lain:</a:t>
            </a:r>
          </a:p>
          <a:p>
            <a:pPr lvl="1"/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Nmap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queso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Penggunaan</a:t>
            </a:r>
            <a:r>
              <a:rPr lang="en-US" sz="3200" b="1" dirty="0" smtClean="0"/>
              <a:t> Program </a:t>
            </a:r>
            <a:r>
              <a:rPr lang="en-US" sz="3200" b="1" dirty="0" err="1" smtClean="0"/>
              <a:t>Penyerang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satu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mengetahui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kelemahan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menyerang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sendiri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paket-paket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program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penyerang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attack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diperoleh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Internet.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mengetahui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apakah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anda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rentan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dieksploitasi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indent="3175" algn="ctr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jangan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menggunakan</a:t>
            </a:r>
            <a:r>
              <a:rPr lang="en-US" sz="2400" b="1" dirty="0" smtClean="0">
                <a:solidFill>
                  <a:srgbClr val="FF0000"/>
                </a:solidFill>
              </a:rPr>
              <a:t> program-program </a:t>
            </a:r>
            <a:r>
              <a:rPr lang="en-US" sz="2400" b="1" dirty="0" err="1" smtClean="0">
                <a:solidFill>
                  <a:srgbClr val="FF0000"/>
                </a:solidFill>
              </a:rPr>
              <a:t>tersebut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menyerang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sistem</a:t>
            </a:r>
            <a:r>
              <a:rPr lang="en-US" sz="2400" b="1" dirty="0" smtClean="0">
                <a:solidFill>
                  <a:srgbClr val="FF0000"/>
                </a:solidFill>
              </a:rPr>
              <a:t> lain 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Selain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penyerang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sifatnya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agresif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melumpuhkan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dituju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penyerang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sifatnya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pencurian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penyadapan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data.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penyadapan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data,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biasanya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dikenal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istilah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US" sz="1600" b="1" i="1" dirty="0" smtClean="0">
                <a:solidFill>
                  <a:schemeClr val="tx1">
                    <a:lumMod val="50000"/>
                  </a:schemeClr>
                </a:solidFill>
              </a:rPr>
              <a:t>sniffer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”.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Meskipun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data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dicuri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fisik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artian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hilang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), sniffer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sangat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berbahaya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menyadap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password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sensitif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merupakan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serangan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terhadap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aspek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privacy.</a:t>
            </a:r>
          </a:p>
          <a:p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penyadap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sniffer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antara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lain: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pcapture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(Unix),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sniffit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(Unix),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tcpdump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(Unix),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WebXRay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(Windows), Chain &amp;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abel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(Windows)</a:t>
            </a:r>
          </a:p>
          <a:p>
            <a:endParaRPr lang="en-US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Penggunaan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pemantau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jaringan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pemantau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jaringan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network monitoring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digunakan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mengetahui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adanya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lubang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keamaman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apabila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anda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memiliki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server yang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semetinya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hanya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diakses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orang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tetapi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pemantau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jaringan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terlihat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bahwa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ada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mencoba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mengakses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melalui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tempat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lain.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Selain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itu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pemantau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jaringan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dilihat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usaha-usaha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melumpuhkan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sistem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melalui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denial of service attack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DoS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mengirimkan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packet yang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jumlahnya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berlebihan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Network monitoring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biasanya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protokol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SNMP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(Simple Network Management Protoco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l) 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Contoh-contoh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program network monitoring / management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antara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lain: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Etherboy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(Windows),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Etherman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(Unix) , HP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Openview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(Windows),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Packetboy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(Windows),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Packetman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(Unix), SNMP Collector (Windows),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Webboy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(Windows)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pemanatu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jaringan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SNMP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antara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lain:</a:t>
            </a:r>
          </a:p>
          <a:p>
            <a:pPr lvl="1"/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iplog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icmplog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updlog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yang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merupakan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bagian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dari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paket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iplog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untuk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memantau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paket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IP, ICMP, UDP.</a:t>
            </a:r>
          </a:p>
          <a:p>
            <a:pPr lvl="1"/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iptraf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sudah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termasuk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paket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Linux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Debian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netdiag</a:t>
            </a: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netwatch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sudah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termasuk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paket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Linux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Debian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netdiag</a:t>
            </a:r>
            <a:endParaRPr lang="en-US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ntop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memantau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jaringan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seperti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program </a:t>
            </a:r>
            <a:r>
              <a:rPr lang="en-US" sz="1200" i="1" dirty="0" smtClean="0">
                <a:solidFill>
                  <a:schemeClr val="tx1">
                    <a:lumMod val="75000"/>
                  </a:schemeClr>
                </a:solidFill>
              </a:rPr>
              <a:t>top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yang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memantau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proses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di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sistem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Unix (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lihat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contoh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gambar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tampilannya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1200" i="1" dirty="0" err="1" smtClean="0">
                <a:solidFill>
                  <a:schemeClr val="tx1">
                    <a:lumMod val="75000"/>
                  </a:schemeClr>
                </a:solidFill>
              </a:rPr>
              <a:t>trafshow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menunjukkan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traffic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antar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hosts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</a:schemeClr>
                </a:solidFill>
              </a:rPr>
              <a:t>bentuk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 text-mode</a:t>
            </a:r>
          </a:p>
          <a:p>
            <a:endParaRPr lang="en-US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Penggunaan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pemantau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jaringan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peragaan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trafshow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komputer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yang 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bernama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epson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dimana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ditunjukkan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sesi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75000"/>
                  </a:schemeClr>
                </a:solidFill>
              </a:rPr>
              <a:t>ssh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komputer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compaq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</a:rPr>
              <a:t>ftp 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dari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</a:schemeClr>
                </a:solidFill>
              </a:rPr>
              <a:t>komputer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 notebook).</a:t>
            </a:r>
          </a:p>
          <a:p>
            <a:endParaRPr lang="en-US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199"/>
            <a:ext cx="7696200" cy="11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7696200" cy="198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9103" b="27979"/>
          <a:stretch>
            <a:fillRect/>
          </a:stretch>
        </p:blipFill>
        <p:spPr bwMode="auto">
          <a:xfrm>
            <a:off x="0" y="1444172"/>
            <a:ext cx="9144000" cy="4194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 descr="email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434" y="5886696"/>
            <a:ext cx="536934" cy="519284"/>
          </a:xfrm>
          <a:prstGeom prst="rect">
            <a:avLst/>
          </a:prstGeom>
        </p:spPr>
      </p:pic>
      <p:pic>
        <p:nvPicPr>
          <p:cNvPr id="9" name="Picture 8" descr="Twitter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0040" y="5892792"/>
            <a:ext cx="533400" cy="533400"/>
          </a:xfrm>
          <a:prstGeom prst="rect">
            <a:avLst/>
          </a:prstGeom>
        </p:spPr>
      </p:pic>
      <p:pic>
        <p:nvPicPr>
          <p:cNvPr id="10" name="Picture 9" descr="fb-icon.jpg"/>
          <p:cNvPicPr>
            <a:picLocks noChangeAspect="1"/>
          </p:cNvPicPr>
          <p:nvPr/>
        </p:nvPicPr>
        <p:blipFill>
          <a:blip r:embed="rId6"/>
          <a:srcRect l="8518" t="6000" r="64519" b="52667"/>
          <a:stretch>
            <a:fillRect/>
          </a:stretch>
        </p:blipFill>
        <p:spPr>
          <a:xfrm>
            <a:off x="3175001" y="5867393"/>
            <a:ext cx="520699" cy="532142"/>
          </a:xfrm>
          <a:prstGeom prst="rect">
            <a:avLst/>
          </a:prstGeom>
        </p:spPr>
      </p:pic>
      <p:pic>
        <p:nvPicPr>
          <p:cNvPr id="11" name="Picture 10" descr="Ph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1866" y="5918192"/>
            <a:ext cx="482600" cy="485604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0059" y="6013443"/>
            <a:ext cx="2416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Irawan_afrianto@yahoo.com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39465" y="5988043"/>
            <a:ext cx="159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@</a:t>
            </a:r>
            <a:r>
              <a:rPr lang="en-US" sz="1200" dirty="0" err="1" smtClean="0">
                <a:latin typeface="Century Gothic" pitchFamily="34" charset="0"/>
              </a:rPr>
              <a:t>Irawan_afrianto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16325" y="6013443"/>
            <a:ext cx="25304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err="1" smtClean="0">
                <a:latin typeface="Century Gothic" pitchFamily="34" charset="0"/>
              </a:rPr>
              <a:t>Irawan.afrianto</a:t>
            </a:r>
            <a:endParaRPr lang="en-US" sz="1200" dirty="0">
              <a:latin typeface="Century Gothic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75091" y="6013443"/>
            <a:ext cx="1400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Century Gothic" pitchFamily="34" charset="0"/>
              </a:rPr>
              <a:t>+628170223513</a:t>
            </a:r>
            <a:endParaRPr lang="en-US" sz="1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Pendahuluan</a:t>
            </a:r>
            <a:endParaRPr lang="ru-RU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marL="0" indent="3175">
              <a:buNone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Meski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sudah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dirancang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memiliki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pengamanan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operasi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masalah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harus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selalu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dimonitor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 Hal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disebabkan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antara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lain:</a:t>
            </a:r>
          </a:p>
          <a:p>
            <a:pPr marL="0" indent="3175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3175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Ditemukannya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security hole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 yang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baru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lunak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keras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biasanya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sangat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kompleks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mungkin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diuji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seratus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persen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..</a:t>
            </a:r>
          </a:p>
          <a:p>
            <a:pPr marL="0" indent="3175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Kesalahan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	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Kadang-kadang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lalai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alpa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kurang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benar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menimbulkan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3175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Penambahan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perangkat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baru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(hardware 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 software)   yang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menyebabkan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menurunnya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tingkat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security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berubahnya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metoda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mengoperasikan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3175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3175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keamanan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security hole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design flaw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ditimbulkan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umumnya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jarang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tetapi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apabila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sangat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sulit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diperbaiki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Akibat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maka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biarpun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diimplementasikan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baik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kelemahan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tetap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00050" lvl="1" indent="3175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lain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dikategorikan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kedalam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kesalahan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urutan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nomor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sequence numbering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TCP/IP.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Kesalahan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dieksploitasi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timbul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masalah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dikenal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nama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IP spoofing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yaitu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host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memalsukan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seolah-olah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host lain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membuat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palsu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setelah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mengamati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urutan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host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hendak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diserang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Bahkan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mengamati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cara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mengurutkan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nomor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 packet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bisa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dikenali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 yang 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0" indent="3175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3175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keamanan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security hole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design flaw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kurang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baik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disebabkan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kesalahan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sering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Banyak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diimplementasikan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terburu-buru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kurang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cermat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pengkodean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Akibatnya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cek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testing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harus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seringkali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batas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(“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bound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”)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array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dicek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disebut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out-of-bound array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buffer overflow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dieksploitasi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overwrite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variable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berikutnya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). </a:t>
            </a:r>
          </a:p>
          <a:p>
            <a:pPr marL="400050" lvl="1" indent="3175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lain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sumber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disebabkan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kurang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baiknya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kealpaan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memfilter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karakter-karakter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aneh-aneh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dimasukkan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input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(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input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CGI-script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2)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sang program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mengakses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berkas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semestinya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diakses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keamanan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security hole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design flaw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Meskipun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sudah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diimplementasikan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baik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masih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masalah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disebabkan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berkas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semestinya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diubah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pemakai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sengaja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writeable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”. </a:t>
            </a: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lain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mekanisme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sharing –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dimana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membuka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folder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publik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kemungkinan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hak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didalamnya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penggunaan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mengakibatkan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terjadinya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Kesalahan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dijalankan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account root (super user)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berakibat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fatal.</a:t>
            </a: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ingin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melihat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daftar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berkas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direktori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memberikan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perintah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“dir *.*”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ternyata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memberikan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perintah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“del *.*” (yang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menghapus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seluruh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file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direktori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 lvl="1"/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keamanan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security hole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hal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disain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i="1" dirty="0" smtClean="0">
                <a:solidFill>
                  <a:schemeClr val="tx1">
                    <a:lumMod val="50000"/>
                  </a:schemeClr>
                </a:solidFill>
              </a:rPr>
              <a:t>design flaw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implementasi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penggunaan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Meskipun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sudah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diimplementasikan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baik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masih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masalah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disebabkan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berkas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semestinya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diubah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pemakai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secara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sengaja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writeable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”. </a:t>
            </a: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Contoh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lain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adalah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mekanisme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sharing –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dimana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membuka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folder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publik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kemungkinan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hak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akses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didalamnya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tidak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konfigurasi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penggunaan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mengakibatkan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terjadinya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lubang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Kesalahan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dijalankan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account root (super user)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berakibat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fatal.</a:t>
            </a:r>
          </a:p>
          <a:p>
            <a:pPr lvl="1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ingin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melihat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daftar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berkas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direktori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memberikan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perintah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“dir *.*”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ternyata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salah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memberikan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perintah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“del *.*” (yang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menghapus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seluruh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file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direktori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 lvl="1"/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Penguji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keamanan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Dikarenakan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banyaknya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hal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harus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dimonitor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administrator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membutuhkan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automated tools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perangkat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pembantu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otomatis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membantu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menguji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meng-evaluasi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dikelola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UNIX  C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ops ,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Tripwire, 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Satan/Saint, 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tx1">
                    <a:lumMod val="50000"/>
                  </a:schemeClr>
                </a:solidFill>
              </a:rPr>
              <a:t>SBScan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localhost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security scanner</a:t>
            </a:r>
          </a:p>
          <a:p>
            <a:pPr marL="346075" indent="-346075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berbasis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Windows NT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semacam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program	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Ballista	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yang	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diperoleh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:&lt;http://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www.secnet.com&gt;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Selain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program-program (tools)  yang 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terpadu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(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integrated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seperti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daftar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banyak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dibuat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hackers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coba-coba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”. </a:t>
            </a:r>
          </a:p>
          <a:p>
            <a:pPr lvl="1" algn="just"/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crack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: program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menduga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memecahkan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password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kamus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dictionary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). </a:t>
            </a:r>
          </a:p>
          <a:p>
            <a:pPr lvl="1" algn="just"/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land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latierra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: program yang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membuat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Windows 95/NT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menjadi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macet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hang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lock up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). Program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mengirimkan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sudah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di”</a:t>
            </a:r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spoofed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”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sehingga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seolah-olah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paket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berasal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dari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mesin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sama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port yang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terbuka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.</a:t>
            </a:r>
          </a:p>
          <a:p>
            <a:pPr lvl="1" algn="just"/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ping-o-death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: 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sebuah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 program  (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ping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)  yang 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-crash-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kan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Windows 95/NT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versi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Unix.</a:t>
            </a:r>
          </a:p>
          <a:p>
            <a:pPr lvl="1" algn="just"/>
            <a:r>
              <a:rPr lang="en-US" sz="1400" i="1" dirty="0" err="1" smtClean="0">
                <a:solidFill>
                  <a:schemeClr val="tx1">
                    <a:lumMod val="50000"/>
                  </a:schemeClr>
                </a:solidFill>
              </a:rPr>
              <a:t>winuke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: program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memacetkan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berbasis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Windows</a:t>
            </a: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Probing Services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Internet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umumnya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protokol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TCP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UDP.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Setiap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dijalankan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port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berbeda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: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SMTP,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mengirim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menerima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e-mail, TCP, port 25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DNS,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domain, UDP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TCP, port 53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HTTP, web server, TCP, port 80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POP3,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mengambil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e-mail, TCP, port 110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Pemilihan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saja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tergantung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kepada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kebutuhan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tingkat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diinginkan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Sayangnya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seringkali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dibeli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dirakit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menjalankan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utama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“default”.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Kadang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kadang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harus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dimatikan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kemungkinan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dieksploitasi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cracker.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itu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probe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 (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meraba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saja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tersedia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Program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kriminal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melihat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saja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tersedia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diserang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berdasarkan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data-data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diperoleh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melancarkan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serangan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Probing Services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Internet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umumnya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protokol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TCP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UDP.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Setiap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dijalankan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menggunakan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port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berbeda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misalnya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: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SMTP,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mengirim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menerima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e-mail, TCP, port 25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DNS,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domain, UDP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TCP, port 53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HTTP, web server, TCP, port 80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POP3,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</a:schemeClr>
                </a:solidFill>
              </a:rPr>
              <a:t>mengambil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 e-mail, TCP, port 110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Pemilihan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saja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tergantung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kepada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kebutuhan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tingkat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keamanan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diinginkan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Sayangnya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seringkali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dibeli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dirakit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menjalankan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utama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sebagai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“default”.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Kadang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kadang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harus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dimatikan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karena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kemungkinan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dieksploitasi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cracker.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itu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ada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beberapa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program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melakukan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“</a:t>
            </a:r>
            <a:r>
              <a:rPr lang="en-US" sz="1800" i="1" dirty="0" smtClean="0">
                <a:solidFill>
                  <a:schemeClr val="tx1">
                    <a:lumMod val="50000"/>
                  </a:schemeClr>
                </a:solidFill>
              </a:rPr>
              <a:t>probe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” (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meraba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saja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tersedia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 Program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ini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juga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kriminal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untuk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melihat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servis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saja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tersedia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sistem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akan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diserang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berdasarkan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data-data yang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diperoleh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dapat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melancarkan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</a:rPr>
              <a:t>serangan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en-US" sz="2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00050" lvl="1" indent="3175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434F99"/>
      </a:lt2>
      <a:accent1>
        <a:srgbClr val="0E2997"/>
      </a:accent1>
      <a:accent2>
        <a:srgbClr val="0548D9"/>
      </a:accent2>
      <a:accent3>
        <a:srgbClr val="FFFFFF"/>
      </a:accent3>
      <a:accent4>
        <a:srgbClr val="404040"/>
      </a:accent4>
      <a:accent5>
        <a:srgbClr val="AAACC9"/>
      </a:accent5>
      <a:accent6>
        <a:srgbClr val="0440C4"/>
      </a:accent6>
      <a:hlink>
        <a:srgbClr val="7C71B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161B76"/>
        </a:lt2>
        <a:accent1>
          <a:srgbClr val="0E2997"/>
        </a:accent1>
        <a:accent2>
          <a:srgbClr val="0548D9"/>
        </a:accent2>
        <a:accent3>
          <a:srgbClr val="FFFFFF"/>
        </a:accent3>
        <a:accent4>
          <a:srgbClr val="404040"/>
        </a:accent4>
        <a:accent5>
          <a:srgbClr val="AAACC9"/>
        </a:accent5>
        <a:accent6>
          <a:srgbClr val="0440C4"/>
        </a:accent6>
        <a:hlink>
          <a:srgbClr val="0070F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343434"/>
        </a:lt2>
        <a:accent1>
          <a:srgbClr val="0166AC"/>
        </a:accent1>
        <a:accent2>
          <a:srgbClr val="028FE1"/>
        </a:accent2>
        <a:accent3>
          <a:srgbClr val="FFFFFF"/>
        </a:accent3>
        <a:accent4>
          <a:srgbClr val="404040"/>
        </a:accent4>
        <a:accent5>
          <a:srgbClr val="AAB8D2"/>
        </a:accent5>
        <a:accent6>
          <a:srgbClr val="0281CC"/>
        </a:accent6>
        <a:hlink>
          <a:srgbClr val="73B5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34F99"/>
        </a:lt2>
        <a:accent1>
          <a:srgbClr val="0E2997"/>
        </a:accent1>
        <a:accent2>
          <a:srgbClr val="0548D9"/>
        </a:accent2>
        <a:accent3>
          <a:srgbClr val="FFFFFF"/>
        </a:accent3>
        <a:accent4>
          <a:srgbClr val="404040"/>
        </a:accent4>
        <a:accent5>
          <a:srgbClr val="AAACC9"/>
        </a:accent5>
        <a:accent6>
          <a:srgbClr val="0440C4"/>
        </a:accent6>
        <a:hlink>
          <a:srgbClr val="7C71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34F99"/>
        </a:lt2>
        <a:accent1>
          <a:srgbClr val="233273"/>
        </a:accent1>
        <a:accent2>
          <a:srgbClr val="46498C"/>
        </a:accent2>
        <a:accent3>
          <a:srgbClr val="FFFFFF"/>
        </a:accent3>
        <a:accent4>
          <a:srgbClr val="404040"/>
        </a:accent4>
        <a:accent5>
          <a:srgbClr val="ACADBC"/>
        </a:accent5>
        <a:accent6>
          <a:srgbClr val="3F417E"/>
        </a:accent6>
        <a:hlink>
          <a:srgbClr val="7C71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241D7D"/>
        </a:lt2>
        <a:accent1>
          <a:srgbClr val="201C8B"/>
        </a:accent1>
        <a:accent2>
          <a:srgbClr val="615CEC"/>
        </a:accent2>
        <a:accent3>
          <a:srgbClr val="FFFFFF"/>
        </a:accent3>
        <a:accent4>
          <a:srgbClr val="404040"/>
        </a:accent4>
        <a:accent5>
          <a:srgbClr val="ABABC4"/>
        </a:accent5>
        <a:accent6>
          <a:srgbClr val="5753D6"/>
        </a:accent6>
        <a:hlink>
          <a:srgbClr val="3846E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239</TotalTime>
  <Words>1727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powerpoint-template</vt:lpstr>
      <vt:lpstr>BAB III</vt:lpstr>
      <vt:lpstr>Pendahuluan</vt:lpstr>
      <vt:lpstr>Sumber lubang keamanan</vt:lpstr>
      <vt:lpstr>Sumber lubang keamanan</vt:lpstr>
      <vt:lpstr>Sumber lubang keamanan</vt:lpstr>
      <vt:lpstr>Sumber lubang keamanan</vt:lpstr>
      <vt:lpstr>Penguji keamanan sistem</vt:lpstr>
      <vt:lpstr>Probing Services</vt:lpstr>
      <vt:lpstr>Probing Services</vt:lpstr>
      <vt:lpstr>Probing Services</vt:lpstr>
      <vt:lpstr>Probing Services</vt:lpstr>
      <vt:lpstr>OS fingerprinting</vt:lpstr>
      <vt:lpstr>Penggunaan Program Penyerang</vt:lpstr>
      <vt:lpstr>Penggunaan sistem pemantau jaringan</vt:lpstr>
      <vt:lpstr>Penggunaan sistem pemantau jaringan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</dc:title>
  <dc:creator>irawan</dc:creator>
  <cp:lastModifiedBy>irawan</cp:lastModifiedBy>
  <cp:revision>16</cp:revision>
  <dcterms:created xsi:type="dcterms:W3CDTF">2013-03-12T21:30:15Z</dcterms:created>
  <dcterms:modified xsi:type="dcterms:W3CDTF">2014-04-03T01:25:00Z</dcterms:modified>
</cp:coreProperties>
</file>