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1" r:id="rId6"/>
    <p:sldId id="265" r:id="rId7"/>
    <p:sldId id="266" r:id="rId8"/>
    <p:sldId id="267" r:id="rId9"/>
    <p:sldId id="268" r:id="rId10"/>
    <p:sldId id="282" r:id="rId11"/>
    <p:sldId id="270" r:id="rId12"/>
    <p:sldId id="271" r:id="rId13"/>
    <p:sldId id="272" r:id="rId14"/>
    <p:sldId id="273" r:id="rId15"/>
    <p:sldId id="275" r:id="rId16"/>
    <p:sldId id="274" r:id="rId17"/>
    <p:sldId id="278" r:id="rId18"/>
    <p:sldId id="281" r:id="rId19"/>
    <p:sldId id="280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A76F9-5FE4-468D-B472-93ADFD12B19A}" type="datetimeFigureOut">
              <a:rPr lang="id-ID" smtClean="0"/>
              <a:pPr/>
              <a:t>16/05/2017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01196-2467-4D0A-B750-F6764188003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3761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1196-2467-4D0A-B750-F6764188003A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0567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1196-2467-4D0A-B750-F6764188003A}" type="slidenum">
              <a:rPr lang="id-ID" smtClean="0"/>
              <a:pPr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8466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AA79F7B-25F4-44B3-A85A-68C3DFCB8542}" type="datetimeFigureOut">
              <a:rPr lang="id-ID" smtClean="0"/>
              <a:pPr/>
              <a:t>16/05/2017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BB1E1E5-5B29-4E71-9C2E-2CEB4FAF15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9F7B-25F4-44B3-A85A-68C3DFCB8542}" type="datetimeFigureOut">
              <a:rPr lang="id-ID" smtClean="0"/>
              <a:pPr/>
              <a:t>16/05/2017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E1E5-5B29-4E71-9C2E-2CEB4FAF15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9F7B-25F4-44B3-A85A-68C3DFCB8542}" type="datetimeFigureOut">
              <a:rPr lang="id-ID" smtClean="0"/>
              <a:pPr/>
              <a:t>16/05/2017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E1E5-5B29-4E71-9C2E-2CEB4FAF15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9F7B-25F4-44B3-A85A-68C3DFCB8542}" type="datetimeFigureOut">
              <a:rPr lang="id-ID" smtClean="0"/>
              <a:pPr/>
              <a:t>16/05/2017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E1E5-5B29-4E71-9C2E-2CEB4FAF15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9F7B-25F4-44B3-A85A-68C3DFCB8542}" type="datetimeFigureOut">
              <a:rPr lang="id-ID" smtClean="0"/>
              <a:pPr/>
              <a:t>16/05/2017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E1E5-5B29-4E71-9C2E-2CEB4FAF15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9F7B-25F4-44B3-A85A-68C3DFCB8542}" type="datetimeFigureOut">
              <a:rPr lang="id-ID" smtClean="0"/>
              <a:pPr/>
              <a:t>16/05/2017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E1E5-5B29-4E71-9C2E-2CEB4FAF15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A79F7B-25F4-44B3-A85A-68C3DFCB8542}" type="datetimeFigureOut">
              <a:rPr lang="id-ID" smtClean="0"/>
              <a:pPr/>
              <a:t>16/05/2017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B1E1E5-5B29-4E71-9C2E-2CEB4FAF158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AA79F7B-25F4-44B3-A85A-68C3DFCB8542}" type="datetimeFigureOut">
              <a:rPr lang="id-ID" smtClean="0"/>
              <a:pPr/>
              <a:t>16/05/2017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BB1E1E5-5B29-4E71-9C2E-2CEB4FAF15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9F7B-25F4-44B3-A85A-68C3DFCB8542}" type="datetimeFigureOut">
              <a:rPr lang="id-ID" smtClean="0"/>
              <a:pPr/>
              <a:t>16/05/2017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E1E5-5B29-4E71-9C2E-2CEB4FAF15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9F7B-25F4-44B3-A85A-68C3DFCB8542}" type="datetimeFigureOut">
              <a:rPr lang="id-ID" smtClean="0"/>
              <a:pPr/>
              <a:t>16/05/2017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E1E5-5B29-4E71-9C2E-2CEB4FAF15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9F7B-25F4-44B3-A85A-68C3DFCB8542}" type="datetimeFigureOut">
              <a:rPr lang="id-ID" smtClean="0"/>
              <a:pPr/>
              <a:t>16/05/2017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E1E5-5B29-4E71-9C2E-2CEB4FAF15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AA79F7B-25F4-44B3-A85A-68C3DFCB8542}" type="datetimeFigureOut">
              <a:rPr lang="id-ID" smtClean="0"/>
              <a:pPr/>
              <a:t>16/05/2017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BB1E1E5-5B29-4E71-9C2E-2CEB4FAF158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20.pn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11" Type="http://schemas.openxmlformats.org/officeDocument/2006/relationships/image" Target="../media/image25.png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4.wmf"/><Relationship Id="rId4" Type="http://schemas.openxmlformats.org/officeDocument/2006/relationships/image" Target="../media/image21.png"/><Relationship Id="rId9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6.wmf"/><Relationship Id="rId9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5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928670"/>
            <a:ext cx="8458200" cy="1470025"/>
          </a:xfrm>
        </p:spPr>
        <p:txBody>
          <a:bodyPr/>
          <a:lstStyle/>
          <a:p>
            <a:r>
              <a:rPr lang="id-ID" dirty="0" smtClean="0"/>
              <a:t>TANGGAPAN FREKUENSI PENGUAT TRANSISTOR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4000504"/>
            <a:ext cx="4757742" cy="2600896"/>
          </a:xfrm>
        </p:spPr>
        <p:txBody>
          <a:bodyPr>
            <a:normAutofit/>
          </a:bodyPr>
          <a:lstStyle/>
          <a:p>
            <a:r>
              <a:rPr lang="id-ID" b="1" dirty="0" smtClean="0"/>
              <a:t>Outlines: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 Pendahuluan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 Tanggapan Frekuensi Penguat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 Analisis Frekuensi Rendah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 Respon Frekuensi rendah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 Respon Frekuensi Tinggi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41784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/>
              <a:t>Tugas</a:t>
            </a:r>
            <a:r>
              <a:rPr lang="en-US" sz="2800" dirty="0" smtClean="0"/>
              <a:t> </a:t>
            </a:r>
            <a:r>
              <a:rPr lang="en-US" sz="2800" dirty="0" err="1" smtClean="0"/>
              <a:t>Soal</a:t>
            </a:r>
            <a:r>
              <a:rPr lang="en-US" sz="2800" dirty="0" smtClean="0"/>
              <a:t> 1: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4896544" cy="504056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sz="1800" dirty="0" err="1" smtClean="0"/>
              <a:t>Perhatikan</a:t>
            </a:r>
            <a:r>
              <a:rPr lang="en-US" sz="1800" dirty="0" smtClean="0"/>
              <a:t> </a:t>
            </a:r>
            <a:r>
              <a:rPr lang="en-US" sz="1800" dirty="0" err="1" smtClean="0"/>
              <a:t>rangkaian</a:t>
            </a:r>
            <a:r>
              <a:rPr lang="en-US" sz="1800" dirty="0" smtClean="0"/>
              <a:t> </a:t>
            </a:r>
            <a:r>
              <a:rPr lang="en-US" sz="1800" dirty="0" err="1" smtClean="0"/>
              <a:t>penguat</a:t>
            </a:r>
            <a:r>
              <a:rPr lang="en-US" sz="1800" dirty="0" smtClean="0"/>
              <a:t> BJT </a:t>
            </a:r>
            <a:r>
              <a:rPr lang="en-US" sz="1800" dirty="0" err="1" smtClean="0"/>
              <a:t>berikut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: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2177113"/>
            <a:ext cx="4320480" cy="28717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2799" y="2794020"/>
            <a:ext cx="4474840" cy="1272234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211960" y="2351720"/>
            <a:ext cx="3672408" cy="446297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en-US" sz="1600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 smtClean="0"/>
              <a:t>diketahui</a:t>
            </a:r>
            <a:r>
              <a:rPr lang="en-US" sz="1600" dirty="0" smtClean="0"/>
              <a:t> parameter </a:t>
            </a:r>
            <a:r>
              <a:rPr lang="en-US" sz="1600" dirty="0" err="1" smtClean="0"/>
              <a:t>penguat</a:t>
            </a:r>
            <a:r>
              <a:rPr lang="en-US" sz="1600" dirty="0" smtClean="0"/>
              <a:t> </a:t>
            </a:r>
            <a:r>
              <a:rPr lang="en-US" sz="1600" dirty="0" err="1" smtClean="0"/>
              <a:t>sbb</a:t>
            </a:r>
            <a:r>
              <a:rPr lang="en-US" sz="1600" dirty="0" smtClean="0"/>
              <a:t>:</a:t>
            </a:r>
            <a:endParaRPr lang="en-US" sz="1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974265" y="4256526"/>
            <a:ext cx="5169735" cy="165929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en-US" sz="1600" dirty="0" err="1" smtClean="0"/>
              <a:t>Tentukan</a:t>
            </a:r>
            <a:r>
              <a:rPr lang="en-US" sz="1600" dirty="0" smtClean="0"/>
              <a:t> </a:t>
            </a:r>
            <a:r>
              <a:rPr lang="en-US" sz="1600" b="1" dirty="0" err="1" smtClean="0"/>
              <a:t>frekuensi</a:t>
            </a:r>
            <a:r>
              <a:rPr lang="en-US" sz="1600" b="1" dirty="0" smtClean="0"/>
              <a:t> cut-off  </a:t>
            </a:r>
            <a:r>
              <a:rPr lang="en-US" sz="1600" dirty="0" err="1" smtClean="0"/>
              <a:t>frekuensi</a:t>
            </a:r>
            <a:r>
              <a:rPr lang="en-US" sz="1600" dirty="0" smtClean="0"/>
              <a:t> </a:t>
            </a:r>
            <a:r>
              <a:rPr lang="en-US" sz="1600" dirty="0" err="1" smtClean="0"/>
              <a:t>rendahnya</a:t>
            </a:r>
            <a:r>
              <a:rPr lang="en-US" sz="1600" dirty="0" smtClean="0"/>
              <a:t> </a:t>
            </a:r>
            <a:r>
              <a:rPr lang="en-US" sz="1600" dirty="0" err="1" smtClean="0"/>
              <a:t>saat</a:t>
            </a:r>
            <a:r>
              <a:rPr lang="en-US" sz="1600" dirty="0" smtClean="0"/>
              <a:t>:</a:t>
            </a:r>
          </a:p>
          <a:p>
            <a:pPr marL="452628" indent="-342900">
              <a:buFont typeface="Georgia"/>
              <a:buAutoNum type="alphaLcPeriod"/>
            </a:pP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sisi</a:t>
            </a:r>
            <a:r>
              <a:rPr lang="en-US" sz="1600" dirty="0" smtClean="0"/>
              <a:t> input-</a:t>
            </a:r>
            <a:r>
              <a:rPr lang="en-US" sz="1600" dirty="0" err="1" smtClean="0"/>
              <a:t>nya</a:t>
            </a:r>
            <a:r>
              <a:rPr lang="en-US" sz="1600" dirty="0" smtClean="0"/>
              <a:t> !</a:t>
            </a:r>
          </a:p>
          <a:p>
            <a:pPr marL="452628" indent="-342900">
              <a:buFont typeface="Georgia"/>
              <a:buAutoNum type="alphaLcPeriod"/>
            </a:pP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sisi</a:t>
            </a:r>
            <a:r>
              <a:rPr lang="en-US" sz="1600" dirty="0" smtClean="0"/>
              <a:t> output-</a:t>
            </a:r>
            <a:r>
              <a:rPr lang="en-US" sz="1600" dirty="0" err="1" smtClean="0"/>
              <a:t>nya</a:t>
            </a:r>
            <a:r>
              <a:rPr lang="en-US" sz="1600" dirty="0" smtClean="0"/>
              <a:t> !</a:t>
            </a:r>
          </a:p>
          <a:p>
            <a:pPr marL="452628" indent="-342900">
              <a:buFont typeface="Georgia"/>
              <a:buAutoNum type="alphaLcPeriod"/>
            </a:pP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sisi</a:t>
            </a:r>
            <a:r>
              <a:rPr lang="en-US" sz="1600" dirty="0" smtClean="0"/>
              <a:t> bypass-</a:t>
            </a:r>
            <a:r>
              <a:rPr lang="en-US" sz="1600" dirty="0" err="1" smtClean="0"/>
              <a:t>nya</a:t>
            </a:r>
            <a:r>
              <a:rPr lang="en-US" sz="1600" dirty="0" smtClean="0"/>
              <a:t> !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2564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1066800"/>
          </a:xfrm>
        </p:spPr>
        <p:txBody>
          <a:bodyPr>
            <a:normAutofit/>
          </a:bodyPr>
          <a:lstStyle/>
          <a:p>
            <a:r>
              <a:rPr lang="id-ID" sz="2800" b="1" dirty="0" smtClean="0"/>
              <a:t>3.</a:t>
            </a:r>
            <a:r>
              <a:rPr lang="en-US" sz="2800" b="1" dirty="0" smtClean="0"/>
              <a:t>4</a:t>
            </a:r>
            <a:r>
              <a:rPr lang="id-ID" sz="2800" b="1" dirty="0" smtClean="0"/>
              <a:t> </a:t>
            </a:r>
            <a:r>
              <a:rPr lang="en-US" sz="2800" b="1" dirty="0" err="1" smtClean="0"/>
              <a:t>Analisis</a:t>
            </a:r>
            <a:r>
              <a:rPr lang="en-US" sz="2800" b="1" dirty="0" smtClean="0"/>
              <a:t> </a:t>
            </a:r>
            <a:r>
              <a:rPr lang="id-ID" sz="2800" b="1" dirty="0" smtClean="0"/>
              <a:t>Respon Penguat FET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br>
              <a:rPr lang="en-US" sz="2800" b="1" dirty="0" smtClean="0"/>
            </a:br>
            <a:r>
              <a:rPr lang="en-US" sz="2800" b="1" dirty="0"/>
              <a:t> </a:t>
            </a:r>
            <a:r>
              <a:rPr lang="en-US" sz="2800" b="1" dirty="0" smtClean="0"/>
              <a:t>     </a:t>
            </a:r>
            <a:r>
              <a:rPr lang="id-ID" sz="2800" b="1" dirty="0" smtClean="0"/>
              <a:t>Frekuensi </a:t>
            </a:r>
            <a:r>
              <a:rPr lang="id-ID" sz="2800" b="1" dirty="0"/>
              <a:t>Rendah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33223"/>
            <a:ext cx="6480720" cy="428628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Sisi</a:t>
            </a:r>
            <a:r>
              <a:rPr lang="en-US" sz="2400" dirty="0" smtClean="0"/>
              <a:t> </a:t>
            </a:r>
            <a:r>
              <a:rPr lang="id-ID" sz="2400" dirty="0" smtClean="0"/>
              <a:t>input </a:t>
            </a:r>
            <a:r>
              <a:rPr lang="en-US" sz="2400" dirty="0" smtClean="0"/>
              <a:t>(C</a:t>
            </a:r>
            <a:r>
              <a:rPr lang="en-US" sz="1400" dirty="0" smtClean="0"/>
              <a:t>G</a:t>
            </a:r>
            <a:r>
              <a:rPr lang="en-US" sz="2400" dirty="0" smtClean="0"/>
              <a:t>)</a:t>
            </a:r>
            <a:endParaRPr lang="id-ID" sz="2400" dirty="0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150" y="3622968"/>
            <a:ext cx="5586874" cy="2786652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219341"/>
              </p:ext>
            </p:extLst>
          </p:nvPr>
        </p:nvGraphicFramePr>
        <p:xfrm>
          <a:off x="683568" y="2725198"/>
          <a:ext cx="2654189" cy="785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name="Equation" r:id="rId4" imgW="1587240" imgH="469800" progId="Equation.3">
                  <p:embed/>
                </p:oleObj>
              </mc:Choice>
              <mc:Fallback>
                <p:oleObj name="Equation" r:id="rId4" imgW="1587240" imgH="469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725198"/>
                        <a:ext cx="2654189" cy="785868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  <a:ln>
                        <a:solidFill>
                          <a:srgbClr val="00B0F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265266"/>
              </p:ext>
            </p:extLst>
          </p:nvPr>
        </p:nvGraphicFramePr>
        <p:xfrm>
          <a:off x="5298355" y="2954655"/>
          <a:ext cx="857256" cy="318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Equation" r:id="rId6" imgW="622080" imgH="228600" progId="Equation.3">
                  <p:embed/>
                </p:oleObj>
              </mc:Choice>
              <mc:Fallback>
                <p:oleObj name="Equation" r:id="rId6" imgW="6220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8355" y="2954655"/>
                        <a:ext cx="857256" cy="3189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4067944" y="2873465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d-ID" sz="2000" dirty="0" smtClean="0">
                <a:latin typeface="Times New Roman" pitchFamily="18" charset="0"/>
              </a:rPr>
              <a:t>Dimana: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 rot="16200000">
            <a:off x="1495885" y="4200859"/>
            <a:ext cx="1046226" cy="222588"/>
          </a:xfrm>
          <a:prstGeom prst="leftArrow">
            <a:avLst>
              <a:gd name="adj1" fmla="val 50000"/>
              <a:gd name="adj2" fmla="val 53571"/>
            </a:avLst>
          </a:prstGeom>
          <a:solidFill>
            <a:srgbClr val="CC33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eaVert" wrap="none" anchor="ctr"/>
          <a:lstStyle/>
          <a:p>
            <a:pPr algn="ctr" eaLnBrk="1" hangingPunct="1"/>
            <a:endParaRPr lang="id-ID" sz="180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1264965"/>
                <a:ext cx="8643998" cy="428628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err="1" smtClean="0"/>
                  <a:t>Sisi</a:t>
                </a:r>
                <a:r>
                  <a:rPr lang="id-ID" dirty="0" smtClean="0"/>
                  <a:t> ouput </a:t>
                </a:r>
                <a:r>
                  <a:rPr lang="en-US" dirty="0" smtClean="0"/>
                  <a:t>(C</a:t>
                </a:r>
                <a:r>
                  <a:rPr lang="en-US" sz="1900" dirty="0" smtClean="0"/>
                  <a:t>C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 smtClean="0"/>
                  <a:t>C</a:t>
                </a:r>
                <a:r>
                  <a:rPr lang="en-US" sz="1900" dirty="0" smtClean="0"/>
                  <a:t>D</a:t>
                </a:r>
                <a:r>
                  <a:rPr lang="en-US" dirty="0" smtClean="0"/>
                  <a:t>)</a:t>
                </a: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1264965"/>
                <a:ext cx="8643998" cy="428628"/>
              </a:xfrm>
              <a:blipFill rotWithShape="0">
                <a:blip r:embed="rId3"/>
                <a:stretch>
                  <a:fillRect t="-32857" b="-3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928662" y="3393548"/>
            <a:ext cx="12326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d-ID" sz="2000" dirty="0" smtClean="0">
                <a:latin typeface="Times New Roman" pitchFamily="18" charset="0"/>
              </a:rPr>
              <a:t>Dimana:</a:t>
            </a:r>
            <a:endParaRPr lang="en-US" sz="2000" dirty="0">
              <a:latin typeface="Times New Roman" pitchFamily="18" charset="0"/>
            </a:endParaRPr>
          </a:p>
        </p:txBody>
      </p:sp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7074" y="3329044"/>
            <a:ext cx="6619265" cy="321471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graphicFrame>
        <p:nvGraphicFramePr>
          <p:cNvPr id="102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529623"/>
              </p:ext>
            </p:extLst>
          </p:nvPr>
        </p:nvGraphicFramePr>
        <p:xfrm>
          <a:off x="1068388" y="2106613"/>
          <a:ext cx="2509837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Equation" r:id="rId5" imgW="1307880" imgH="431640" progId="Equation.3">
                  <p:embed/>
                </p:oleObj>
              </mc:Choice>
              <mc:Fallback>
                <p:oleObj name="Equation" r:id="rId5" imgW="130788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2106613"/>
                        <a:ext cx="2509837" cy="8334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135834"/>
              </p:ext>
            </p:extLst>
          </p:nvPr>
        </p:nvGraphicFramePr>
        <p:xfrm>
          <a:off x="928662" y="3893614"/>
          <a:ext cx="1843138" cy="381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Equation" r:id="rId7" imgW="1104840" imgH="228600" progId="Equation.3">
                  <p:embed/>
                </p:oleObj>
              </mc:Choice>
              <mc:Fallback>
                <p:oleObj name="Equation" r:id="rId7" imgW="11048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3893614"/>
                        <a:ext cx="1843138" cy="381339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B0F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3923928" y="2780928"/>
            <a:ext cx="3024336" cy="19442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28832"/>
            <a:ext cx="4478927" cy="42862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id-ID" i="1" dirty="0" smtClean="0"/>
              <a:t>by pass </a:t>
            </a:r>
            <a:r>
              <a:rPr lang="en-US" dirty="0" smtClean="0"/>
              <a:t>(Cs)</a:t>
            </a:r>
            <a:endParaRPr lang="id-ID" dirty="0"/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856654" y="3022935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d-ID" sz="2000" dirty="0" smtClean="0">
                <a:latin typeface="Times New Roman" pitchFamily="18" charset="0"/>
              </a:rPr>
              <a:t>Dimana:</a:t>
            </a:r>
            <a:endParaRPr lang="en-US" sz="2000" dirty="0">
              <a:latin typeface="Times New Roman" pitchFamily="18" charset="0"/>
            </a:endParaRPr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67578" y="3286124"/>
            <a:ext cx="6619264" cy="321471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graphicFrame>
        <p:nvGraphicFramePr>
          <p:cNvPr id="112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106008"/>
              </p:ext>
            </p:extLst>
          </p:nvPr>
        </p:nvGraphicFramePr>
        <p:xfrm>
          <a:off x="2142659" y="1998327"/>
          <a:ext cx="2062738" cy="873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Equation" r:id="rId4" imgW="1104840" imgH="469800" progId="Equation.3">
                  <p:embed/>
                </p:oleObj>
              </mc:Choice>
              <mc:Fallback>
                <p:oleObj name="Equation" r:id="rId4" imgW="1104840" imgH="469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659" y="1998327"/>
                        <a:ext cx="2062738" cy="873226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618890"/>
              </p:ext>
            </p:extLst>
          </p:nvPr>
        </p:nvGraphicFramePr>
        <p:xfrm>
          <a:off x="1259632" y="3526991"/>
          <a:ext cx="2307877" cy="653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Equation" r:id="rId6" imgW="1574640" imgH="444240" progId="Equation.3">
                  <p:embed/>
                </p:oleObj>
              </mc:Choice>
              <mc:Fallback>
                <p:oleObj name="Equation" r:id="rId6" imgW="157464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526991"/>
                        <a:ext cx="2307877" cy="65323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4205397" y="3022935"/>
            <a:ext cx="3102907" cy="263831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3</a:t>
            </a:r>
            <a:r>
              <a:rPr lang="id-ID" sz="2800" b="1" dirty="0" smtClean="0"/>
              <a:t>.</a:t>
            </a:r>
            <a:r>
              <a:rPr lang="en-US" sz="2800" b="1" dirty="0" smtClean="0"/>
              <a:t>5</a:t>
            </a:r>
            <a:r>
              <a:rPr lang="id-ID" sz="2800" b="1" dirty="0" smtClean="0"/>
              <a:t> </a:t>
            </a:r>
            <a:r>
              <a:rPr lang="en-US" sz="2800" b="1" dirty="0" err="1" smtClean="0"/>
              <a:t>Analisis</a:t>
            </a:r>
            <a:r>
              <a:rPr lang="en-US" sz="2800" b="1" dirty="0" smtClean="0"/>
              <a:t> </a:t>
            </a:r>
            <a:r>
              <a:rPr lang="id-ID" sz="2800" b="1" dirty="0" smtClean="0"/>
              <a:t>Respon Frekuensi Tinggi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> </a:t>
            </a:r>
            <a:r>
              <a:rPr lang="en-US" sz="2800" b="1" dirty="0" smtClean="0"/>
              <a:t>     </a:t>
            </a:r>
            <a:r>
              <a:rPr lang="id-ID" sz="2800" b="1" dirty="0" smtClean="0"/>
              <a:t>Penguat BJT</a:t>
            </a:r>
            <a:endParaRPr lang="id-ID" sz="2800" b="1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5076056" y="2032387"/>
            <a:ext cx="406794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d-ID" altLang="en-US" sz="2000" dirty="0" smtClean="0">
                <a:latin typeface="Times New Roman" pitchFamily="18" charset="0"/>
              </a:rPr>
              <a:t>Pengaruh nilai kapasitansi terhadap respon frekuensi tinggi penguat BJT:</a:t>
            </a:r>
          </a:p>
          <a:p>
            <a:endParaRPr lang="en-US" altLang="en-US" sz="2000" b="1" dirty="0" smtClean="0">
              <a:latin typeface="Times New Roman" pitchFamily="18" charset="0"/>
            </a:endParaRPr>
          </a:p>
          <a:p>
            <a:pPr lvl="1">
              <a:buFontTx/>
              <a:buChar char="•"/>
            </a:pP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id-ID" altLang="en-US" sz="2000" b="1" dirty="0" smtClean="0">
                <a:latin typeface="Times New Roman" pitchFamily="18" charset="0"/>
              </a:rPr>
              <a:t>Kapasitansi </a:t>
            </a:r>
            <a:r>
              <a:rPr lang="en-US" altLang="en-US" sz="2000" b="1" dirty="0" smtClean="0">
                <a:latin typeface="Times New Roman" pitchFamily="18" charset="0"/>
              </a:rPr>
              <a:t>Junction</a:t>
            </a:r>
            <a:r>
              <a:rPr lang="id-ID" altLang="en-US" sz="2000" b="1" dirty="0" smtClean="0">
                <a:latin typeface="Times New Roman" pitchFamily="18" charset="0"/>
              </a:rPr>
              <a:t>:</a:t>
            </a:r>
            <a:endParaRPr lang="en-US" altLang="en-US" sz="2000" b="1" dirty="0" smtClean="0">
              <a:latin typeface="Times New Roman" pitchFamily="18" charset="0"/>
            </a:endParaRPr>
          </a:p>
          <a:p>
            <a:pPr lvl="1"/>
            <a:r>
              <a:rPr lang="en-US" alt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        </a:t>
            </a:r>
            <a:r>
              <a:rPr lang="en-US" alt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C</a:t>
            </a:r>
            <a:r>
              <a:rPr lang="en-US" altLang="en-US" sz="2000" b="1" baseline="-25000" dirty="0" err="1" smtClean="0">
                <a:solidFill>
                  <a:srgbClr val="0070C0"/>
                </a:solidFill>
                <a:latin typeface="Times New Roman" pitchFamily="18" charset="0"/>
              </a:rPr>
              <a:t>be</a:t>
            </a:r>
            <a:r>
              <a:rPr lang="en-US" altLang="en-US" sz="2000" b="1" dirty="0">
                <a:solidFill>
                  <a:srgbClr val="0070C0"/>
                </a:solidFill>
                <a:latin typeface="Times New Roman" pitchFamily="18" charset="0"/>
              </a:rPr>
              <a:t>,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itchFamily="18" charset="0"/>
              </a:rPr>
              <a:t>C</a:t>
            </a:r>
            <a:r>
              <a:rPr lang="en-US" altLang="en-US" sz="2000" b="1" baseline="-25000" dirty="0" err="1">
                <a:solidFill>
                  <a:srgbClr val="0070C0"/>
                </a:solidFill>
                <a:latin typeface="Times New Roman" pitchFamily="18" charset="0"/>
              </a:rPr>
              <a:t>bc</a:t>
            </a:r>
            <a:r>
              <a:rPr lang="en-US" alt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,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itchFamily="18" charset="0"/>
              </a:rPr>
              <a:t>C</a:t>
            </a:r>
            <a:r>
              <a:rPr lang="en-US" altLang="en-US" sz="2000" b="1" baseline="-25000" dirty="0" err="1">
                <a:solidFill>
                  <a:srgbClr val="0070C0"/>
                </a:solidFill>
                <a:latin typeface="Times New Roman" pitchFamily="18" charset="0"/>
              </a:rPr>
              <a:t>ce</a:t>
            </a:r>
            <a:r>
              <a:rPr lang="en-US" altLang="en-US" sz="20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endParaRPr lang="en-US" altLang="en-US" sz="2000" b="1" dirty="0" smtClean="0">
              <a:solidFill>
                <a:srgbClr val="0070C0"/>
              </a:solidFill>
              <a:latin typeface="Times New Roman" pitchFamily="18" charset="0"/>
            </a:endParaRPr>
          </a:p>
          <a:p>
            <a:pPr lvl="2"/>
            <a:endParaRPr lang="en-US" altLang="en-US" sz="2000" b="1" dirty="0" smtClean="0">
              <a:latin typeface="Times New Roman" pitchFamily="18" charset="0"/>
            </a:endParaRPr>
          </a:p>
          <a:p>
            <a:pPr lvl="1">
              <a:buFontTx/>
              <a:buChar char="•"/>
            </a:pPr>
            <a:r>
              <a:rPr lang="en-US" alt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altLang="en-US" sz="2000" b="1" dirty="0" smtClean="0">
                <a:latin typeface="Times New Roman" pitchFamily="18" charset="0"/>
                <a:cs typeface="Times New Roman" pitchFamily="18" charset="0"/>
              </a:rPr>
              <a:t>Jalur Kapasitansi :</a:t>
            </a:r>
            <a:r>
              <a:rPr lang="en-US" alt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alt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alt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C</a:t>
            </a:r>
            <a:r>
              <a:rPr lang="en-US" altLang="en-US" sz="2000" b="1" baseline="-25000" dirty="0" err="1" smtClean="0">
                <a:solidFill>
                  <a:srgbClr val="0070C0"/>
                </a:solidFill>
                <a:latin typeface="Times New Roman" pitchFamily="18" charset="0"/>
              </a:rPr>
              <a:t>wi</a:t>
            </a:r>
            <a:r>
              <a:rPr lang="en-US" altLang="en-US" sz="2000" b="1" dirty="0">
                <a:solidFill>
                  <a:srgbClr val="0070C0"/>
                </a:solidFill>
                <a:latin typeface="Times New Roman" pitchFamily="18" charset="0"/>
              </a:rPr>
              <a:t>,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itchFamily="18" charset="0"/>
              </a:rPr>
              <a:t>C</a:t>
            </a:r>
            <a:r>
              <a:rPr lang="en-US" altLang="en-US" sz="2000" b="1" baseline="-25000" dirty="0" err="1">
                <a:solidFill>
                  <a:srgbClr val="0070C0"/>
                </a:solidFill>
                <a:latin typeface="Times New Roman" pitchFamily="18" charset="0"/>
              </a:rPr>
              <a:t>wo</a:t>
            </a:r>
            <a:r>
              <a:rPr lang="en-US" altLang="en-US" sz="20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</a:p>
          <a:p>
            <a:pPr lvl="1"/>
            <a:endParaRPr lang="en-US" altLang="en-US" sz="20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lvl="1">
              <a:buFontTx/>
              <a:buChar char="•"/>
            </a:pP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id-ID" altLang="en-US" sz="2000" b="1" dirty="0" smtClean="0">
                <a:latin typeface="Times New Roman" pitchFamily="18" charset="0"/>
              </a:rPr>
              <a:t>Kopling Kapasitor :</a:t>
            </a:r>
            <a:r>
              <a:rPr lang="en-US" altLang="en-US" sz="2000" b="1" dirty="0" smtClean="0">
                <a:latin typeface="Times New Roman" pitchFamily="18" charset="0"/>
              </a:rPr>
              <a:t> </a:t>
            </a:r>
          </a:p>
          <a:p>
            <a:pPr lvl="1"/>
            <a:r>
              <a:rPr lang="en-US" altLang="en-US" sz="20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            C</a:t>
            </a:r>
            <a:r>
              <a:rPr lang="en-US" altLang="en-US" sz="2000" b="1" baseline="-25000" dirty="0" smtClean="0">
                <a:solidFill>
                  <a:srgbClr val="0070C0"/>
                </a:solidFill>
                <a:latin typeface="Times New Roman" pitchFamily="18" charset="0"/>
              </a:rPr>
              <a:t>S</a:t>
            </a:r>
            <a:r>
              <a:rPr lang="en-US" altLang="en-US" sz="2000" b="1" dirty="0">
                <a:solidFill>
                  <a:srgbClr val="0070C0"/>
                </a:solidFill>
                <a:latin typeface="Times New Roman" pitchFamily="18" charset="0"/>
              </a:rPr>
              <a:t>, C</a:t>
            </a:r>
            <a:r>
              <a:rPr lang="en-US" altLang="en-US" sz="2000" b="1" baseline="-25000" dirty="0">
                <a:solidFill>
                  <a:srgbClr val="0070C0"/>
                </a:solidFill>
                <a:latin typeface="Times New Roman" pitchFamily="18" charset="0"/>
              </a:rPr>
              <a:t>C</a:t>
            </a:r>
          </a:p>
          <a:p>
            <a:pPr lvl="1"/>
            <a:endParaRPr lang="en-US" altLang="en-US" sz="2000" b="1" dirty="0">
              <a:latin typeface="Times New Roman" pitchFamily="18" charset="0"/>
            </a:endParaRPr>
          </a:p>
          <a:p>
            <a:pPr lvl="1">
              <a:buFontTx/>
              <a:buChar char="•"/>
            </a:pP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id-ID" altLang="en-US" sz="2000" b="1" dirty="0" smtClean="0">
                <a:latin typeface="Times New Roman" pitchFamily="18" charset="0"/>
              </a:rPr>
              <a:t>Kapasitor </a:t>
            </a:r>
            <a:r>
              <a:rPr lang="en-US" altLang="en-US" sz="2000" b="1" dirty="0" smtClean="0">
                <a:latin typeface="Times New Roman" pitchFamily="18" charset="0"/>
              </a:rPr>
              <a:t>Bypass</a:t>
            </a:r>
            <a:r>
              <a:rPr lang="id-ID" altLang="en-US" sz="2000" b="1" dirty="0" smtClean="0">
                <a:latin typeface="Times New Roman" pitchFamily="18" charset="0"/>
              </a:rPr>
              <a:t> :</a:t>
            </a:r>
            <a:r>
              <a:rPr lang="en-US" altLang="en-US" sz="2000" b="1" dirty="0">
                <a:latin typeface="Times New Roman" pitchFamily="18" charset="0"/>
              </a:rPr>
              <a:t> </a:t>
            </a:r>
            <a:endParaRPr lang="en-US" altLang="en-US" sz="2000" b="1" dirty="0" smtClean="0">
              <a:latin typeface="Times New Roman" pitchFamily="18" charset="0"/>
            </a:endParaRPr>
          </a:p>
          <a:p>
            <a:pPr lvl="1"/>
            <a:r>
              <a:rPr lang="en-US" altLang="en-US" sz="20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                 C</a:t>
            </a:r>
            <a:r>
              <a:rPr lang="en-US" altLang="en-US" sz="2000" b="1" baseline="-25000" dirty="0" smtClean="0">
                <a:solidFill>
                  <a:srgbClr val="0070C0"/>
                </a:solidFill>
                <a:latin typeface="Times New Roman" pitchFamily="18" charset="0"/>
              </a:rPr>
              <a:t>E</a:t>
            </a:r>
            <a:endParaRPr lang="en-US" altLang="en-US" sz="2000" b="1" baseline="-250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357" y="2935204"/>
            <a:ext cx="4787683" cy="338641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85794"/>
            <a:ext cx="8229600" cy="642942"/>
          </a:xfrm>
        </p:spPr>
        <p:txBody>
          <a:bodyPr>
            <a:normAutofit/>
          </a:bodyPr>
          <a:lstStyle/>
          <a:p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id-ID" dirty="0" smtClean="0"/>
              <a:t>input penguat :</a:t>
            </a:r>
            <a:endParaRPr lang="id-ID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5856" y="2624617"/>
            <a:ext cx="5724128" cy="4048774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graphicFrame>
        <p:nvGraphicFramePr>
          <p:cNvPr id="122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520074"/>
              </p:ext>
            </p:extLst>
          </p:nvPr>
        </p:nvGraphicFramePr>
        <p:xfrm>
          <a:off x="1936750" y="1520825"/>
          <a:ext cx="2700338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name="Equation" r:id="rId5" imgW="1041120" imgH="444240" progId="Equation.3">
                  <p:embed/>
                </p:oleObj>
              </mc:Choice>
              <mc:Fallback>
                <p:oleObj name="Equation" r:id="rId5" imgW="104112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0" y="1520825"/>
                        <a:ext cx="2700338" cy="114935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608165"/>
              </p:ext>
            </p:extLst>
          </p:nvPr>
        </p:nvGraphicFramePr>
        <p:xfrm>
          <a:off x="514350" y="3713535"/>
          <a:ext cx="228600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1" name="Equation" r:id="rId7" imgW="1498320" imgH="241200" progId="Equation.3">
                  <p:embed/>
                </p:oleObj>
              </mc:Choice>
              <mc:Fallback>
                <p:oleObj name="Equation" r:id="rId7" imgW="149832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713535"/>
                        <a:ext cx="2286000" cy="36353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467544" y="2643182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d-ID" sz="2000" dirty="0" smtClean="0">
                <a:latin typeface="Times New Roman" pitchFamily="18" charset="0"/>
              </a:rPr>
              <a:t>Dimana: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711581"/>
              </p:ext>
            </p:extLst>
          </p:nvPr>
        </p:nvGraphicFramePr>
        <p:xfrm>
          <a:off x="569913" y="4473575"/>
          <a:ext cx="2716212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2" name="Equation" r:id="rId9" imgW="1739880" imgH="228600" progId="Equation.3">
                  <p:embed/>
                </p:oleObj>
              </mc:Choice>
              <mc:Fallback>
                <p:oleObj name="Equation" r:id="rId9" imgW="17398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4473575"/>
                        <a:ext cx="2716212" cy="35083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71472" y="3105149"/>
            <a:ext cx="1907699" cy="395289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95536" y="5597514"/>
            <a:ext cx="243973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 err="1" smtClean="0">
                <a:latin typeface="Times New Roman" pitchFamily="18" charset="0"/>
              </a:rPr>
              <a:t>Nilai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biasanya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sudah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ada</a:t>
            </a:r>
            <a:r>
              <a:rPr lang="en-US" sz="2000" dirty="0" smtClean="0">
                <a:latin typeface="Times New Roman" pitchFamily="18" charset="0"/>
              </a:rPr>
              <a:t> di data sheet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259632" y="4941168"/>
            <a:ext cx="216024" cy="656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85794"/>
            <a:ext cx="8229600" cy="642942"/>
          </a:xfrm>
        </p:spPr>
        <p:txBody>
          <a:bodyPr>
            <a:normAutofit/>
          </a:bodyPr>
          <a:lstStyle/>
          <a:p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id-ID" dirty="0" smtClean="0"/>
              <a:t>ouput penguat :</a:t>
            </a:r>
            <a:endParaRPr lang="id-ID" dirty="0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128654"/>
              </p:ext>
            </p:extLst>
          </p:nvPr>
        </p:nvGraphicFramePr>
        <p:xfrm>
          <a:off x="985838" y="1600200"/>
          <a:ext cx="2570162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4" name="Equation" r:id="rId3" imgW="1130040" imgH="444240" progId="Equation.3">
                  <p:embed/>
                </p:oleObj>
              </mc:Choice>
              <mc:Fallback>
                <p:oleObj name="Equation" r:id="rId3" imgW="113004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1600200"/>
                        <a:ext cx="2570162" cy="1000125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642910" y="2643182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d-ID" sz="2000" dirty="0" smtClean="0">
                <a:latin typeface="Times New Roman" pitchFamily="18" charset="0"/>
              </a:rPr>
              <a:t>Dimana: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701564"/>
              </p:ext>
            </p:extLst>
          </p:nvPr>
        </p:nvGraphicFramePr>
        <p:xfrm>
          <a:off x="625475" y="3349625"/>
          <a:ext cx="19621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5" name="Equation" r:id="rId5" imgW="1307880" imgH="241200" progId="Equation.3">
                  <p:embed/>
                </p:oleObj>
              </mc:Choice>
              <mc:Fallback>
                <p:oleObj name="Equation" r:id="rId5" imgW="13078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3349625"/>
                        <a:ext cx="1962150" cy="3524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095114"/>
              </p:ext>
            </p:extLst>
          </p:nvPr>
        </p:nvGraphicFramePr>
        <p:xfrm>
          <a:off x="467544" y="4023791"/>
          <a:ext cx="2338388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6" name="Equation" r:id="rId7" imgW="1587240" imgH="228600" progId="Equation.3">
                  <p:embed/>
                </p:oleObj>
              </mc:Choice>
              <mc:Fallback>
                <p:oleObj name="Equation" r:id="rId7" imgW="15872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023791"/>
                        <a:ext cx="2338388" cy="34131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47948" y="2600302"/>
            <a:ext cx="6215074" cy="4214842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78047" y="5280738"/>
            <a:ext cx="243973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 err="1" smtClean="0">
                <a:latin typeface="Times New Roman" pitchFamily="18" charset="0"/>
              </a:rPr>
              <a:t>Nilai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biasanya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sudah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ada</a:t>
            </a:r>
            <a:r>
              <a:rPr lang="en-US" sz="2000" dirty="0" smtClean="0">
                <a:latin typeface="Times New Roman" pitchFamily="18" charset="0"/>
              </a:rPr>
              <a:t> di data sheet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043608" y="4466758"/>
            <a:ext cx="361302" cy="728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28596" y="673696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altLang="en-US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Efek Variasi Nilai </a:t>
            </a:r>
            <a:r>
              <a:rPr lang="en-US" altLang="en-US" sz="32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h</a:t>
            </a:r>
            <a:r>
              <a:rPr lang="en-US" altLang="en-US" sz="3200" b="1" i="1" baseline="-25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fe</a:t>
            </a:r>
            <a:r>
              <a:rPr lang="en-US" altLang="en-US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 (</a:t>
            </a:r>
            <a:r>
              <a:rPr lang="id-ID" alt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atau</a:t>
            </a:r>
            <a:r>
              <a:rPr lang="en-US" altLang="en-US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 </a:t>
            </a:r>
            <a:r>
              <a:rPr lang="en-US" altLang="en-US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  <a:sym typeface="Symbol" pitchFamily="18" charset="2"/>
              </a:rPr>
              <a:t></a:t>
            </a:r>
            <a:r>
              <a:rPr lang="en-US" altLang="en-US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) 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04071"/>
            <a:ext cx="7786710" cy="5553929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5220072" y="1412776"/>
            <a:ext cx="3729608" cy="2217428"/>
            <a:chOff x="3168" y="576"/>
            <a:chExt cx="2304" cy="1296"/>
          </a:xfrm>
        </p:grpSpPr>
        <p:sp>
          <p:nvSpPr>
            <p:cNvPr id="7" name="Rectangle 14"/>
            <p:cNvSpPr>
              <a:spLocks noChangeArrowheads="1"/>
            </p:cNvSpPr>
            <p:nvPr/>
          </p:nvSpPr>
          <p:spPr bwMode="auto">
            <a:xfrm>
              <a:off x="3168" y="576"/>
              <a:ext cx="2304" cy="1296"/>
            </a:xfrm>
            <a:prstGeom prst="rect">
              <a:avLst/>
            </a:prstGeom>
            <a:solidFill>
              <a:srgbClr val="ECE9D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3264" y="672"/>
              <a:ext cx="19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en-US" sz="1800" b="1" dirty="0" err="1" smtClean="0">
                  <a:latin typeface="Times New Roman" pitchFamily="18" charset="0"/>
                </a:rPr>
                <a:t>Dampak</a:t>
              </a:r>
              <a:r>
                <a:rPr lang="en-US" altLang="en-US" sz="1800" b="1" dirty="0" smtClean="0">
                  <a:latin typeface="Times New Roman" pitchFamily="18" charset="0"/>
                </a:rPr>
                <a:t> v</a:t>
              </a:r>
              <a:r>
                <a:rPr lang="id-ID" altLang="en-US" sz="1800" b="1" dirty="0" smtClean="0">
                  <a:latin typeface="Times New Roman" pitchFamily="18" charset="0"/>
                </a:rPr>
                <a:t>ariasi </a:t>
              </a:r>
              <a:r>
                <a:rPr lang="en-US" altLang="en-US" sz="1800" b="1" dirty="0" err="1" smtClean="0">
                  <a:latin typeface="Times New Roman" pitchFamily="18" charset="0"/>
                </a:rPr>
                <a:t>h</a:t>
              </a:r>
              <a:r>
                <a:rPr lang="en-US" altLang="en-US" sz="1800" b="1" baseline="-25000" dirty="0" err="1" smtClean="0">
                  <a:latin typeface="Times New Roman" pitchFamily="18" charset="0"/>
                </a:rPr>
                <a:t>fe</a:t>
              </a:r>
              <a:r>
                <a:rPr lang="en-US" altLang="en-US" sz="1800" b="1" dirty="0" smtClean="0">
                  <a:latin typeface="Times New Roman" pitchFamily="18" charset="0"/>
                </a:rPr>
                <a:t> (</a:t>
              </a:r>
              <a:r>
                <a:rPr lang="id-ID" altLang="en-US" sz="1800" b="1" dirty="0" smtClean="0">
                  <a:latin typeface="Times New Roman" pitchFamily="18" charset="0"/>
                </a:rPr>
                <a:t>atau</a:t>
              </a:r>
              <a:r>
                <a:rPr lang="en-US" altLang="en-US" sz="1800" b="1" dirty="0" smtClean="0">
                  <a:latin typeface="Times New Roman" pitchFamily="18" charset="0"/>
                </a:rPr>
                <a:t> </a:t>
              </a:r>
              <a:r>
                <a:rPr lang="en-US" altLang="en-US" sz="1800" b="1" dirty="0">
                  <a:latin typeface="Times New Roman" pitchFamily="18" charset="0"/>
                  <a:sym typeface="Symbol" pitchFamily="18" charset="2"/>
                </a:rPr>
                <a:t></a:t>
              </a:r>
              <a:r>
                <a:rPr lang="en-US" altLang="en-US" sz="1800" b="1" dirty="0">
                  <a:latin typeface="Times New Roman" pitchFamily="18" charset="0"/>
                </a:rPr>
                <a:t>) </a:t>
              </a:r>
              <a:r>
                <a:rPr lang="id-ID" altLang="en-US" sz="1800" b="1" dirty="0" smtClean="0">
                  <a:latin typeface="Times New Roman" pitchFamily="18" charset="0"/>
                </a:rPr>
                <a:t>sebuah</a:t>
              </a:r>
              <a:r>
                <a:rPr lang="en-US" altLang="en-US" sz="1800" b="1" dirty="0" smtClean="0">
                  <a:latin typeface="Times New Roman" pitchFamily="18" charset="0"/>
                </a:rPr>
                <a:t> transistor</a:t>
              </a:r>
              <a:r>
                <a:rPr lang="id-ID" altLang="en-US" sz="1800" b="1" dirty="0" smtClean="0">
                  <a:latin typeface="Times New Roman" pitchFamily="18" charset="0"/>
                </a:rPr>
                <a:t> terhadap</a:t>
              </a:r>
              <a:r>
                <a:rPr lang="en-US" altLang="en-US" sz="1800" b="1" dirty="0" smtClean="0">
                  <a:latin typeface="Times New Roman" pitchFamily="18" charset="0"/>
                </a:rPr>
                <a:t> </a:t>
              </a:r>
              <a:r>
                <a:rPr lang="en-US" altLang="en-US" sz="1800" b="1" dirty="0" err="1" smtClean="0">
                  <a:latin typeface="Times New Roman" pitchFamily="18" charset="0"/>
                </a:rPr>
                <a:t>fre</a:t>
              </a:r>
              <a:r>
                <a:rPr lang="id-ID" altLang="en-US" sz="1800" b="1" dirty="0" smtClean="0">
                  <a:latin typeface="Times New Roman" pitchFamily="18" charset="0"/>
                </a:rPr>
                <a:t>k</a:t>
              </a:r>
              <a:r>
                <a:rPr lang="en-US" altLang="en-US" b="1" dirty="0" err="1" smtClean="0">
                  <a:latin typeface="Times New Roman" pitchFamily="18" charset="0"/>
                </a:rPr>
                <a:t>uensi</a:t>
              </a:r>
              <a:r>
                <a:rPr lang="id-ID" altLang="en-US" sz="1800" b="1" dirty="0" smtClean="0">
                  <a:latin typeface="Times New Roman" pitchFamily="18" charset="0"/>
                </a:rPr>
                <a:t> kerja penguat :</a:t>
              </a:r>
              <a:endParaRPr lang="en-US" altLang="en-US" sz="1800" b="1" dirty="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9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91756012"/>
                </p:ext>
              </p:extLst>
            </p:nvPr>
          </p:nvGraphicFramePr>
          <p:xfrm>
            <a:off x="3710" y="1302"/>
            <a:ext cx="1512" cy="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9" name="Equation" r:id="rId4" imgW="1562040" imgH="431640" progId="Equation.3">
                    <p:embed/>
                  </p:oleObj>
                </mc:Choice>
                <mc:Fallback>
                  <p:oleObj name="Equation" r:id="rId4" imgW="1562040" imgH="4316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0" y="1302"/>
                          <a:ext cx="1512" cy="4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919374" y="4410695"/>
            <a:ext cx="3239757" cy="7386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en-US" sz="1400" b="1" dirty="0" err="1" smtClean="0">
                <a:solidFill>
                  <a:schemeClr val="accent1"/>
                </a:solidFill>
                <a:latin typeface="Times New Roman" pitchFamily="18" charset="0"/>
              </a:rPr>
              <a:t>Dapat</a:t>
            </a:r>
            <a:r>
              <a:rPr lang="en-US" altLang="en-US" sz="1400" b="1" dirty="0" smtClean="0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en-US" altLang="en-US" sz="1400" b="1" dirty="0" err="1" smtClean="0">
                <a:solidFill>
                  <a:schemeClr val="accent1"/>
                </a:solidFill>
                <a:latin typeface="Times New Roman" pitchFamily="18" charset="0"/>
              </a:rPr>
              <a:t>mempersempit</a:t>
            </a:r>
            <a:r>
              <a:rPr lang="en-US" altLang="en-US" sz="1400" b="1" dirty="0" smtClean="0">
                <a:solidFill>
                  <a:schemeClr val="accent1"/>
                </a:solidFill>
                <a:latin typeface="Times New Roman" pitchFamily="18" charset="0"/>
              </a:rPr>
              <a:t>/</a:t>
            </a:r>
            <a:r>
              <a:rPr lang="en-US" altLang="en-US" sz="1400" b="1" dirty="0" err="1" smtClean="0">
                <a:solidFill>
                  <a:schemeClr val="accent1"/>
                </a:solidFill>
                <a:latin typeface="Times New Roman" pitchFamily="18" charset="0"/>
              </a:rPr>
              <a:t>memperlebar</a:t>
            </a:r>
            <a:r>
              <a:rPr lang="en-US" altLang="en-US" sz="1400" b="1" dirty="0" smtClean="0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en-US" altLang="en-US" sz="1400" b="1" dirty="0" err="1" smtClean="0">
                <a:solidFill>
                  <a:schemeClr val="accent1"/>
                </a:solidFill>
                <a:latin typeface="Times New Roman" pitchFamily="18" charset="0"/>
              </a:rPr>
              <a:t>daerah</a:t>
            </a:r>
            <a:r>
              <a:rPr lang="en-US" altLang="en-US" sz="1400" b="1" dirty="0" smtClean="0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en-US" altLang="en-US" sz="1400" b="1" dirty="0" err="1" smtClean="0">
                <a:solidFill>
                  <a:schemeClr val="accent1"/>
                </a:solidFill>
                <a:latin typeface="Times New Roman" pitchFamily="18" charset="0"/>
              </a:rPr>
              <a:t>kerja</a:t>
            </a:r>
            <a:r>
              <a:rPr lang="en-US" altLang="en-US" sz="1400" b="1" dirty="0" smtClean="0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en-US" altLang="en-US" sz="1400" b="1" dirty="0" err="1" smtClean="0">
                <a:solidFill>
                  <a:schemeClr val="accent1"/>
                </a:solidFill>
                <a:latin typeface="Times New Roman" pitchFamily="18" charset="0"/>
              </a:rPr>
              <a:t>frekuensi</a:t>
            </a:r>
            <a:r>
              <a:rPr lang="en-US" altLang="en-US" sz="1400" b="1" dirty="0" smtClean="0">
                <a:solidFill>
                  <a:schemeClr val="accent1"/>
                </a:solidFill>
                <a:latin typeface="Times New Roman" pitchFamily="18" charset="0"/>
              </a:rPr>
              <a:t> (bandwidth) </a:t>
            </a:r>
            <a:r>
              <a:rPr lang="en-US" altLang="en-US" sz="1400" b="1" dirty="0" err="1" smtClean="0">
                <a:solidFill>
                  <a:schemeClr val="accent1"/>
                </a:solidFill>
                <a:latin typeface="Times New Roman" pitchFamily="18" charset="0"/>
              </a:rPr>
              <a:t>penguat</a:t>
            </a:r>
            <a:r>
              <a:rPr lang="en-US" altLang="en-US" sz="1400" b="1" dirty="0" smtClean="0">
                <a:solidFill>
                  <a:schemeClr val="accent1"/>
                </a:solidFill>
                <a:latin typeface="Times New Roman" pitchFamily="18" charset="0"/>
              </a:rPr>
              <a:t> </a:t>
            </a:r>
            <a:endParaRPr lang="en-US" altLang="en-US" sz="1400" b="1" dirty="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7084876" y="3773926"/>
            <a:ext cx="439452" cy="51917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428612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Tugas</a:t>
            </a:r>
            <a:r>
              <a:rPr lang="en-US" sz="3200" dirty="0" smtClean="0"/>
              <a:t> </a:t>
            </a:r>
            <a:r>
              <a:rPr lang="id-ID" sz="3200" dirty="0" smtClean="0"/>
              <a:t>Soal</a:t>
            </a:r>
            <a:r>
              <a:rPr lang="en-US" sz="3200" dirty="0" smtClean="0"/>
              <a:t> 2</a:t>
            </a:r>
            <a:r>
              <a:rPr lang="id-ID" sz="3200" dirty="0" smtClean="0"/>
              <a:t>: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29198"/>
            <a:ext cx="4400552" cy="159614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tentukan:</a:t>
            </a:r>
            <a:endParaRPr lang="en-US" dirty="0" smtClean="0"/>
          </a:p>
          <a:p>
            <a:pPr>
              <a:buNone/>
            </a:pPr>
            <a:endParaRPr lang="id-ID" dirty="0" smtClean="0"/>
          </a:p>
          <a:p>
            <a:pPr marL="624078" indent="-514350">
              <a:buAutoNum type="alphaLcPeriod"/>
            </a:pPr>
            <a:r>
              <a:rPr lang="id-ID" sz="2200" i="1" dirty="0" smtClean="0"/>
              <a:t>f</a:t>
            </a:r>
            <a:r>
              <a:rPr lang="id-ID" sz="1500" i="1" dirty="0" smtClean="0"/>
              <a:t>Hi</a:t>
            </a:r>
            <a:r>
              <a:rPr lang="id-ID" sz="2200" i="1" dirty="0" smtClean="0"/>
              <a:t> &amp; f</a:t>
            </a:r>
            <a:r>
              <a:rPr lang="id-ID" sz="1500" i="1" dirty="0" smtClean="0"/>
              <a:t>Ho</a:t>
            </a:r>
            <a:endParaRPr lang="id-ID" sz="1700" i="1" dirty="0" smtClean="0"/>
          </a:p>
          <a:p>
            <a:pPr marL="624078" indent="-514350">
              <a:buAutoNum type="alphaLcPeriod"/>
            </a:pPr>
            <a:r>
              <a:rPr lang="id-ID" sz="2200" i="1" dirty="0" smtClean="0"/>
              <a:t> f</a:t>
            </a:r>
            <a:r>
              <a:rPr lang="el-GR" sz="1300" i="1" dirty="0" smtClean="0"/>
              <a:t>β</a:t>
            </a:r>
            <a:endParaRPr lang="id-ID" sz="2200" i="1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4643470" cy="3149036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2801" y="2000240"/>
            <a:ext cx="427119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29166" y="1500174"/>
            <a:ext cx="4400552" cy="42862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Nilai komponen penguat:</a:t>
            </a:r>
            <a:endParaRPr kumimoji="0" lang="id-ID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847790" y="3429580"/>
                <a:ext cx="1092362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𝑀𝑜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𝑝𝐹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7790" y="3429580"/>
                <a:ext cx="1092362" cy="215444"/>
              </a:xfrm>
              <a:prstGeom prst="rect">
                <a:avLst/>
              </a:prstGeom>
              <a:blipFill rotWithShape="0">
                <a:blip r:embed="rId4"/>
                <a:stretch>
                  <a:fillRect b="-3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9872" y="2780928"/>
            <a:ext cx="2067712" cy="1571636"/>
          </a:xfrm>
        </p:spPr>
        <p:txBody>
          <a:bodyPr>
            <a:normAutofit/>
          </a:bodyPr>
          <a:lstStyle/>
          <a:p>
            <a:r>
              <a:rPr lang="id-ID" sz="3600" dirty="0" smtClean="0"/>
              <a:t>“</a:t>
            </a:r>
            <a:r>
              <a:rPr lang="en-US" sz="3600" dirty="0" err="1" smtClean="0"/>
              <a:t>selesai</a:t>
            </a:r>
            <a:r>
              <a:rPr lang="id-ID" sz="3600" dirty="0" smtClean="0"/>
              <a:t>”</a:t>
            </a:r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/>
          <a:lstStyle/>
          <a:p>
            <a:r>
              <a:rPr lang="id-ID" b="1" dirty="0" smtClean="0"/>
              <a:t>3.1 Pendahuluan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</a:t>
            </a:r>
            <a:r>
              <a:rPr lang="id-ID" dirty="0" smtClean="0"/>
              <a:t>enguat memiliki respon terhadap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id-ID" dirty="0" smtClean="0"/>
              <a:t>masukannya</a:t>
            </a:r>
            <a:r>
              <a:rPr lang="en-US" dirty="0" smtClean="0"/>
              <a:t> yang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“</a:t>
            </a:r>
            <a:r>
              <a:rPr lang="en-US" i="1" dirty="0" err="1" smtClean="0">
                <a:solidFill>
                  <a:srgbClr val="FF0000"/>
                </a:solidFill>
              </a:rPr>
              <a:t>fungsi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penguatan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terhadap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frek</a:t>
            </a:r>
            <a:r>
              <a:rPr lang="en-US" i="1" dirty="0" smtClean="0">
                <a:solidFill>
                  <a:srgbClr val="FF0000"/>
                </a:solidFill>
              </a:rPr>
              <a:t>. </a:t>
            </a:r>
            <a:r>
              <a:rPr lang="en-US" i="1" dirty="0" err="1" smtClean="0">
                <a:solidFill>
                  <a:srgbClr val="FF0000"/>
                </a:solidFill>
              </a:rPr>
              <a:t>Masukan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penguat</a:t>
            </a:r>
            <a:r>
              <a:rPr lang="en-US" dirty="0" smtClean="0"/>
              <a:t>”.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b="1" i="1" dirty="0" err="1" smtClean="0"/>
              <a:t>Akibatnya</a:t>
            </a:r>
            <a:r>
              <a:rPr lang="en-US" b="1" i="1" dirty="0" smtClean="0"/>
              <a:t>:</a:t>
            </a:r>
            <a:r>
              <a:rPr lang="id-ID" b="1" i="1" dirty="0" smtClean="0"/>
              <a:t> </a:t>
            </a:r>
            <a:r>
              <a:rPr lang="id-ID" dirty="0" smtClean="0"/>
              <a:t>penguatan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(</a:t>
            </a:r>
            <a:r>
              <a:rPr lang="en-US" dirty="0" err="1" smtClean="0"/>
              <a:t>penaikan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penu</a:t>
            </a:r>
            <a:r>
              <a:rPr lang="id-ID" dirty="0" smtClean="0"/>
              <a:t>run</a:t>
            </a:r>
            <a:r>
              <a:rPr lang="en-US" dirty="0" smtClean="0"/>
              <a:t>an)</a:t>
            </a:r>
          </a:p>
          <a:p>
            <a:endParaRPr lang="en-US" dirty="0" smtClean="0"/>
          </a:p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input </a:t>
            </a:r>
            <a:r>
              <a:rPr lang="id-ID" dirty="0" smtClean="0"/>
              <a:t>frekuensi</a:t>
            </a:r>
            <a:r>
              <a:rPr lang="en-US" dirty="0" smtClean="0"/>
              <a:t>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0070C0"/>
                </a:solidFill>
              </a:rPr>
              <a:t>“</a:t>
            </a:r>
            <a:r>
              <a:rPr lang="en-US" b="1" dirty="0" err="1" smtClean="0">
                <a:solidFill>
                  <a:srgbClr val="0070C0"/>
                </a:solidFill>
              </a:rPr>
              <a:t>tanggapan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id-ID" b="1" dirty="0" smtClean="0">
                <a:solidFill>
                  <a:srgbClr val="0070C0"/>
                </a:solidFill>
              </a:rPr>
              <a:t>frekuensi</a:t>
            </a:r>
            <a:r>
              <a:rPr lang="en-US" b="1" dirty="0" smtClean="0">
                <a:solidFill>
                  <a:srgbClr val="0070C0"/>
                </a:solidFill>
              </a:rPr>
              <a:t>”</a:t>
            </a:r>
            <a:r>
              <a:rPr lang="id-ID" b="1" dirty="0" smtClean="0"/>
              <a:t>.</a:t>
            </a:r>
          </a:p>
          <a:p>
            <a:pPr>
              <a:buNone/>
            </a:pPr>
            <a:endParaRPr lang="id-ID" b="1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642942"/>
          </a:xfrm>
        </p:spPr>
        <p:txBody>
          <a:bodyPr>
            <a:normAutofit/>
          </a:bodyPr>
          <a:lstStyle/>
          <a:p>
            <a:r>
              <a:rPr lang="id-ID" sz="3200" b="1" dirty="0" smtClean="0"/>
              <a:t>3.2 </a:t>
            </a:r>
            <a:r>
              <a:rPr lang="en-US" sz="3200" b="1" dirty="0" err="1" smtClean="0"/>
              <a:t>Kurva</a:t>
            </a:r>
            <a:r>
              <a:rPr lang="en-US" sz="3200" b="1" dirty="0" smtClean="0"/>
              <a:t> </a:t>
            </a:r>
            <a:r>
              <a:rPr lang="id-ID" sz="3200" b="1" dirty="0" smtClean="0"/>
              <a:t>Respon frekuensi</a:t>
            </a:r>
            <a:r>
              <a:rPr lang="en-US" sz="3200" b="1" dirty="0" smtClean="0"/>
              <a:t> </a:t>
            </a:r>
            <a:r>
              <a:rPr lang="id-ID" sz="3200" b="1" dirty="0" smtClean="0"/>
              <a:t>Penguat</a:t>
            </a:r>
            <a:endParaRPr lang="id-ID" sz="3200" b="1" dirty="0"/>
          </a:p>
        </p:txBody>
      </p:sp>
      <p:pic>
        <p:nvPicPr>
          <p:cNvPr id="4" name="Content Placeholder 3" descr="http://elektronika-dasar.web.id/wp-content/uploads/2012/05/Kurva-Respon-Frekuensi-Penguat-CE-Kopling-Kapasitor.jpg"/>
          <p:cNvPicPr>
            <a:picLocks noGrp="1"/>
          </p:cNvPicPr>
          <p:nvPr>
            <p:ph idx="1"/>
          </p:nvPr>
        </p:nvPicPr>
        <p:blipFill>
          <a:blip r:embed="rId2">
            <a:lum bright="14000" contrast="-30000"/>
          </a:blip>
          <a:srcRect/>
          <a:stretch>
            <a:fillRect/>
          </a:stretch>
        </p:blipFill>
        <p:spPr bwMode="auto">
          <a:xfrm>
            <a:off x="1282137" y="1657657"/>
            <a:ext cx="6522518" cy="32964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83568" y="5257236"/>
            <a:ext cx="7974628" cy="138647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Batas frekuensi di f1 &amp; f2 disebut </a:t>
            </a: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frekuensi cut-off/</a:t>
            </a:r>
            <a:r>
              <a:rPr kumimoji="0" lang="id-ID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setengah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daya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maksimum</a:t>
            </a:r>
            <a:endParaRPr kumimoji="0" lang="en-US" sz="2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id-ID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id-ID" sz="2800" dirty="0" smtClean="0"/>
              <a:t> </a:t>
            </a:r>
            <a:r>
              <a:rPr lang="id-ID" sz="2800" b="1" dirty="0" smtClean="0"/>
              <a:t>Bw</a:t>
            </a:r>
            <a:r>
              <a:rPr lang="id-ID" sz="2800" dirty="0" smtClean="0"/>
              <a:t> </a:t>
            </a:r>
            <a:r>
              <a:rPr lang="id-ID" sz="2800" i="1" dirty="0" smtClean="0"/>
              <a:t>= f2 – f1 = f</a:t>
            </a:r>
            <a:r>
              <a:rPr lang="id-ID" sz="2000" i="1" dirty="0" smtClean="0"/>
              <a:t>H</a:t>
            </a:r>
            <a:r>
              <a:rPr lang="id-ID" sz="2800" i="1" dirty="0" smtClean="0"/>
              <a:t> – F</a:t>
            </a:r>
            <a:r>
              <a:rPr lang="id-ID" sz="2000" i="1" dirty="0" smtClean="0"/>
              <a:t>L</a:t>
            </a:r>
            <a:r>
              <a:rPr lang="en-US" sz="2000" i="1" dirty="0" smtClean="0"/>
              <a:t>  </a:t>
            </a:r>
            <a:r>
              <a:rPr lang="en-US" sz="2600" b="1" dirty="0" smtClean="0"/>
              <a:t>(</a:t>
            </a:r>
            <a:r>
              <a:rPr lang="en-US" sz="2600" b="1" dirty="0" err="1" smtClean="0"/>
              <a:t>menghasilkan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lebar</a:t>
            </a:r>
            <a:r>
              <a:rPr lang="en-US" sz="2600" b="1" dirty="0" smtClean="0"/>
              <a:t> pita </a:t>
            </a:r>
            <a:r>
              <a:rPr lang="en-US" sz="2600" b="1" dirty="0" err="1" smtClean="0"/>
              <a:t>penguat</a:t>
            </a:r>
            <a:r>
              <a:rPr lang="en-US" sz="2600" b="1" dirty="0" smtClean="0"/>
              <a:t>)</a:t>
            </a:r>
            <a:endParaRPr kumimoji="0" lang="id-ID" sz="41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04864"/>
            <a:ext cx="8572560" cy="429766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sz="2400" dirty="0" smtClean="0"/>
              <a:t>Penguatan </a:t>
            </a:r>
            <a:r>
              <a:rPr lang="en-US" sz="2400" dirty="0" err="1" smtClean="0"/>
              <a:t>maksimum</a:t>
            </a:r>
            <a:r>
              <a:rPr lang="en-US" sz="2400" dirty="0" smtClean="0"/>
              <a:t> </a:t>
            </a:r>
            <a:r>
              <a:rPr lang="id-ID" sz="2400" dirty="0" smtClean="0"/>
              <a:t>selalu terjadi pada frekuensi tengah.</a:t>
            </a:r>
            <a:endParaRPr lang="en-US" sz="2400" dirty="0" smtClean="0"/>
          </a:p>
          <a:p>
            <a:endParaRPr lang="id-ID" sz="2400" dirty="0" smtClean="0"/>
          </a:p>
          <a:p>
            <a:r>
              <a:rPr lang="id-ID" sz="2400" dirty="0" smtClean="0"/>
              <a:t>Semakin rendah frekuensi, maka penguatan semakin </a:t>
            </a:r>
            <a:r>
              <a:rPr lang="en-US" sz="2400" dirty="0" err="1" smtClean="0"/>
              <a:t>bertambah</a:t>
            </a:r>
            <a:r>
              <a:rPr lang="en-US" sz="2400" dirty="0" smtClean="0"/>
              <a:t>          </a:t>
            </a:r>
            <a:r>
              <a:rPr lang="id-ID" sz="2400" dirty="0" smtClean="0"/>
              <a:t>disebabkan oleh </a:t>
            </a:r>
            <a:r>
              <a:rPr lang="id-ID" sz="2400" dirty="0" smtClean="0">
                <a:solidFill>
                  <a:srgbClr val="FF0000"/>
                </a:solidFill>
              </a:rPr>
              <a:t>faktor reaktansi kapasitif yg besar ( Ce, Cs input &amp; Cc output).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id-ID" sz="2400" dirty="0" smtClean="0">
              <a:solidFill>
                <a:srgbClr val="FF0000"/>
              </a:solidFill>
            </a:endParaRPr>
          </a:p>
          <a:p>
            <a:r>
              <a:rPr lang="id-ID" sz="2400" dirty="0" smtClean="0"/>
              <a:t>Semakin tinggi frekuensi, penguatan semakin menurun</a:t>
            </a:r>
            <a:r>
              <a:rPr lang="en-US" sz="2400" dirty="0" smtClean="0"/>
              <a:t>           </a:t>
            </a:r>
            <a:r>
              <a:rPr lang="id-ID" sz="2400" dirty="0" smtClean="0"/>
              <a:t>disebabkan adanya </a:t>
            </a:r>
            <a:r>
              <a:rPr lang="en-US" sz="2400" dirty="0" smtClean="0"/>
              <a:t>“</a:t>
            </a:r>
            <a:r>
              <a:rPr lang="id-ID" sz="2400" dirty="0" smtClean="0">
                <a:solidFill>
                  <a:srgbClr val="00B0F0"/>
                </a:solidFill>
              </a:rPr>
              <a:t>stray kapasitif (kapasitor liar) yg semakin kecil</a:t>
            </a:r>
            <a:r>
              <a:rPr lang="en-US" sz="2400" dirty="0" smtClean="0">
                <a:solidFill>
                  <a:srgbClr val="00B0F0"/>
                </a:solidFill>
              </a:rPr>
              <a:t> (</a:t>
            </a:r>
            <a:r>
              <a:rPr lang="en-US" sz="2400" dirty="0" err="1" smtClean="0">
                <a:solidFill>
                  <a:srgbClr val="00B0F0"/>
                </a:solidFill>
              </a:rPr>
              <a:t>reaktansi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kapasitif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kecil</a:t>
            </a:r>
            <a:r>
              <a:rPr lang="en-US" sz="2400" dirty="0" smtClean="0">
                <a:solidFill>
                  <a:srgbClr val="00B0F0"/>
                </a:solidFill>
              </a:rPr>
              <a:t>)” </a:t>
            </a:r>
            <a:r>
              <a:rPr lang="en-US" sz="2400" dirty="0" smtClean="0"/>
              <a:t>yang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id-ID" sz="2400" dirty="0" smtClean="0"/>
              <a:t>dapat membebani penguatan.</a:t>
            </a:r>
            <a:endParaRPr lang="id-ID" sz="2400" dirty="0"/>
          </a:p>
        </p:txBody>
      </p:sp>
      <p:sp>
        <p:nvSpPr>
          <p:cNvPr id="6" name="Right Arrow 5"/>
          <p:cNvSpPr/>
          <p:nvPr/>
        </p:nvSpPr>
        <p:spPr>
          <a:xfrm>
            <a:off x="2339752" y="3501008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35696" y="692696"/>
            <a:ext cx="4896544" cy="10668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 smtClean="0"/>
              <a:t>Analisis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Kurva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id-ID" sz="3200" b="1" dirty="0" smtClean="0">
                <a:solidFill>
                  <a:srgbClr val="C00000"/>
                </a:solidFill>
              </a:rPr>
              <a:t>Penguatan</a:t>
            </a:r>
            <a:r>
              <a:rPr lang="id-ID" sz="3600" b="1" dirty="0" smtClean="0"/>
              <a:t> Vs </a:t>
            </a:r>
            <a:r>
              <a:rPr lang="id-ID" sz="3200" b="1" dirty="0" smtClean="0">
                <a:solidFill>
                  <a:srgbClr val="0070C0"/>
                </a:solidFill>
              </a:rPr>
              <a:t>Frekuensi</a:t>
            </a:r>
            <a:endParaRPr lang="id-ID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412776"/>
                <a:ext cx="8572560" cy="4585696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r>
                  <a:rPr lang="id-ID" sz="2400" dirty="0" smtClean="0"/>
                  <a:t>Nilai penguatan di titik f1 dan f2 adalah </a:t>
                </a:r>
                <a:r>
                  <a:rPr lang="id-ID" sz="2400" dirty="0" smtClean="0">
                    <a:solidFill>
                      <a:srgbClr val="FF0000"/>
                    </a:solidFill>
                  </a:rPr>
                  <a:t>sebesar setengah daya maksimal keluaran pada frekuensi menengahnya </a:t>
                </a:r>
                <a:r>
                  <a:rPr lang="id-ID" sz="2400" dirty="0" smtClean="0"/>
                  <a:t>atau sebesar </a:t>
                </a:r>
                <a:r>
                  <a:rPr lang="en-US" sz="2400" dirty="0" smtClean="0"/>
                  <a:t>:</a:t>
                </a:r>
              </a:p>
              <a:p>
                <a:pPr marL="109728" indent="0">
                  <a:buNone/>
                </a:pPr>
                <a:endParaRPr lang="en-US" dirty="0" smtClean="0"/>
              </a:p>
              <a:p>
                <a:pPr marL="109728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𝐶𝑢𝑡</m:t>
                      </m:r>
                      <m:r>
                        <a:rPr lang="en-US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𝑜𝑓𝑓</m:t>
                      </m:r>
                      <m:r>
                        <a:rPr lang="en-US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=0,707 </m:t>
                      </m:r>
                      <m:r>
                        <a:rPr lang="en-US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𝑚𝑖𝑑</m:t>
                          </m:r>
                          <m:r>
                            <a:rPr lang="en-US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id-ID" sz="2400" dirty="0" smtClean="0"/>
                  <a:t>Dalam sistem komunikasi, audio, video, satuan penguatan ini dikonversi ke dalam satuan decibel (dB), besarnya:</a:t>
                </a:r>
              </a:p>
              <a:p>
                <a:pPr>
                  <a:buNone/>
                </a:pPr>
                <a:endParaRPr lang="id-ID" dirty="0" smtClean="0"/>
              </a:p>
              <a:p>
                <a:pPr algn="ctr">
                  <a:buNone/>
                </a:pPr>
                <a:r>
                  <a:rPr lang="id-ID" sz="2400" b="1" dirty="0" smtClean="0"/>
                  <a:t>    </a:t>
                </a:r>
                <a:r>
                  <a:rPr lang="id-ID" sz="2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Av/Av</a:t>
                </a:r>
                <a:r>
                  <a:rPr lang="id-ID" sz="16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mid</a:t>
                </a:r>
                <a:r>
                  <a:rPr lang="id-ID" sz="2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(dB) = 20 log (Av/Av</a:t>
                </a:r>
                <a:r>
                  <a:rPr lang="id-ID" sz="16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mid </a:t>
                </a:r>
                <a:r>
                  <a:rPr lang="id-ID" sz="2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)</a:t>
                </a:r>
              </a:p>
              <a:p>
                <a:pPr>
                  <a:buNone/>
                </a:pPr>
                <a:endParaRPr lang="id-ID" b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412776"/>
                <a:ext cx="8572560" cy="4585696"/>
              </a:xfrm>
              <a:blipFill rotWithShape="0">
                <a:blip r:embed="rId2"/>
                <a:stretch>
                  <a:fillRect t="-927" r="-1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643998" cy="1066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3</a:t>
            </a:r>
            <a:r>
              <a:rPr lang="id-ID" sz="2800" b="1" dirty="0" smtClean="0"/>
              <a:t>.3 Analisis </a:t>
            </a:r>
            <a:r>
              <a:rPr lang="en-US" sz="2800" b="1" dirty="0" err="1" smtClean="0"/>
              <a:t>Respon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Penguat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Frekuensi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> </a:t>
            </a:r>
            <a:r>
              <a:rPr lang="en-US" sz="2800" b="1" dirty="0" smtClean="0"/>
              <a:t>     </a:t>
            </a:r>
            <a:r>
              <a:rPr lang="en-US" sz="2800" b="1" dirty="0" err="1" smtClean="0"/>
              <a:t>Rendah</a:t>
            </a:r>
            <a:r>
              <a:rPr lang="en-US" sz="2800" b="1" dirty="0" smtClean="0"/>
              <a:t> (</a:t>
            </a:r>
            <a:r>
              <a:rPr lang="en-US" sz="2800" b="1" i="1" dirty="0" smtClean="0"/>
              <a:t>Low Frequency</a:t>
            </a:r>
            <a:r>
              <a:rPr lang="en-US" sz="2800" b="1" dirty="0" smtClean="0"/>
              <a:t>)</a:t>
            </a:r>
            <a:endParaRPr lang="id-ID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0688" y="1803456"/>
            <a:ext cx="6031552" cy="536634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Sisi</a:t>
            </a:r>
            <a:r>
              <a:rPr lang="id-ID" sz="2400" dirty="0" smtClean="0"/>
              <a:t> input (Cs):</a:t>
            </a:r>
            <a:endParaRPr lang="id-ID" sz="2400" dirty="0"/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2586509"/>
            <a:ext cx="5857884" cy="4117325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536390"/>
              </p:ext>
            </p:extLst>
          </p:nvPr>
        </p:nvGraphicFramePr>
        <p:xfrm>
          <a:off x="1171964" y="2526761"/>
          <a:ext cx="2679956" cy="902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4" imgW="1282680" imgH="431640" progId="Equation.3">
                  <p:embed/>
                </p:oleObj>
              </mc:Choice>
              <mc:Fallback>
                <p:oleObj name="Equation" r:id="rId4" imgW="128268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964" y="2526761"/>
                        <a:ext cx="2679956" cy="90223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797137"/>
              </p:ext>
            </p:extLst>
          </p:nvPr>
        </p:nvGraphicFramePr>
        <p:xfrm>
          <a:off x="971600" y="4071943"/>
          <a:ext cx="2205458" cy="362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Equation" r:id="rId6" imgW="1257120" imgH="228600" progId="Equation.3">
                  <p:embed/>
                </p:oleObj>
              </mc:Choice>
              <mc:Fallback>
                <p:oleObj name="Equation" r:id="rId6" imgW="125712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071943"/>
                        <a:ext cx="2205458" cy="362276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976298" y="3528956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d-ID" sz="2000" dirty="0" smtClean="0">
                <a:latin typeface="Times New Roman" pitchFamily="18" charset="0"/>
              </a:rPr>
              <a:t>Dimana: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977342" y="4577252"/>
            <a:ext cx="1524000" cy="40011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d-ID" sz="2000" b="1" dirty="0" smtClean="0">
                <a:latin typeface="Times New Roman" pitchFamily="18" charset="0"/>
              </a:rPr>
              <a:t>hie = </a:t>
            </a:r>
            <a:r>
              <a:rPr lang="el-GR" sz="2000" b="1" dirty="0" smtClean="0">
                <a:latin typeface="Times New Roman" pitchFamily="18" charset="0"/>
              </a:rPr>
              <a:t>β</a:t>
            </a:r>
            <a:r>
              <a:rPr lang="id-ID" sz="2000" b="1" dirty="0" smtClean="0">
                <a:latin typeface="Times New Roman" pitchFamily="18" charset="0"/>
              </a:rPr>
              <a:t>re</a:t>
            </a:r>
            <a:endParaRPr lang="en-US" sz="2000" b="1" dirty="0">
              <a:latin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563888" y="3528956"/>
            <a:ext cx="908070" cy="9052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576" y="995618"/>
            <a:ext cx="6941430" cy="857256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Sisi</a:t>
            </a:r>
            <a:r>
              <a:rPr lang="en-US" sz="2400" dirty="0" smtClean="0"/>
              <a:t> </a:t>
            </a:r>
            <a:r>
              <a:rPr lang="id-ID" sz="2400" dirty="0" smtClean="0"/>
              <a:t>ouput (Cc):</a:t>
            </a:r>
            <a:endParaRPr lang="id-ID" sz="2400" dirty="0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832" y="2459633"/>
            <a:ext cx="5889836" cy="4139783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889283"/>
              </p:ext>
            </p:extLst>
          </p:nvPr>
        </p:nvGraphicFramePr>
        <p:xfrm>
          <a:off x="1043608" y="1952940"/>
          <a:ext cx="2820612" cy="809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4" imgW="1549080" imgH="444240" progId="Equation.3">
                  <p:embed/>
                </p:oleObj>
              </mc:Choice>
              <mc:Fallback>
                <p:oleObj name="Equation" r:id="rId4" imgW="154908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952940"/>
                        <a:ext cx="2820612" cy="80962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986419" y="2962693"/>
            <a:ext cx="12754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d-ID" sz="2000" dirty="0" smtClean="0">
                <a:latin typeface="Times New Roman" pitchFamily="18" charset="0"/>
              </a:rPr>
              <a:t>Dimana: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090592"/>
              </p:ext>
            </p:extLst>
          </p:nvPr>
        </p:nvGraphicFramePr>
        <p:xfrm>
          <a:off x="1043608" y="3610057"/>
          <a:ext cx="1428207" cy="357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6" imgW="901440" imgH="228600" progId="Equation.3">
                  <p:embed/>
                </p:oleObj>
              </mc:Choice>
              <mc:Fallback>
                <p:oleObj name="Equation" r:id="rId6" imgW="9014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610057"/>
                        <a:ext cx="1428207" cy="35796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rgbClr val="00B0F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923928" y="2762560"/>
            <a:ext cx="2952328" cy="10264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72461"/>
            <a:ext cx="8229600" cy="608072"/>
          </a:xfrm>
        </p:spPr>
        <p:txBody>
          <a:bodyPr>
            <a:normAutofit/>
          </a:bodyPr>
          <a:lstStyle/>
          <a:p>
            <a:r>
              <a:rPr lang="en-US" dirty="0" smtClean="0"/>
              <a:t>S</a:t>
            </a:r>
            <a:r>
              <a:rPr lang="id-ID" dirty="0" smtClean="0"/>
              <a:t>isi emiter (Ce: </a:t>
            </a:r>
            <a:r>
              <a:rPr lang="id-ID" i="1" dirty="0" smtClean="0"/>
              <a:t>Capasitor bypass</a:t>
            </a:r>
            <a:r>
              <a:rPr lang="id-ID" dirty="0" smtClean="0"/>
              <a:t>):</a:t>
            </a:r>
            <a:endParaRPr lang="id-ID" dirty="0"/>
          </a:p>
        </p:txBody>
      </p:sp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6579" y="2376503"/>
            <a:ext cx="5664577" cy="3981455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graphicFrame>
        <p:nvGraphicFramePr>
          <p:cNvPr id="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489210"/>
              </p:ext>
            </p:extLst>
          </p:nvPr>
        </p:nvGraphicFramePr>
        <p:xfrm>
          <a:off x="1519925" y="1546484"/>
          <a:ext cx="2071702" cy="869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Equation" r:id="rId4" imgW="1054080" imgH="444240" progId="Equation.3">
                  <p:embed/>
                </p:oleObj>
              </mc:Choice>
              <mc:Fallback>
                <p:oleObj name="Equation" r:id="rId4" imgW="105408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925" y="1546484"/>
                        <a:ext cx="2071702" cy="86968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809526" y="2664821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d-ID" sz="2000" dirty="0" smtClean="0">
                <a:latin typeface="Times New Roman" pitchFamily="18" charset="0"/>
              </a:rPr>
              <a:t>Dimana: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85043"/>
              </p:ext>
            </p:extLst>
          </p:nvPr>
        </p:nvGraphicFramePr>
        <p:xfrm>
          <a:off x="851942" y="3186168"/>
          <a:ext cx="184785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Equation" r:id="rId6" imgW="1384200" imgH="431640" progId="Equation.3">
                  <p:embed/>
                </p:oleObj>
              </mc:Choice>
              <mc:Fallback>
                <p:oleObj name="Equation" r:id="rId6" imgW="13842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1942" y="3186168"/>
                        <a:ext cx="1847850" cy="57626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B0F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844695"/>
              </p:ext>
            </p:extLst>
          </p:nvPr>
        </p:nvGraphicFramePr>
        <p:xfrm>
          <a:off x="809526" y="4004906"/>
          <a:ext cx="17462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Equation" r:id="rId8" imgW="1244520" imgH="228600" progId="Equation.3">
                  <p:embed/>
                </p:oleObj>
              </mc:Choice>
              <mc:Fallback>
                <p:oleObj name="Equation" r:id="rId8" imgW="124452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526" y="4004906"/>
                        <a:ext cx="174625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750588" y="3274244"/>
            <a:ext cx="2762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d-ID" sz="2000" dirty="0" smtClean="0">
                <a:latin typeface="Times New Roman" pitchFamily="18" charset="0"/>
              </a:rPr>
              <a:t>;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491880" y="2492896"/>
            <a:ext cx="3240360" cy="295232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484784"/>
            <a:ext cx="7200800" cy="642926"/>
          </a:xfrm>
        </p:spPr>
        <p:txBody>
          <a:bodyPr>
            <a:noAutofit/>
          </a:bodyPr>
          <a:lstStyle/>
          <a:p>
            <a:r>
              <a:rPr lang="id-ID" sz="2800" dirty="0" smtClean="0"/>
              <a:t>Kesimpulan </a:t>
            </a:r>
            <a:r>
              <a:rPr lang="en-US" sz="2800" dirty="0" smtClean="0"/>
              <a:t>(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pemasangan</a:t>
            </a:r>
            <a:r>
              <a:rPr lang="en-US" sz="2800" dirty="0" smtClean="0"/>
              <a:t> </a:t>
            </a:r>
            <a:r>
              <a:rPr lang="en-US" sz="2800" dirty="0" err="1" smtClean="0"/>
              <a:t>kapasitor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penguat</a:t>
            </a:r>
            <a:r>
              <a:rPr lang="en-US" sz="2800" dirty="0" smtClean="0"/>
              <a:t> BJT)</a:t>
            </a:r>
            <a:r>
              <a:rPr lang="id-ID" sz="2800" dirty="0" smtClean="0"/>
              <a:t>:</a:t>
            </a:r>
            <a:endParaRPr lang="id-ID" sz="2800" dirty="0"/>
          </a:p>
        </p:txBody>
      </p:sp>
      <p:sp>
        <p:nvSpPr>
          <p:cNvPr id="4" name="Text Box 11"/>
          <p:cNvSpPr txBox="1">
            <a:spLocks noGrp="1" noChangeArrowheads="1"/>
          </p:cNvSpPr>
          <p:nvPr>
            <p:ph idx="1"/>
          </p:nvPr>
        </p:nvSpPr>
        <p:spPr bwMode="auto">
          <a:xfrm>
            <a:off x="611560" y="2780928"/>
            <a:ext cx="8115328" cy="2162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None/>
            </a:pPr>
            <a:r>
              <a:rPr lang="id-ID" altLang="en-US" b="1" dirty="0" smtClean="0">
                <a:latin typeface="Times New Roman" pitchFamily="18" charset="0"/>
              </a:rPr>
              <a:t>   </a:t>
            </a:r>
            <a:r>
              <a:rPr lang="id-ID" altLang="en-US" b="1" dirty="0" smtClean="0">
                <a:solidFill>
                  <a:srgbClr val="0070C0"/>
                </a:solidFill>
                <a:latin typeface="Times New Roman" pitchFamily="18" charset="0"/>
              </a:rPr>
              <a:t>Kurva respon 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</a:rPr>
              <a:t>f</a:t>
            </a:r>
            <a:r>
              <a:rPr lang="id-ID" altLang="en-US" b="1" dirty="0" smtClean="0">
                <a:solidFill>
                  <a:srgbClr val="0070C0"/>
                </a:solidFill>
                <a:latin typeface="Times New Roman" pitchFamily="18" charset="0"/>
              </a:rPr>
              <a:t>rekuensi (</a:t>
            </a:r>
            <a:r>
              <a:rPr lang="en-US" altLang="en-US" b="1" i="1" dirty="0" smtClean="0">
                <a:solidFill>
                  <a:srgbClr val="0070C0"/>
                </a:solidFill>
                <a:latin typeface="Times New Roman" pitchFamily="18" charset="0"/>
              </a:rPr>
              <a:t>Bode plot</a:t>
            </a:r>
            <a:r>
              <a:rPr lang="id-ID" altLang="en-US" b="1" dirty="0" smtClean="0">
                <a:solidFill>
                  <a:srgbClr val="0070C0"/>
                </a:solidFill>
                <a:latin typeface="Times New Roman" pitchFamily="18" charset="0"/>
              </a:rPr>
              <a:t>) menujuk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</a:rPr>
              <a:t>k</a:t>
            </a:r>
            <a:r>
              <a:rPr lang="id-ID" altLang="en-US" b="1" dirty="0" smtClean="0">
                <a:solidFill>
                  <a:srgbClr val="0070C0"/>
                </a:solidFill>
                <a:latin typeface="Times New Roman" pitchFamily="18" charset="0"/>
              </a:rPr>
              <a:t>an bahwa 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</a:rPr>
              <a:t>“</a:t>
            </a:r>
            <a:r>
              <a:rPr lang="id-ID" altLang="en-US" b="1" i="1" dirty="0" smtClean="0">
                <a:solidFill>
                  <a:srgbClr val="0070C0"/>
                </a:solidFill>
                <a:latin typeface="Times New Roman" pitchFamily="18" charset="0"/>
              </a:rPr>
              <a:t>antar</a:t>
            </a:r>
            <a:r>
              <a:rPr lang="en-US" altLang="en-US" b="1" i="1" dirty="0" smtClean="0">
                <a:solidFill>
                  <a:srgbClr val="0070C0"/>
                </a:solidFill>
                <a:latin typeface="Times New Roman" pitchFamily="18" charset="0"/>
              </a:rPr>
              <a:t>a</a:t>
            </a:r>
            <a:r>
              <a:rPr lang="id-ID" altLang="en-US" b="1" i="1" dirty="0" smtClean="0">
                <a:solidFill>
                  <a:srgbClr val="0070C0"/>
                </a:solidFill>
                <a:latin typeface="Times New Roman" pitchFamily="18" charset="0"/>
              </a:rPr>
              <a:t> kapasitor yang terpasang memiliki pengaruh berbeda terhadap hasil frekuensi cut off-nya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</a:rPr>
              <a:t>”</a:t>
            </a:r>
            <a:r>
              <a:rPr lang="id-ID" altLang="en-US" b="1" dirty="0" smtClean="0">
                <a:solidFill>
                  <a:srgbClr val="0070C0"/>
                </a:solidFill>
                <a:latin typeface="Times New Roman" pitchFamily="18" charset="0"/>
              </a:rPr>
              <a:t>.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endParaRPr lang="en-US" altLang="en-US" sz="32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None/>
            </a:pPr>
            <a:endParaRPr lang="en-US" altLang="en-US" sz="20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1535</TotalTime>
  <Words>473</Words>
  <Application>Microsoft Office PowerPoint</Application>
  <PresentationFormat>On-screen Show (4:3)</PresentationFormat>
  <Paragraphs>88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Calibri</vt:lpstr>
      <vt:lpstr>Cambria Math</vt:lpstr>
      <vt:lpstr>Georgia</vt:lpstr>
      <vt:lpstr>Symbol</vt:lpstr>
      <vt:lpstr>Times</vt:lpstr>
      <vt:lpstr>Times New Roman</vt:lpstr>
      <vt:lpstr>Trebuchet MS</vt:lpstr>
      <vt:lpstr>Wingdings</vt:lpstr>
      <vt:lpstr>Wingdings 2</vt:lpstr>
      <vt:lpstr>Urban</vt:lpstr>
      <vt:lpstr>Equation</vt:lpstr>
      <vt:lpstr>Microsoft Equation 3.0</vt:lpstr>
      <vt:lpstr>TANGGAPAN FREKUENSI PENGUAT TRANSISTOR </vt:lpstr>
      <vt:lpstr>3.1 Pendahuluan</vt:lpstr>
      <vt:lpstr>3.2 Kurva Respon frekuensi Penguat</vt:lpstr>
      <vt:lpstr>Analisis Kurva Penguatan Vs Frekuensi</vt:lpstr>
      <vt:lpstr>PowerPoint Presentation</vt:lpstr>
      <vt:lpstr>3.3 Analisis Respon Penguat pada Frekuensi       Rendah (Low Frequency)</vt:lpstr>
      <vt:lpstr>PowerPoint Presentation</vt:lpstr>
      <vt:lpstr>PowerPoint Presentation</vt:lpstr>
      <vt:lpstr>Kesimpulan (dengan adanya pemasangan kapasitor pada penguat BJT):</vt:lpstr>
      <vt:lpstr>Tugas Soal 1:</vt:lpstr>
      <vt:lpstr>3.4 Analisis Respon Penguat FET pada        Frekuensi Rendah </vt:lpstr>
      <vt:lpstr>PowerPoint Presentation</vt:lpstr>
      <vt:lpstr>PowerPoint Presentation</vt:lpstr>
      <vt:lpstr>3.5 Analisis Respon Frekuensi Tinggi pada       Penguat BJT</vt:lpstr>
      <vt:lpstr>PowerPoint Presentation</vt:lpstr>
      <vt:lpstr>PowerPoint Presentation</vt:lpstr>
      <vt:lpstr>Efek Variasi Nilai hfe (atau ) </vt:lpstr>
      <vt:lpstr>Tugas Soal 2:</vt:lpstr>
      <vt:lpstr>“selesai”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TANGGAPAN REKUENSI PENGUAT TRANSISTOR</dc:title>
  <dc:creator>Herdiana.Budi</dc:creator>
  <cp:lastModifiedBy>Nayadut</cp:lastModifiedBy>
  <cp:revision>87</cp:revision>
  <dcterms:created xsi:type="dcterms:W3CDTF">2015-03-04T03:58:20Z</dcterms:created>
  <dcterms:modified xsi:type="dcterms:W3CDTF">2017-05-16T02:16:28Z</dcterms:modified>
</cp:coreProperties>
</file>