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57" r:id="rId4"/>
    <p:sldId id="258" r:id="rId5"/>
    <p:sldId id="267" r:id="rId6"/>
    <p:sldId id="262" r:id="rId7"/>
    <p:sldId id="263" r:id="rId8"/>
    <p:sldId id="264" r:id="rId9"/>
    <p:sldId id="259" r:id="rId10"/>
    <p:sldId id="276" r:id="rId11"/>
    <p:sldId id="277" r:id="rId12"/>
    <p:sldId id="271" r:id="rId13"/>
    <p:sldId id="272" r:id="rId14"/>
    <p:sldId id="273" r:id="rId15"/>
    <p:sldId id="274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Sheet1!$F$11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59D12CF-4242-4A29-8424-002FD8197C1C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9EFBC56-F4BF-4050-934A-32EB60864C21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50CBEDF-B055-47E5-94BA-906A0E9FC64E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B434FCD-9D8C-4C5E-A74B-0951B145BDF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4D65595-84D3-4190-B085-0F6D5AEDDC81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Sheet1!$E$12:$E$16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Sheet1!$F$12:$F$16</c:f>
              <c:numCache>
                <c:formatCode>General</c:formatCode>
                <c:ptCount val="5"/>
                <c:pt idx="0">
                  <c:v>87.35</c:v>
                </c:pt>
                <c:pt idx="1">
                  <c:v>90.149999999999991</c:v>
                </c:pt>
                <c:pt idx="2">
                  <c:v>92.75</c:v>
                </c:pt>
                <c:pt idx="3">
                  <c:v>95.149999999999991</c:v>
                </c:pt>
                <c:pt idx="4">
                  <c:v>97.35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899112"/>
        <c:axId val="1318995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Sheet1!$E$11</c15:sqref>
                        </c15:formulaRef>
                      </c:ext>
                    </c:extLst>
                    <c:strCache>
                      <c:ptCount val="1"/>
                      <c:pt idx="0">
                        <c:v>Tahun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Sheet1!$E$12:$E$16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Sheet1!$E$12:$E$16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3189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99504"/>
        <c:crosses val="autoZero"/>
        <c:auto val="1"/>
        <c:lblAlgn val="ctr"/>
        <c:lblOffset val="100"/>
        <c:noMultiLvlLbl val="0"/>
      </c:catAx>
      <c:valAx>
        <c:axId val="131899504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991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Sheet1!$D$27:$M$27</c:f>
              <c:strCache>
                <c:ptCount val="10"/>
                <c:pt idx="0">
                  <c:v>67.15</c:v>
                </c:pt>
                <c:pt idx="1">
                  <c:v>72.95</c:v>
                </c:pt>
                <c:pt idx="2">
                  <c:v>76.56</c:v>
                </c:pt>
                <c:pt idx="3">
                  <c:v>80.51</c:v>
                </c:pt>
                <c:pt idx="4">
                  <c:v>84.35</c:v>
                </c:pt>
                <c:pt idx="5">
                  <c:v>87.35</c:v>
                </c:pt>
                <c:pt idx="6">
                  <c:v>90.15</c:v>
                </c:pt>
                <c:pt idx="7">
                  <c:v>92.75</c:v>
                </c:pt>
                <c:pt idx="8">
                  <c:v>95.15</c:v>
                </c:pt>
                <c:pt idx="9">
                  <c:v>97.35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C8A3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C8A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C8A3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C8A3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C8A3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E8281B7-DE9E-4909-9766-0120FAA0D55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C4EA6C0-ACDD-4F05-A769-2FFAFB13C86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0E0CF2B-1809-4B84-AB42-8D84DE8F8EA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C1CACF3-4555-4C3A-A0F5-484682AA2E4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D88E25C-0962-44DF-80A5-43EB1E2DF61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A4977C0-99A7-42C0-A093-A7B0BCB1952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6503BAC-25E4-4AB3-A993-D521A60E04B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28D7C7D-8996-4957-B0FE-327409A0D22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CF1491FC-E00F-46F5-BFB1-732429DEB2C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0B69105-A548-4D50-AE9F-4A9BEE98924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Sheet1!$D$26:$M$26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Sheet1!$D$27:$M$27</c:f>
              <c:numCache>
                <c:formatCode>0.00</c:formatCode>
                <c:ptCount val="10"/>
                <c:pt idx="0">
                  <c:v>67.149999999999991</c:v>
                </c:pt>
                <c:pt idx="1">
                  <c:v>72.95</c:v>
                </c:pt>
                <c:pt idx="2">
                  <c:v>76.56</c:v>
                </c:pt>
                <c:pt idx="3">
                  <c:v>80.510000000000005</c:v>
                </c:pt>
                <c:pt idx="4">
                  <c:v>84.35</c:v>
                </c:pt>
                <c:pt idx="5">
                  <c:v>87.35</c:v>
                </c:pt>
                <c:pt idx="6">
                  <c:v>90.149999999999991</c:v>
                </c:pt>
                <c:pt idx="7">
                  <c:v>92.75</c:v>
                </c:pt>
                <c:pt idx="8">
                  <c:v>95.149999999999991</c:v>
                </c:pt>
                <c:pt idx="9">
                  <c:v>97.35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27"/>
        <c:axId val="217187496"/>
        <c:axId val="217187880"/>
      </c:barChart>
      <c:catAx>
        <c:axId val="21718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187880"/>
        <c:crosses val="autoZero"/>
        <c:auto val="1"/>
        <c:lblAlgn val="ctr"/>
        <c:lblOffset val="100"/>
        <c:noMultiLvlLbl val="0"/>
      </c:catAx>
      <c:valAx>
        <c:axId val="217187880"/>
        <c:scaling>
          <c:orientation val="minMax"/>
          <c:max val="100"/>
          <c:min val="6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187496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9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8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9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0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4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2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8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6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7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6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286" y="1649701"/>
            <a:ext cx="8689976" cy="2509213"/>
          </a:xfrm>
        </p:spPr>
        <p:txBody>
          <a:bodyPr/>
          <a:lstStyle/>
          <a:p>
            <a:r>
              <a:rPr lang="en-US" sz="8000" dirty="0" err="1" smtClean="0"/>
              <a:t>Sistem</a:t>
            </a:r>
            <a:r>
              <a:rPr lang="en-US" sz="8000" dirty="0" smtClean="0"/>
              <a:t> </a:t>
            </a:r>
            <a:r>
              <a:rPr lang="en-US" sz="8000" dirty="0" err="1" smtClean="0"/>
              <a:t>tenaga</a:t>
            </a:r>
            <a:r>
              <a:rPr lang="en-US" sz="8000" dirty="0" smtClean="0"/>
              <a:t> </a:t>
            </a:r>
            <a:r>
              <a:rPr lang="en-US" sz="8000" dirty="0" err="1" smtClean="0"/>
              <a:t>listrik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366084"/>
            <a:ext cx="8689976" cy="517357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tenaga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listrik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unikom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7040" y="2935630"/>
            <a:ext cx="9906000" cy="672952"/>
          </a:xfrm>
          <a:prstGeom prst="rect">
            <a:avLst/>
          </a:prstGeom>
          <a:solidFill>
            <a:srgbClr val="1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KEBIJAKAN PEMERINTAH DALAM SEKTOR KETENAGALISTRIKAN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en-US" altLang="en-US" sz="1200" b="1" dirty="0">
                <a:solidFill>
                  <a:schemeClr val="bg1"/>
                </a:solidFill>
                <a:cs typeface="Times New Roman" pitchFamily="18" charset="0"/>
              </a:rPr>
              <a:t>[B</a:t>
            </a:r>
            <a:r>
              <a:rPr lang="id-ID" altLang="en-US" sz="1200" b="1" dirty="0">
                <a:solidFill>
                  <a:schemeClr val="bg1"/>
                </a:solidFill>
                <a:cs typeface="Times New Roman" pitchFamily="18" charset="0"/>
              </a:rPr>
              <a:t>erdasarkan UU No. 30 Tahun 2009 tentang Ketenagalistrikan</a:t>
            </a:r>
            <a:r>
              <a:rPr lang="en-US" altLang="en-US" sz="1200" b="1" dirty="0">
                <a:solidFill>
                  <a:schemeClr val="bg1"/>
                </a:solidFill>
                <a:cs typeface="Times New Roman" pitchFamily="18" charset="0"/>
              </a:rPr>
              <a:t>]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64" y="180474"/>
            <a:ext cx="10724147" cy="31752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0310" y="3337342"/>
            <a:ext cx="2588842" cy="43231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>
              <a:defRPr/>
            </a:pPr>
            <a:r>
              <a:rPr lang="en-US" b="1" kern="0" dirty="0">
                <a:solidFill>
                  <a:sysClr val="window" lastClr="FFFFFF"/>
                </a:solidFill>
                <a:latin typeface="Calibri"/>
              </a:rPr>
              <a:t>PENGUSAHAAN</a:t>
            </a:r>
          </a:p>
        </p:txBody>
      </p:sp>
      <p:sp>
        <p:nvSpPr>
          <p:cNvPr id="6" name="Rectangle 5"/>
          <p:cNvSpPr/>
          <p:nvPr/>
        </p:nvSpPr>
        <p:spPr>
          <a:xfrm>
            <a:off x="8621517" y="3715426"/>
            <a:ext cx="2572992" cy="648467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ysClr val="window" lastClr="FFFFFF"/>
                </a:solidFill>
                <a:latin typeface="Calibri"/>
              </a:rPr>
              <a:t>BUMN*</a:t>
            </a:r>
          </a:p>
        </p:txBody>
      </p:sp>
      <p:sp>
        <p:nvSpPr>
          <p:cNvPr id="7" name="Rectangle 6"/>
          <p:cNvSpPr/>
          <p:nvPr/>
        </p:nvSpPr>
        <p:spPr>
          <a:xfrm>
            <a:off x="8621517" y="4379006"/>
            <a:ext cx="2572992" cy="51953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ysClr val="window" lastClr="FFFFFF"/>
                </a:solidFill>
                <a:latin typeface="Calibri"/>
              </a:rPr>
              <a:t>BUMD</a:t>
            </a:r>
          </a:p>
        </p:txBody>
      </p:sp>
      <p:sp>
        <p:nvSpPr>
          <p:cNvPr id="8" name="Rectangle 7"/>
          <p:cNvSpPr/>
          <p:nvPr/>
        </p:nvSpPr>
        <p:spPr>
          <a:xfrm>
            <a:off x="8621517" y="4909944"/>
            <a:ext cx="2572992" cy="533299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ysClr val="window" lastClr="FFFFFF"/>
                </a:solidFill>
                <a:latin typeface="Calibri"/>
              </a:rPr>
              <a:t>SWASTA</a:t>
            </a:r>
          </a:p>
        </p:txBody>
      </p:sp>
      <p:sp>
        <p:nvSpPr>
          <p:cNvPr id="9" name="Rectangle 8"/>
          <p:cNvSpPr/>
          <p:nvPr/>
        </p:nvSpPr>
        <p:spPr>
          <a:xfrm>
            <a:off x="8621372" y="5473313"/>
            <a:ext cx="2574909" cy="478917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ysClr val="window" lastClr="FFFFFF"/>
                </a:solidFill>
                <a:latin typeface="Calibri"/>
              </a:rPr>
              <a:t>KOPERASI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21517" y="5957785"/>
            <a:ext cx="2572992" cy="648467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sz="1600" b="1" kern="0" dirty="0">
                <a:solidFill>
                  <a:sysClr val="window" lastClr="FFFFFF"/>
                </a:solidFill>
                <a:latin typeface="Calibri"/>
              </a:rPr>
              <a:t>SWADAYA MASYARAKAT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98474" y="562701"/>
            <a:ext cx="2274582" cy="43231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>
              <a:defRPr/>
            </a:pPr>
            <a:r>
              <a:rPr lang="en-US" b="1" kern="0" dirty="0">
                <a:solidFill>
                  <a:sysClr val="window" lastClr="FFFFFF"/>
                </a:solidFill>
                <a:latin typeface="Calibri"/>
              </a:rPr>
              <a:t>PENGUASAAN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6589" y="511435"/>
            <a:ext cx="588630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b="1" dirty="0" err="1">
                <a:solidFill>
                  <a:prstClr val="black"/>
                </a:solidFill>
                <a:latin typeface="Calibri" pitchFamily="34" charset="0"/>
              </a:rPr>
              <a:t>Menyediakan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Calibri" pitchFamily="34" charset="0"/>
              </a:rPr>
              <a:t>dana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Calibri" pitchFamily="34" charset="0"/>
              </a:rPr>
              <a:t>untuk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marL="114300" indent="-114300" algn="just">
              <a:buFont typeface="Arial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Kelompok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masyarakat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tidak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mampu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;</a:t>
            </a:r>
          </a:p>
          <a:p>
            <a:pPr marL="114300" indent="-114300" algn="just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Pembangunan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sarana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penyediaan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tenaga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listrik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di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daerah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yang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belum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berkembang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;</a:t>
            </a:r>
          </a:p>
          <a:p>
            <a:pPr marL="114300" indent="-114300" algn="just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Pembangunan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tenaga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listrik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di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daerah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terpencil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dan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perbatasan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;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dan</a:t>
            </a: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  <a:p>
            <a:pPr marL="114300" indent="-114300" algn="just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Pembangunan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listrik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itchFamily="34" charset="0"/>
              </a:rPr>
              <a:t>perdesaan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3966" y="6576847"/>
            <a:ext cx="139305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* : </a:t>
            </a:r>
            <a:r>
              <a:rPr lang="en-US" sz="1200" dirty="0" err="1">
                <a:solidFill>
                  <a:prstClr val="black"/>
                </a:solidFill>
                <a:latin typeface="Calibri" pitchFamily="34" charset="0"/>
              </a:rPr>
              <a:t>Prioritas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 pitchFamily="34" charset="0"/>
              </a:rPr>
              <a:t>Pertama</a:t>
            </a:r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4574" y="1461071"/>
            <a:ext cx="388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>
                <a:solidFill>
                  <a:prstClr val="black"/>
                </a:solidFill>
                <a:latin typeface="Calibri" pitchFamily="34" charset="0"/>
              </a:rPr>
              <a:t>NEGARA</a:t>
            </a:r>
          </a:p>
          <a:p>
            <a:r>
              <a:rPr lang="en-US" sz="1200" b="1" spc="600" dirty="0">
                <a:solidFill>
                  <a:prstClr val="black"/>
                </a:solidFill>
                <a:latin typeface="Calibri" pitchFamily="34" charset="0"/>
              </a:rPr>
              <a:t>    </a:t>
            </a:r>
            <a:endParaRPr lang="en-US" sz="2800" b="1" spc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41Rereb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8990" y="5110904"/>
            <a:ext cx="1486889" cy="1662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PIC0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741" y="3327646"/>
            <a:ext cx="1354818" cy="1662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8651" y="3301504"/>
            <a:ext cx="1580322" cy="174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7683151" y="2056220"/>
            <a:ext cx="1633851" cy="31249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Pemerintah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377944" y="2046823"/>
            <a:ext cx="1633851" cy="31249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Pemda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6849" y="491745"/>
            <a:ext cx="5986050" cy="1367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508564" y="1023762"/>
            <a:ext cx="1917" cy="602697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22" name="Picture 2" descr="http://energitoday.com/uploads/2015/07/PLTU-big-size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4" y="3327088"/>
            <a:ext cx="2252867" cy="16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cikalnews.com/static/data/berita/foto/besar/81763350777pltmh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78" y="3315299"/>
            <a:ext cx="2540445" cy="16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486213" y="3327088"/>
            <a:ext cx="10708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955826" y="2332712"/>
            <a:ext cx="2167053" cy="6844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Regulasi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3409766" y="2308428"/>
            <a:ext cx="1856285" cy="6844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Standar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5483914" y="2287606"/>
            <a:ext cx="1984005" cy="6844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Kebijakan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55526" y="1448117"/>
            <a:ext cx="4026242" cy="12979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508564" y="2655337"/>
            <a:ext cx="146" cy="67175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8817811" y="2724423"/>
            <a:ext cx="0" cy="39148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://static.inilah.com/data/berita/foto/219742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75" y="5112149"/>
            <a:ext cx="2891949" cy="144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saegeothermal.co.id/images/news/pltp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4" y="5090436"/>
            <a:ext cx="3116178" cy="14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H="1">
            <a:off x="2735861" y="1878634"/>
            <a:ext cx="612963" cy="398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09766" y="1884514"/>
            <a:ext cx="669834" cy="39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483478" y="1877795"/>
            <a:ext cx="2356883" cy="430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5880443" y="1731515"/>
            <a:ext cx="1428207" cy="2672313"/>
          </a:xfrm>
          <a:prstGeom prst="homePlate">
            <a:avLst>
              <a:gd name="adj" fmla="val 38791"/>
            </a:avLst>
          </a:prstGeom>
          <a:gradFill>
            <a:gsLst>
              <a:gs pos="99609">
                <a:schemeClr val="accent1"/>
              </a:gs>
              <a:gs pos="99218">
                <a:srgbClr val="DFECF8"/>
              </a:gs>
              <a:gs pos="98437">
                <a:srgbClr val="DFECF8"/>
              </a:gs>
              <a:gs pos="96875">
                <a:srgbClr val="DFECF8"/>
              </a:gs>
              <a:gs pos="93750">
                <a:srgbClr val="E0ECF8"/>
              </a:gs>
              <a:gs pos="94000">
                <a:srgbClr val="E2EDF8"/>
              </a:gs>
              <a:gs pos="100000">
                <a:srgbClr val="E5EFF9"/>
              </a:gs>
              <a:gs pos="62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3" y="264693"/>
            <a:ext cx="9905997" cy="688788"/>
          </a:xfrm>
          <a:prstGeom prst="rect">
            <a:avLst/>
          </a:prstGeom>
          <a:solidFill>
            <a:srgbClr val="1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PROGRAM 35.000 MW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Pembangunan </a:t>
            </a:r>
            <a:r>
              <a:rPr lang="en-US" sz="1400" b="1" dirty="0" err="1">
                <a:solidFill>
                  <a:schemeClr val="bg1"/>
                </a:solidFill>
              </a:rPr>
              <a:t>Ketenagalistrikan</a:t>
            </a:r>
            <a:r>
              <a:rPr lang="en-US" sz="1400" b="1" dirty="0">
                <a:solidFill>
                  <a:schemeClr val="bg1"/>
                </a:solidFill>
              </a:rPr>
              <a:t> 2015-2019 </a:t>
            </a:r>
            <a:r>
              <a:rPr lang="en-US" sz="1400" b="1" dirty="0" err="1">
                <a:solidFill>
                  <a:schemeClr val="bg1"/>
                </a:solidFill>
              </a:rPr>
              <a:t>Untuk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Memenuhi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Pertumbuhan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Listrik</a:t>
            </a:r>
            <a:r>
              <a:rPr lang="en-US" sz="1400" b="1" dirty="0">
                <a:solidFill>
                  <a:schemeClr val="bg1"/>
                </a:solidFill>
              </a:rPr>
              <a:t> 8,7% </a:t>
            </a:r>
            <a:r>
              <a:rPr lang="en-US" sz="1400" b="1" dirty="0" err="1">
                <a:solidFill>
                  <a:schemeClr val="bg1"/>
                </a:solidFill>
              </a:rPr>
              <a:t>dan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Elektrifikasi</a:t>
            </a:r>
            <a:r>
              <a:rPr lang="en-US" sz="1400" b="1" dirty="0">
                <a:solidFill>
                  <a:schemeClr val="bg1"/>
                </a:solidFill>
              </a:rPr>
              <a:t> 97,35% </a:t>
            </a:r>
            <a:r>
              <a:rPr lang="en-US" sz="1400" b="1" dirty="0" err="1">
                <a:solidFill>
                  <a:schemeClr val="bg1"/>
                </a:solidFill>
              </a:rPr>
              <a:t>Pada</a:t>
            </a:r>
            <a:r>
              <a:rPr lang="en-US" sz="1400" b="1" dirty="0">
                <a:solidFill>
                  <a:schemeClr val="bg1"/>
                </a:solidFill>
              </a:rPr>
              <a:t> 2019 </a:t>
            </a:r>
            <a:endParaRPr 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3017" y="1325156"/>
            <a:ext cx="2609310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dirty="0" err="1"/>
              <a:t>Kapasitas</a:t>
            </a:r>
            <a:r>
              <a:rPr lang="en-US" sz="1400" dirty="0"/>
              <a:t> </a:t>
            </a:r>
            <a:r>
              <a:rPr lang="en-US" sz="1400" dirty="0" err="1"/>
              <a:t>terpasang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listrik</a:t>
            </a:r>
            <a:r>
              <a:rPr lang="en-US" sz="1400" dirty="0"/>
              <a:t> </a:t>
            </a:r>
            <a:r>
              <a:rPr lang="en-US" sz="1400" dirty="0" err="1"/>
              <a:t>sebesar</a:t>
            </a:r>
            <a:r>
              <a:rPr lang="en-US" sz="1400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86,39%</a:t>
            </a:r>
            <a:r>
              <a:rPr lang="en-US" sz="1400" dirty="0"/>
              <a:t>,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rendah</a:t>
            </a:r>
            <a:r>
              <a:rPr lang="en-US" sz="1400" dirty="0"/>
              <a:t> </a:t>
            </a:r>
            <a:r>
              <a:rPr lang="en-US" sz="1400" dirty="0" err="1"/>
              <a:t>daripada</a:t>
            </a:r>
            <a:r>
              <a:rPr lang="en-US" sz="1400" dirty="0"/>
              <a:t> Singapura (100,0%), Brunei (99,7%), Thailand (99,3%), Malaysia (99,0%), </a:t>
            </a:r>
            <a:r>
              <a:rPr lang="en-US" sz="1400" dirty="0" err="1"/>
              <a:t>dan</a:t>
            </a:r>
            <a:r>
              <a:rPr lang="en-US" sz="1400" dirty="0"/>
              <a:t> Vietnam(98,0%)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3016" y="3242392"/>
            <a:ext cx="2609310" cy="1661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v-SE" sz="1400" dirty="0"/>
              <a:t>Dalam 5 tahun ke depan, kebutuhan listrik akan tumbuh sebesar rata-rata </a:t>
            </a:r>
            <a:r>
              <a:rPr lang="sv-SE" sz="1600" b="1" dirty="0">
                <a:solidFill>
                  <a:srgbClr val="002060"/>
                </a:solidFill>
              </a:rPr>
              <a:t>8,7%</a:t>
            </a:r>
            <a:r>
              <a:rPr lang="sv-SE" sz="1400" dirty="0"/>
              <a:t> per tahun, dengan target rasio elektrifikasi sebesar </a:t>
            </a:r>
            <a:r>
              <a:rPr lang="sv-SE" sz="1600" b="1" dirty="0">
                <a:solidFill>
                  <a:srgbClr val="002060"/>
                </a:solidFill>
              </a:rPr>
              <a:t>97,35%</a:t>
            </a:r>
            <a:r>
              <a:rPr lang="sv-SE" sz="1400" dirty="0"/>
              <a:t> pada akhir tahun 2019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603965"/>
              </p:ext>
            </p:extLst>
          </p:nvPr>
        </p:nvGraphicFramePr>
        <p:xfrm>
          <a:off x="4107530" y="3488907"/>
          <a:ext cx="2523308" cy="120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37312"/>
              </p:ext>
            </p:extLst>
          </p:nvPr>
        </p:nvGraphicFramePr>
        <p:xfrm>
          <a:off x="3969644" y="1901266"/>
          <a:ext cx="2799081" cy="1285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3027"/>
                <a:gridCol w="933027"/>
                <a:gridCol w="9330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Kondisi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Saat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Ini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Satuan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Jumlah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Elektrifikasi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86,39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Kapasitas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MW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53.535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Pentagon 9"/>
          <p:cNvSpPr/>
          <p:nvPr/>
        </p:nvSpPr>
        <p:spPr>
          <a:xfrm>
            <a:off x="7421874" y="2007220"/>
            <a:ext cx="1872335" cy="2133600"/>
          </a:xfrm>
          <a:prstGeom prst="homePlate">
            <a:avLst>
              <a:gd name="adj" fmla="val 16557"/>
            </a:avLst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memenuhi</a:t>
            </a:r>
            <a:r>
              <a:rPr lang="en-US" sz="1200" dirty="0"/>
              <a:t> </a:t>
            </a:r>
            <a:r>
              <a:rPr lang="en-US" sz="1200" dirty="0" err="1"/>
              <a:t>pertumbuhan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 </a:t>
            </a:r>
            <a:r>
              <a:rPr lang="en-US" sz="1200" dirty="0" err="1"/>
              <a:t>listrik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target </a:t>
            </a:r>
            <a:r>
              <a:rPr lang="en-US" sz="1200" dirty="0" err="1"/>
              <a:t>rasio</a:t>
            </a:r>
            <a:r>
              <a:rPr lang="en-US" sz="1200" dirty="0"/>
              <a:t> </a:t>
            </a:r>
            <a:r>
              <a:rPr lang="en-US" sz="1200" dirty="0" err="1"/>
              <a:t>elektrifikasi</a:t>
            </a:r>
            <a:r>
              <a:rPr lang="en-US" sz="1200" dirty="0"/>
              <a:t>, </a:t>
            </a:r>
            <a:r>
              <a:rPr lang="en-US" sz="1200" dirty="0" err="1"/>
              <a:t>diperlukan</a:t>
            </a:r>
            <a:r>
              <a:rPr lang="en-US" sz="1200" dirty="0"/>
              <a:t> </a:t>
            </a:r>
            <a:r>
              <a:rPr lang="en-US" sz="1200" dirty="0" err="1"/>
              <a:t>tambahan</a:t>
            </a:r>
            <a:r>
              <a:rPr lang="en-US" sz="1200" dirty="0"/>
              <a:t> </a:t>
            </a:r>
            <a:r>
              <a:rPr lang="en-US" sz="1200" dirty="0" err="1"/>
              <a:t>kapasitas</a:t>
            </a:r>
            <a:r>
              <a:rPr lang="en-US" sz="1200" dirty="0"/>
              <a:t> </a:t>
            </a:r>
            <a:r>
              <a:rPr lang="en-US" sz="1200" dirty="0" err="1"/>
              <a:t>terpasang</a:t>
            </a:r>
            <a:r>
              <a:rPr lang="en-US" sz="1200" dirty="0"/>
              <a:t> </a:t>
            </a:r>
            <a:r>
              <a:rPr lang="en-US" sz="1200" dirty="0" err="1"/>
              <a:t>sebesar</a:t>
            </a:r>
            <a:r>
              <a:rPr lang="en-US" sz="1200" dirty="0"/>
              <a:t> 35.000 MW (di </a:t>
            </a:r>
            <a:r>
              <a:rPr lang="en-US" sz="1200" dirty="0" err="1"/>
              <a:t>luar</a:t>
            </a:r>
            <a:r>
              <a:rPr lang="en-US" sz="1200" dirty="0"/>
              <a:t> 7.400 MW yang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konstruksi</a:t>
            </a:r>
            <a:r>
              <a:rPr lang="en-US" sz="1200" dirty="0"/>
              <a:t>) </a:t>
            </a:r>
            <a:r>
              <a:rPr lang="en-US" sz="1200" dirty="0" err="1"/>
              <a:t>pada</a:t>
            </a:r>
            <a:r>
              <a:rPr lang="en-US" sz="1200" dirty="0"/>
              <a:t> 2015-2019</a:t>
            </a:r>
          </a:p>
        </p:txBody>
      </p:sp>
      <p:sp>
        <p:nvSpPr>
          <p:cNvPr id="11" name="Oval 10"/>
          <p:cNvSpPr/>
          <p:nvPr/>
        </p:nvSpPr>
        <p:spPr>
          <a:xfrm>
            <a:off x="9407432" y="2290430"/>
            <a:ext cx="1554480" cy="155448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Impact" panose="020B0806030902050204" pitchFamily="34" charset="0"/>
              </a:rPr>
              <a:t>PROGRAM 35.000 GW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9643" y="1329982"/>
            <a:ext cx="266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Rasio</a:t>
            </a:r>
            <a:r>
              <a:rPr lang="en-US" sz="1400" b="1" dirty="0"/>
              <a:t> </a:t>
            </a:r>
            <a:r>
              <a:rPr lang="en-US" sz="1400" b="1" dirty="0" err="1"/>
              <a:t>Elektrifikasi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Kapasitas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9642" y="3181130"/>
            <a:ext cx="266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Target </a:t>
            </a:r>
            <a:r>
              <a:rPr lang="en-US" sz="1400" b="1" dirty="0" err="1"/>
              <a:t>Elektrifikasi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03016" y="4999179"/>
            <a:ext cx="96588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>
                <a:solidFill>
                  <a:srgbClr val="002060"/>
                </a:solidFill>
              </a:rPr>
              <a:t>Faktor</a:t>
            </a:r>
            <a:r>
              <a:rPr lang="en-US" sz="1400" b="1" dirty="0">
                <a:solidFill>
                  <a:srgbClr val="002060"/>
                </a:solidFill>
              </a:rPr>
              <a:t> di </a:t>
            </a:r>
            <a:r>
              <a:rPr lang="en-US" sz="1400" b="1" dirty="0" err="1">
                <a:solidFill>
                  <a:srgbClr val="002060"/>
                </a:solidFill>
              </a:rPr>
              <a:t>luar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cakupan</a:t>
            </a:r>
            <a:r>
              <a:rPr lang="en-US" sz="1400" b="1" dirty="0">
                <a:solidFill>
                  <a:srgbClr val="002060"/>
                </a:solidFill>
              </a:rPr>
              <a:t> Program 35.000 MW </a:t>
            </a:r>
            <a:r>
              <a:rPr lang="en-US" sz="1400" b="1" dirty="0" err="1">
                <a:solidFill>
                  <a:srgbClr val="002060"/>
                </a:solidFill>
              </a:rPr>
              <a:t>namun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mempengaruhi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tujuan</a:t>
            </a:r>
            <a:r>
              <a:rPr lang="en-US" sz="1400" b="1" dirty="0">
                <a:solidFill>
                  <a:srgbClr val="002060"/>
                </a:solidFill>
              </a:rPr>
              <a:t> Program: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2910" y="5371976"/>
            <a:ext cx="619671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2550">
              <a:spcBef>
                <a:spcPts val="600"/>
              </a:spcBef>
            </a:pPr>
            <a:r>
              <a:rPr lang="en-US" sz="1400" dirty="0" err="1">
                <a:latin typeface="Calibri"/>
              </a:rPr>
              <a:t>Perubahan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asumsi</a:t>
            </a:r>
            <a:r>
              <a:rPr lang="en-US" sz="1400" dirty="0">
                <a:latin typeface="Calibri"/>
              </a:rPr>
              <a:t> yang </a:t>
            </a:r>
            <a:r>
              <a:rPr lang="en-US" sz="1400" dirty="0" err="1">
                <a:latin typeface="Calibri"/>
              </a:rPr>
              <a:t>berdampak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pada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perubahan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kebutuhan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listrik</a:t>
            </a:r>
            <a:r>
              <a:rPr lang="en-US" sz="1400" dirty="0">
                <a:latin typeface="Calibri"/>
              </a:rPr>
              <a:t> per </a:t>
            </a:r>
            <a:r>
              <a:rPr lang="en-US" sz="1400" dirty="0" err="1">
                <a:latin typeface="Calibri"/>
              </a:rPr>
              <a:t>tahun</a:t>
            </a:r>
            <a:r>
              <a:rPr lang="en-US" sz="1400" dirty="0">
                <a:latin typeface="Calibri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2909" y="5801133"/>
            <a:ext cx="71998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2550">
              <a:spcBef>
                <a:spcPts val="600"/>
              </a:spcBef>
            </a:pPr>
            <a:r>
              <a:rPr lang="en-US" sz="1400" dirty="0" err="1">
                <a:latin typeface="Calibri"/>
              </a:rPr>
              <a:t>Ketersediaan</a:t>
            </a:r>
            <a:r>
              <a:rPr lang="en-US" sz="1400" dirty="0">
                <a:latin typeface="Calibri"/>
              </a:rPr>
              <a:t> </a:t>
            </a:r>
            <a:r>
              <a:rPr lang="en-US" sz="1400" i="1" dirty="0">
                <a:latin typeface="Calibri"/>
              </a:rPr>
              <a:t>demand </a:t>
            </a:r>
            <a:r>
              <a:rPr lang="en-US" sz="1400" dirty="0">
                <a:latin typeface="Calibri"/>
              </a:rPr>
              <a:t>yang </a:t>
            </a:r>
            <a:r>
              <a:rPr lang="en-US" sz="1400" dirty="0" err="1">
                <a:latin typeface="Calibri"/>
              </a:rPr>
              <a:t>dapat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menyerap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ketersediaan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listrik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untuk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mengembalikan</a:t>
            </a:r>
            <a:r>
              <a:rPr lang="en-US" sz="1400" dirty="0">
                <a:latin typeface="Calibri"/>
              </a:rPr>
              <a:t> </a:t>
            </a:r>
            <a:r>
              <a:rPr lang="en-US" sz="1400" dirty="0" err="1">
                <a:latin typeface="Calibri"/>
              </a:rPr>
              <a:t>investasi</a:t>
            </a:r>
            <a:r>
              <a:rPr lang="en-US" sz="1400" dirty="0">
                <a:latin typeface="Calibri"/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1430383" y="5390883"/>
            <a:ext cx="269965" cy="2699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430382" y="5838945"/>
            <a:ext cx="269965" cy="2699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89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57214" y="582685"/>
            <a:ext cx="8571240" cy="4595728"/>
            <a:chOff x="43978" y="692150"/>
            <a:chExt cx="8968260" cy="4693633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43978" y="692150"/>
              <a:ext cx="8968260" cy="4690696"/>
              <a:chOff x="44082" y="965008"/>
              <a:chExt cx="8968156" cy="4686878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175" y="1206537"/>
                <a:ext cx="8882063" cy="4445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AutoShape 5"/>
              <p:cNvSpPr>
                <a:spLocks noChangeArrowheads="1"/>
              </p:cNvSpPr>
              <p:nvPr/>
            </p:nvSpPr>
            <p:spPr bwMode="auto">
              <a:xfrm>
                <a:off x="44082" y="965008"/>
                <a:ext cx="770059" cy="451737"/>
              </a:xfrm>
              <a:prstGeom prst="wedgeRoundRectCallout">
                <a:avLst>
                  <a:gd name="adj1" fmla="val -30566"/>
                  <a:gd name="adj2" fmla="val 99344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srgbClr val="000000"/>
                    </a:solidFill>
                    <a:cs typeface="Arial" pitchFamily="34" charset="0"/>
                  </a:rPr>
                  <a:t>Aceh</a:t>
                </a: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92,31%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795483" y="1240658"/>
                <a:ext cx="636802" cy="451737"/>
              </a:xfrm>
              <a:prstGeom prst="wedgeRoundRectCallout">
                <a:avLst>
                  <a:gd name="adj1" fmla="val -52071"/>
                  <a:gd name="adj2" fmla="val 121993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Sumut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>
                    <a:solidFill>
                      <a:srgbClr val="000000"/>
                    </a:solidFill>
                    <a:cs typeface="Arial" pitchFamily="34" charset="0"/>
                  </a:rPr>
                  <a:t>91</a:t>
                </a:r>
                <a:r>
                  <a:rPr lang="id-ID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,</a:t>
                </a:r>
                <a:r>
                  <a:rPr lang="en-AU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03</a:t>
                </a:r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>
                <a:off x="130178" y="2785513"/>
                <a:ext cx="636802" cy="451737"/>
              </a:xfrm>
              <a:prstGeom prst="wedgeRoundRectCallout">
                <a:avLst>
                  <a:gd name="adj1" fmla="val 105321"/>
                  <a:gd name="adj2" fmla="val 11151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Sumbar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80,14%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AutoShape 8"/>
              <p:cNvSpPr>
                <a:spLocks noChangeArrowheads="1"/>
              </p:cNvSpPr>
              <p:nvPr/>
            </p:nvSpPr>
            <p:spPr bwMode="auto">
              <a:xfrm>
                <a:off x="1139511" y="1795414"/>
                <a:ext cx="636802" cy="451737"/>
              </a:xfrm>
              <a:prstGeom prst="wedgeRoundRectCallout">
                <a:avLst>
                  <a:gd name="adj1" fmla="val -6258"/>
                  <a:gd name="adj2" fmla="val 167645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srgbClr val="000000"/>
                    </a:solidFill>
                    <a:cs typeface="Arial" pitchFamily="34" charset="0"/>
                  </a:rPr>
                  <a:t>Riau </a:t>
                </a: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84,54%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AutoShape 9"/>
              <p:cNvSpPr>
                <a:spLocks noChangeArrowheads="1"/>
              </p:cNvSpPr>
              <p:nvPr/>
            </p:nvSpPr>
            <p:spPr bwMode="auto">
              <a:xfrm>
                <a:off x="1984577" y="2768465"/>
                <a:ext cx="636802" cy="451737"/>
              </a:xfrm>
              <a:prstGeom prst="wedgeRoundRectCallout">
                <a:avLst>
                  <a:gd name="adj1" fmla="val -51991"/>
                  <a:gd name="adj2" fmla="val 125250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Sumsel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>
                    <a:solidFill>
                      <a:srgbClr val="000000"/>
                    </a:solidFill>
                    <a:cs typeface="Arial" pitchFamily="34" charset="0"/>
                  </a:rPr>
                  <a:t>76</a:t>
                </a:r>
                <a:r>
                  <a:rPr lang="id-ID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,</a:t>
                </a:r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38%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605159" y="3951337"/>
                <a:ext cx="690524" cy="451737"/>
              </a:xfrm>
              <a:prstGeom prst="wedgeRoundRectCallout">
                <a:avLst>
                  <a:gd name="adj1" fmla="val 65543"/>
                  <a:gd name="adj2" fmla="val -101026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srgbClr val="000000"/>
                    </a:solidFill>
                    <a:cs typeface="Arial" pitchFamily="34" charset="0"/>
                  </a:rPr>
                  <a:t>Bengkulu</a:t>
                </a: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83,47%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AutoShape 11"/>
              <p:cNvSpPr>
                <a:spLocks noChangeArrowheads="1"/>
              </p:cNvSpPr>
              <p:nvPr/>
            </p:nvSpPr>
            <p:spPr bwMode="auto">
              <a:xfrm>
                <a:off x="2484268" y="3374377"/>
                <a:ext cx="636802" cy="469111"/>
              </a:xfrm>
              <a:prstGeom prst="wedgeRoundRectCallout">
                <a:avLst>
                  <a:gd name="adj1" fmla="val -84338"/>
                  <a:gd name="adj2" fmla="val -21903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srgbClr val="000000"/>
                    </a:solidFill>
                    <a:cs typeface="Arial" pitchFamily="34" charset="0"/>
                  </a:rPr>
                  <a:t>Babel</a:t>
                </a:r>
                <a:r>
                  <a:rPr lang="en-US" altLang="en-US" sz="1000" b="1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95,53%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AutoShape 12"/>
              <p:cNvSpPr>
                <a:spLocks noChangeArrowheads="1"/>
              </p:cNvSpPr>
              <p:nvPr/>
            </p:nvSpPr>
            <p:spPr bwMode="auto">
              <a:xfrm>
                <a:off x="748920" y="4471366"/>
                <a:ext cx="683361" cy="451737"/>
              </a:xfrm>
              <a:prstGeom prst="wedgeRoundRectCallout">
                <a:avLst>
                  <a:gd name="adj1" fmla="val 138016"/>
                  <a:gd name="adj2" fmla="val -101145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srgbClr val="000000"/>
                    </a:solidFill>
                    <a:cs typeface="Arial" pitchFamily="34" charset="0"/>
                  </a:rPr>
                  <a:t>Lampung</a:t>
                </a: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81,27%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AutoShape 13"/>
              <p:cNvSpPr>
                <a:spLocks noChangeArrowheads="1"/>
              </p:cNvSpPr>
              <p:nvPr/>
            </p:nvSpPr>
            <p:spPr bwMode="auto">
              <a:xfrm>
                <a:off x="2221691" y="3877724"/>
                <a:ext cx="636802" cy="451737"/>
              </a:xfrm>
              <a:prstGeom prst="wedgeRoundRectCallout">
                <a:avLst>
                  <a:gd name="adj1" fmla="val -24458"/>
                  <a:gd name="adj2" fmla="val 69968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ysClr val="windowText" lastClr="000000"/>
                    </a:solidFill>
                    <a:cs typeface="Arial" pitchFamily="34" charset="0"/>
                  </a:rPr>
                  <a:t>Jakarta</a:t>
                </a:r>
              </a:p>
              <a:p>
                <a:pPr algn="ctr">
                  <a:defRPr/>
                </a:pPr>
                <a:r>
                  <a:rPr lang="en-US" sz="1100" b="1" kern="0" dirty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99,61%</a:t>
                </a:r>
                <a:endParaRPr lang="en-US" sz="11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AutoShape 14"/>
              <p:cNvSpPr>
                <a:spLocks noChangeArrowheads="1"/>
              </p:cNvSpPr>
              <p:nvPr/>
            </p:nvSpPr>
            <p:spPr bwMode="auto">
              <a:xfrm>
                <a:off x="1473158" y="4638545"/>
                <a:ext cx="636802" cy="451737"/>
              </a:xfrm>
              <a:prstGeom prst="wedgeRoundRectCallout">
                <a:avLst>
                  <a:gd name="adj1" fmla="val 63787"/>
                  <a:gd name="adj2" fmla="val -71880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Banten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92,93%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AutoShape 15"/>
              <p:cNvSpPr>
                <a:spLocks noChangeArrowheads="1"/>
              </p:cNvSpPr>
              <p:nvPr/>
            </p:nvSpPr>
            <p:spPr bwMode="auto">
              <a:xfrm>
                <a:off x="2109961" y="5071053"/>
                <a:ext cx="636802" cy="451737"/>
              </a:xfrm>
              <a:prstGeom prst="wedgeRoundRectCallout">
                <a:avLst>
                  <a:gd name="adj1" fmla="val 16751"/>
                  <a:gd name="adj2" fmla="val -131109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Jabar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86,04%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AutoShape 16"/>
              <p:cNvSpPr>
                <a:spLocks noChangeArrowheads="1"/>
              </p:cNvSpPr>
              <p:nvPr/>
            </p:nvSpPr>
            <p:spPr bwMode="auto">
              <a:xfrm>
                <a:off x="2860961" y="3900434"/>
                <a:ext cx="636802" cy="451737"/>
              </a:xfrm>
              <a:prstGeom prst="wedgeRoundRectCallout">
                <a:avLst>
                  <a:gd name="adj1" fmla="val -17661"/>
                  <a:gd name="adj2" fmla="val 112849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Jateng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88,04</a:t>
                </a:r>
                <a:r>
                  <a:rPr lang="id-ID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66383" y="3456858"/>
                <a:ext cx="636802" cy="451737"/>
              </a:xfrm>
              <a:prstGeom prst="wedgeRoundRectCallout">
                <a:avLst>
                  <a:gd name="adj1" fmla="val 205915"/>
                  <a:gd name="adj2" fmla="val -83817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srgbClr val="000000"/>
                    </a:solidFill>
                    <a:cs typeface="Arial" pitchFamily="34" charset="0"/>
                  </a:rPr>
                  <a:t>Jambi</a:t>
                </a: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80,70%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AutoShape 18"/>
              <p:cNvSpPr>
                <a:spLocks noChangeArrowheads="1"/>
              </p:cNvSpPr>
              <p:nvPr/>
            </p:nvSpPr>
            <p:spPr bwMode="auto">
              <a:xfrm>
                <a:off x="2819813" y="5198129"/>
                <a:ext cx="636802" cy="451737"/>
              </a:xfrm>
              <a:prstGeom prst="wedgeRoundRectCallout">
                <a:avLst>
                  <a:gd name="adj1" fmla="val -8948"/>
                  <a:gd name="adj2" fmla="val -123093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srgbClr val="000000"/>
                    </a:solidFill>
                    <a:cs typeface="Arial" pitchFamily="34" charset="0"/>
                  </a:rPr>
                  <a:t>DIY</a:t>
                </a:r>
              </a:p>
              <a:p>
                <a:pPr algn="ctr"/>
                <a:r>
                  <a:rPr lang="en-AU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82</a:t>
                </a:r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,26%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AutoShape 19"/>
              <p:cNvSpPr>
                <a:spLocks noChangeArrowheads="1"/>
              </p:cNvSpPr>
              <p:nvPr/>
            </p:nvSpPr>
            <p:spPr bwMode="auto">
              <a:xfrm>
                <a:off x="3568504" y="5196507"/>
                <a:ext cx="636802" cy="451737"/>
              </a:xfrm>
              <a:prstGeom prst="wedgeRoundRectCallout">
                <a:avLst>
                  <a:gd name="adj1" fmla="val -63984"/>
                  <a:gd name="adj2" fmla="val -152332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Jatim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83,55%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AutoShape 20"/>
              <p:cNvSpPr>
                <a:spLocks noChangeArrowheads="1"/>
              </p:cNvSpPr>
              <p:nvPr/>
            </p:nvSpPr>
            <p:spPr bwMode="auto">
              <a:xfrm>
                <a:off x="4205307" y="4363918"/>
                <a:ext cx="636802" cy="451737"/>
              </a:xfrm>
              <a:prstGeom prst="wedgeRoundRectCallout">
                <a:avLst>
                  <a:gd name="adj1" fmla="val -86352"/>
                  <a:gd name="adj2" fmla="val 93257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srgbClr val="000000"/>
                    </a:solidFill>
                    <a:cs typeface="Arial" pitchFamily="34" charset="0"/>
                  </a:rPr>
                  <a:t>Bali</a:t>
                </a: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85,17%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AutoShape 22"/>
              <p:cNvSpPr>
                <a:spLocks noChangeArrowheads="1"/>
              </p:cNvSpPr>
              <p:nvPr/>
            </p:nvSpPr>
            <p:spPr bwMode="auto">
              <a:xfrm>
                <a:off x="5988827" y="5198129"/>
                <a:ext cx="636802" cy="451737"/>
              </a:xfrm>
              <a:prstGeom prst="wedgeRoundRectCallout">
                <a:avLst>
                  <a:gd name="adj1" fmla="val -80925"/>
                  <a:gd name="adj2" fmla="val -43284"/>
                  <a:gd name="adj3" fmla="val 16667"/>
                </a:avLst>
              </a:prstGeom>
              <a:solidFill>
                <a:srgbClr val="FFC000"/>
              </a:solidFill>
              <a:ln w="952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srgbClr val="000000"/>
                    </a:solidFill>
                    <a:cs typeface="Arial" pitchFamily="34" charset="0"/>
                  </a:rPr>
                  <a:t>NTT</a:t>
                </a: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58,91%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AutoShape 23"/>
              <p:cNvSpPr>
                <a:spLocks noChangeArrowheads="1"/>
              </p:cNvSpPr>
              <p:nvPr/>
            </p:nvSpPr>
            <p:spPr bwMode="auto">
              <a:xfrm>
                <a:off x="2568960" y="1918561"/>
                <a:ext cx="636802" cy="451737"/>
              </a:xfrm>
              <a:prstGeom prst="wedgeRoundRectCallout">
                <a:avLst>
                  <a:gd name="adj1" fmla="val -23844"/>
                  <a:gd name="adj2" fmla="val 162638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Kalbar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79,77%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AutoShape 25"/>
              <p:cNvSpPr>
                <a:spLocks noChangeArrowheads="1"/>
              </p:cNvSpPr>
              <p:nvPr/>
            </p:nvSpPr>
            <p:spPr bwMode="auto">
              <a:xfrm>
                <a:off x="3541428" y="3959669"/>
                <a:ext cx="636802" cy="451737"/>
              </a:xfrm>
              <a:prstGeom prst="wedgeRoundRectCallout">
                <a:avLst>
                  <a:gd name="adj1" fmla="val -2174"/>
                  <a:gd name="adj2" fmla="val -86830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Kalsel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83,75%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auto">
              <a:xfrm>
                <a:off x="4511212" y="1425204"/>
                <a:ext cx="636802" cy="451737"/>
              </a:xfrm>
              <a:prstGeom prst="wedgeRoundRectCallout">
                <a:avLst>
                  <a:gd name="adj1" fmla="val -63750"/>
                  <a:gd name="adj2" fmla="val 220370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 smtClean="0">
                    <a:solidFill>
                      <a:srgbClr val="000000"/>
                    </a:solidFill>
                    <a:cs typeface="Arial" pitchFamily="34" charset="0"/>
                  </a:rPr>
                  <a:t>Kaltim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91,71%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AutoShape 27"/>
              <p:cNvSpPr>
                <a:spLocks noChangeArrowheads="1"/>
              </p:cNvSpPr>
              <p:nvPr/>
            </p:nvSpPr>
            <p:spPr bwMode="auto">
              <a:xfrm>
                <a:off x="5685067" y="1893272"/>
                <a:ext cx="636802" cy="451737"/>
              </a:xfrm>
              <a:prstGeom prst="wedgeRoundRectCallout">
                <a:avLst>
                  <a:gd name="adj1" fmla="val -25847"/>
                  <a:gd name="adj2" fmla="val 100399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Sulut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85,53%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AutoShape 29"/>
              <p:cNvSpPr>
                <a:spLocks noChangeArrowheads="1"/>
              </p:cNvSpPr>
              <p:nvPr/>
            </p:nvSpPr>
            <p:spPr bwMode="auto">
              <a:xfrm>
                <a:off x="5471321" y="3011381"/>
                <a:ext cx="636802" cy="451737"/>
              </a:xfrm>
              <a:prstGeom prst="wedgeRoundRectCallout">
                <a:avLst>
                  <a:gd name="adj1" fmla="val -133042"/>
                  <a:gd name="adj2" fmla="val 17477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Sulteng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75,58%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AutoShape 31"/>
              <p:cNvSpPr>
                <a:spLocks noChangeArrowheads="1"/>
              </p:cNvSpPr>
              <p:nvPr/>
            </p:nvSpPr>
            <p:spPr bwMode="auto">
              <a:xfrm>
                <a:off x="4954350" y="4337810"/>
                <a:ext cx="636802" cy="451737"/>
              </a:xfrm>
              <a:prstGeom prst="wedgeRoundRectCallout">
                <a:avLst>
                  <a:gd name="adj1" fmla="val -54632"/>
                  <a:gd name="adj2" fmla="val -104208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 err="1">
                    <a:solidFill>
                      <a:sysClr val="windowText" lastClr="000000"/>
                    </a:solidFill>
                    <a:cs typeface="Arial" pitchFamily="34" charset="0"/>
                  </a:rPr>
                  <a:t>Sulsel</a:t>
                </a:r>
                <a:endParaRPr lang="en-US" sz="9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n-US" sz="1100" b="1" kern="0" dirty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85,05%</a:t>
                </a:r>
                <a:endParaRPr lang="en-US" sz="11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AutoShape 32"/>
              <p:cNvSpPr>
                <a:spLocks noChangeArrowheads="1"/>
              </p:cNvSpPr>
              <p:nvPr/>
            </p:nvSpPr>
            <p:spPr bwMode="auto">
              <a:xfrm>
                <a:off x="6682597" y="2141649"/>
                <a:ext cx="636802" cy="451737"/>
              </a:xfrm>
              <a:prstGeom prst="wedgeRoundRectCallout">
                <a:avLst>
                  <a:gd name="adj1" fmla="val -84938"/>
                  <a:gd name="adj2" fmla="val 74596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Malut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90,52%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6754447" y="3951337"/>
                <a:ext cx="636802" cy="451737"/>
              </a:xfrm>
              <a:prstGeom prst="wedgeRoundRectCallout">
                <a:avLst>
                  <a:gd name="adj1" fmla="val -88249"/>
                  <a:gd name="adj2" fmla="val -85695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srgbClr val="000000"/>
                    </a:solidFill>
                    <a:cs typeface="Arial" pitchFamily="34" charset="0"/>
                  </a:rPr>
                  <a:t>Maluku</a:t>
                </a:r>
              </a:p>
              <a:p>
                <a:pPr algn="ctr"/>
                <a:r>
                  <a:rPr lang="en-US" altLang="en-US" sz="1100" b="1" dirty="0">
                    <a:solidFill>
                      <a:srgbClr val="000000"/>
                    </a:solidFill>
                    <a:cs typeface="Arial" pitchFamily="34" charset="0"/>
                  </a:rPr>
                  <a:t>82,22%</a:t>
                </a:r>
              </a:p>
            </p:txBody>
          </p:sp>
          <p:sp>
            <p:nvSpPr>
              <p:cNvPr id="37" name="AutoShape 34"/>
              <p:cNvSpPr>
                <a:spLocks noChangeArrowheads="1"/>
              </p:cNvSpPr>
              <p:nvPr/>
            </p:nvSpPr>
            <p:spPr bwMode="auto">
              <a:xfrm>
                <a:off x="8164710" y="3499601"/>
                <a:ext cx="636802" cy="451737"/>
              </a:xfrm>
              <a:prstGeom prst="wedgeRoundRectCallout">
                <a:avLst>
                  <a:gd name="adj1" fmla="val 67019"/>
                  <a:gd name="adj2" fmla="val -27968"/>
                  <a:gd name="adj3" fmla="val 16667"/>
                </a:avLst>
              </a:prstGeom>
              <a:solidFill>
                <a:srgbClr val="FF505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>
                    <a:solidFill>
                      <a:prstClr val="black"/>
                    </a:solidFill>
                    <a:cs typeface="Arial" pitchFamily="34" charset="0"/>
                  </a:rPr>
                  <a:t>Papua</a:t>
                </a:r>
              </a:p>
              <a:p>
                <a:pPr algn="ctr"/>
                <a:r>
                  <a:rPr lang="en-US" altLang="en-US" sz="1100" b="1" dirty="0" smtClean="0">
                    <a:solidFill>
                      <a:prstClr val="black"/>
                    </a:solidFill>
                    <a:cs typeface="Arial" pitchFamily="34" charset="0"/>
                  </a:rPr>
                  <a:t>43,46%</a:t>
                </a:r>
                <a:endParaRPr lang="en-US" altLang="en-US" sz="11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38" name="Group 619"/>
              <p:cNvGrpSpPr>
                <a:grpSpLocks/>
              </p:cNvGrpSpPr>
              <p:nvPr/>
            </p:nvGrpSpPr>
            <p:grpSpPr bwMode="auto">
              <a:xfrm>
                <a:off x="7496310" y="977920"/>
                <a:ext cx="1226736" cy="1097048"/>
                <a:chOff x="4613" y="833"/>
                <a:chExt cx="772" cy="691"/>
              </a:xfrm>
            </p:grpSpPr>
            <p:sp>
              <p:nvSpPr>
                <p:cNvPr id="41" name="Rectangle 620"/>
                <p:cNvSpPr>
                  <a:spLocks noChangeArrowheads="1"/>
                </p:cNvSpPr>
                <p:nvPr/>
              </p:nvSpPr>
              <p:spPr bwMode="auto">
                <a:xfrm>
                  <a:off x="4613" y="845"/>
                  <a:ext cx="772" cy="67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 cap="sq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Text Box 621"/>
                <p:cNvSpPr txBox="1">
                  <a:spLocks noChangeArrowheads="1"/>
                </p:cNvSpPr>
                <p:nvPr/>
              </p:nvSpPr>
              <p:spPr bwMode="auto">
                <a:xfrm>
                  <a:off x="4613" y="833"/>
                  <a:ext cx="772" cy="163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BBE0E3">
                      <a:gamma/>
                      <a:shade val="60000"/>
                      <a:invGamma/>
                      <a:alpha val="50000"/>
                    </a:srgbClr>
                  </a:prstShdw>
                </a:effectLst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b="1" kern="0" dirty="0" smtClean="0">
                      <a:solidFill>
                        <a:sysClr val="windowText" lastClr="000000"/>
                      </a:solidFill>
                      <a:cs typeface="Arial" pitchFamily="34" charset="0"/>
                    </a:rPr>
                    <a:t>KATEGORI</a:t>
                  </a:r>
                  <a:endParaRPr lang="en-US" sz="1050" b="1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3" name="Rectangle 622"/>
                <p:cNvSpPr>
                  <a:spLocks noChangeArrowheads="1"/>
                </p:cNvSpPr>
                <p:nvPr/>
              </p:nvSpPr>
              <p:spPr bwMode="auto">
                <a:xfrm>
                  <a:off x="4653" y="1016"/>
                  <a:ext cx="241" cy="118"/>
                </a:xfrm>
                <a:prstGeom prst="rect">
                  <a:avLst/>
                </a:prstGeom>
                <a:solidFill>
                  <a:srgbClr val="00FF00"/>
                </a:solidFill>
                <a:ln w="9525" cap="sq" algn="ctr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Rectangle 623"/>
                <p:cNvSpPr>
                  <a:spLocks noChangeArrowheads="1"/>
                </p:cNvSpPr>
                <p:nvPr/>
              </p:nvSpPr>
              <p:spPr bwMode="auto">
                <a:xfrm>
                  <a:off x="4653" y="1168"/>
                  <a:ext cx="241" cy="118"/>
                </a:xfrm>
                <a:prstGeom prst="rect">
                  <a:avLst/>
                </a:prstGeom>
                <a:solidFill>
                  <a:srgbClr val="FFC000"/>
                </a:solidFill>
                <a:ln w="9525" cap="sq" algn="ctr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" name="Rectangle 624"/>
                <p:cNvSpPr>
                  <a:spLocks noChangeArrowheads="1"/>
                </p:cNvSpPr>
                <p:nvPr/>
              </p:nvSpPr>
              <p:spPr bwMode="auto">
                <a:xfrm>
                  <a:off x="4652" y="1328"/>
                  <a:ext cx="241" cy="118"/>
                </a:xfrm>
                <a:prstGeom prst="rect">
                  <a:avLst/>
                </a:prstGeom>
                <a:solidFill>
                  <a:srgbClr val="FF5050"/>
                </a:solidFill>
                <a:ln w="9525" cap="sq" algn="ctr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6" name="Text Box 625"/>
                <p:cNvSpPr txBox="1">
                  <a:spLocks noChangeArrowheads="1"/>
                </p:cNvSpPr>
                <p:nvPr/>
              </p:nvSpPr>
              <p:spPr bwMode="auto">
                <a:xfrm>
                  <a:off x="4878" y="998"/>
                  <a:ext cx="385" cy="158"/>
                </a:xfrm>
                <a:prstGeom prst="rect">
                  <a:avLst/>
                </a:prstGeom>
                <a:noFill/>
                <a:ln w="9525" cap="sq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0" b="1" kern="0" dirty="0">
                      <a:solidFill>
                        <a:sysClr val="windowText" lastClr="000000"/>
                      </a:solidFill>
                      <a:cs typeface="Arial" pitchFamily="34" charset="0"/>
                    </a:rPr>
                    <a:t>&gt; 70 %</a:t>
                  </a:r>
                </a:p>
              </p:txBody>
            </p:sp>
            <p:sp>
              <p:nvSpPr>
                <p:cNvPr id="47" name="Text Box 626"/>
                <p:cNvSpPr txBox="1">
                  <a:spLocks noChangeArrowheads="1"/>
                </p:cNvSpPr>
                <p:nvPr/>
              </p:nvSpPr>
              <p:spPr bwMode="auto">
                <a:xfrm>
                  <a:off x="4881" y="1162"/>
                  <a:ext cx="504" cy="158"/>
                </a:xfrm>
                <a:prstGeom prst="rect">
                  <a:avLst/>
                </a:prstGeom>
                <a:noFill/>
                <a:ln w="9525" cap="sq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0" b="1" kern="0" dirty="0">
                      <a:solidFill>
                        <a:sysClr val="windowText" lastClr="000000"/>
                      </a:solidFill>
                      <a:cs typeface="Arial" pitchFamily="34" charset="0"/>
                    </a:rPr>
                    <a:t>50 -  70 %</a:t>
                  </a:r>
                </a:p>
              </p:txBody>
            </p:sp>
            <p:sp>
              <p:nvSpPr>
                <p:cNvPr id="48" name="Text Box 627"/>
                <p:cNvSpPr txBox="1">
                  <a:spLocks noChangeArrowheads="1"/>
                </p:cNvSpPr>
                <p:nvPr/>
              </p:nvSpPr>
              <p:spPr bwMode="auto">
                <a:xfrm>
                  <a:off x="4875" y="1310"/>
                  <a:ext cx="400" cy="163"/>
                </a:xfrm>
                <a:prstGeom prst="rect">
                  <a:avLst/>
                </a:prstGeom>
                <a:noFill/>
                <a:ln w="9525" cap="sq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50" b="1" kern="0" dirty="0">
                      <a:solidFill>
                        <a:sysClr val="windowText" lastClr="000000"/>
                      </a:solidFill>
                      <a:cs typeface="Arial" pitchFamily="34" charset="0"/>
                    </a:rPr>
                    <a:t>&lt; 50 %</a:t>
                  </a:r>
                </a:p>
              </p:txBody>
            </p:sp>
          </p:grpSp>
          <p:sp>
            <p:nvSpPr>
              <p:cNvPr id="39" name="AutoShape 31"/>
              <p:cNvSpPr>
                <a:spLocks noChangeArrowheads="1"/>
              </p:cNvSpPr>
              <p:nvPr/>
            </p:nvSpPr>
            <p:spPr bwMode="auto">
              <a:xfrm>
                <a:off x="3954230" y="3380098"/>
                <a:ext cx="636802" cy="451737"/>
              </a:xfrm>
              <a:prstGeom prst="wedgeRoundRectCallout">
                <a:avLst>
                  <a:gd name="adj1" fmla="val 70277"/>
                  <a:gd name="adj2" fmla="val 19082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Sulbar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74,11</a:t>
                </a:r>
                <a:r>
                  <a:rPr lang="id-ID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AutoShape 8"/>
              <p:cNvSpPr>
                <a:spLocks noChangeArrowheads="1"/>
              </p:cNvSpPr>
              <p:nvPr/>
            </p:nvSpPr>
            <p:spPr bwMode="auto">
              <a:xfrm>
                <a:off x="1888276" y="2117215"/>
                <a:ext cx="636802" cy="451737"/>
              </a:xfrm>
              <a:prstGeom prst="wedgeRoundRectCallout">
                <a:avLst>
                  <a:gd name="adj1" fmla="val -39513"/>
                  <a:gd name="adj2" fmla="val 74240"/>
                  <a:gd name="adj3" fmla="val 16667"/>
                </a:avLst>
              </a:prstGeom>
              <a:solidFill>
                <a:srgbClr val="00FF0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45720" rIns="45720">
                <a:spAutoFit/>
              </a:bodyPr>
              <a:lstStyle/>
              <a:p>
                <a:pPr algn="ctr"/>
                <a:r>
                  <a:rPr lang="en-US" altLang="en-US" sz="900" b="1" dirty="0" err="1">
                    <a:solidFill>
                      <a:srgbClr val="000000"/>
                    </a:solidFill>
                    <a:cs typeface="Arial" pitchFamily="34" charset="0"/>
                  </a:rPr>
                  <a:t>Kepri</a:t>
                </a:r>
                <a:endParaRPr lang="en-US" altLang="en-US" sz="9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en-US" sz="1100" b="1" dirty="0" smtClean="0">
                    <a:solidFill>
                      <a:srgbClr val="000000"/>
                    </a:solidFill>
                    <a:cs typeface="Arial" pitchFamily="34" charset="0"/>
                  </a:rPr>
                  <a:t>74,06%</a:t>
                </a:r>
                <a:endParaRPr lang="en-US" altLang="en-US" sz="11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5729107" y="3444807"/>
              <a:ext cx="641711" cy="457064"/>
            </a:xfrm>
            <a:prstGeom prst="wedgeRoundRectCallout">
              <a:avLst>
                <a:gd name="adj1" fmla="val -108551"/>
                <a:gd name="adj2" fmla="val 5972"/>
                <a:gd name="adj3" fmla="val 16667"/>
              </a:avLst>
            </a:prstGeom>
            <a:solidFill>
              <a:srgbClr val="FFC00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47893" tIns="47893" rIns="47893" bIns="47893">
              <a:spAutoFit/>
            </a:bodyPr>
            <a:lstStyle/>
            <a:p>
              <a:pPr algn="ctr"/>
              <a:r>
                <a:rPr lang="en-US" altLang="en-US" sz="900" b="1" dirty="0" err="1">
                  <a:solidFill>
                    <a:srgbClr val="000000"/>
                  </a:solidFill>
                  <a:cs typeface="Arial" pitchFamily="34" charset="0"/>
                </a:rPr>
                <a:t>Sultra</a:t>
              </a:r>
              <a:endParaRPr lang="en-US" altLang="en-US" sz="900" b="1" dirty="0">
                <a:solidFill>
                  <a:srgbClr val="000000"/>
                </a:solidFill>
                <a:cs typeface="Arial" pitchFamily="34" charset="0"/>
              </a:endParaRP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cs typeface="Arial" pitchFamily="34" charset="0"/>
                </a:rPr>
                <a:t>66,78%</a:t>
              </a:r>
              <a:endParaRPr lang="en-US" altLang="en-US" sz="11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7785070" y="2073275"/>
              <a:ext cx="844606" cy="457064"/>
            </a:xfrm>
            <a:prstGeom prst="wedgeRoundRectCallout">
              <a:avLst>
                <a:gd name="adj1" fmla="val -104037"/>
                <a:gd name="adj2" fmla="val 94861"/>
                <a:gd name="adj3" fmla="val 16667"/>
              </a:avLst>
            </a:prstGeom>
            <a:solidFill>
              <a:srgbClr val="00FF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/>
          </p:spPr>
          <p:txBody>
            <a:bodyPr wrap="none" lIns="47893" tIns="47893" rIns="47893" bIns="47893">
              <a:spAutoFit/>
            </a:bodyPr>
            <a:lstStyle/>
            <a:p>
              <a:pPr algn="ctr"/>
              <a:r>
                <a:rPr lang="en-US" altLang="en-US" sz="900" b="1" dirty="0">
                  <a:solidFill>
                    <a:srgbClr val="000000"/>
                  </a:solidFill>
                  <a:cs typeface="Arial" pitchFamily="34" charset="0"/>
                </a:rPr>
                <a:t>Papua Barat</a:t>
              </a: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cs typeface="Arial" pitchFamily="34" charset="0"/>
                </a:rPr>
                <a:t>77,81%</a:t>
              </a:r>
              <a:endParaRPr lang="en-US" altLang="en-US" sz="11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AutoShape 26"/>
            <p:cNvSpPr>
              <a:spLocks noChangeArrowheads="1"/>
            </p:cNvSpPr>
            <p:nvPr/>
          </p:nvSpPr>
          <p:spPr bwMode="auto">
            <a:xfrm>
              <a:off x="3205689" y="2567459"/>
              <a:ext cx="641711" cy="457064"/>
            </a:xfrm>
            <a:prstGeom prst="wedgeRoundRectCallout">
              <a:avLst>
                <a:gd name="adj1" fmla="val -6913"/>
                <a:gd name="adj2" fmla="val 105272"/>
                <a:gd name="adj3" fmla="val 16667"/>
              </a:avLst>
            </a:prstGeom>
            <a:solidFill>
              <a:srgbClr val="FFCC0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47893" tIns="47893" rIns="47893" bIns="47893">
              <a:spAutoFit/>
            </a:bodyPr>
            <a:lstStyle/>
            <a:p>
              <a:pPr algn="ctr"/>
              <a:r>
                <a:rPr lang="en-US" altLang="en-US" sz="900" b="1" dirty="0" err="1">
                  <a:solidFill>
                    <a:srgbClr val="000000"/>
                  </a:solidFill>
                  <a:cs typeface="Arial" pitchFamily="34" charset="0"/>
                </a:rPr>
                <a:t>Kalteng</a:t>
              </a:r>
              <a:endParaRPr lang="en-US" altLang="en-US" sz="900" b="1" dirty="0">
                <a:solidFill>
                  <a:srgbClr val="000000"/>
                </a:solidFill>
                <a:cs typeface="Arial" pitchFamily="34" charset="0"/>
              </a:endParaRP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cs typeface="Arial" pitchFamily="34" charset="0"/>
                </a:rPr>
                <a:t>67,23%</a:t>
              </a:r>
              <a:endParaRPr lang="en-US" altLang="en-US" sz="11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4312590" y="4928719"/>
              <a:ext cx="641711" cy="457064"/>
            </a:xfrm>
            <a:prstGeom prst="wedgeRoundRectCallout">
              <a:avLst>
                <a:gd name="adj1" fmla="val -65044"/>
                <a:gd name="adj2" fmla="val -88438"/>
                <a:gd name="adj3" fmla="val 16667"/>
              </a:avLst>
            </a:prstGeom>
            <a:solidFill>
              <a:srgbClr val="FFC00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47893" tIns="47893" rIns="47893" bIns="47893">
              <a:spAutoFit/>
            </a:bodyPr>
            <a:lstStyle/>
            <a:p>
              <a:pPr algn="ctr"/>
              <a:r>
                <a:rPr lang="en-US" altLang="en-US" sz="900" b="1" dirty="0">
                  <a:solidFill>
                    <a:srgbClr val="000000"/>
                  </a:solidFill>
                  <a:cs typeface="Arial" pitchFamily="34" charset="0"/>
                </a:rPr>
                <a:t>NTB</a:t>
              </a: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cs typeface="Arial" pitchFamily="34" charset="0"/>
                </a:rPr>
                <a:t>68,05%</a:t>
              </a:r>
              <a:endParaRPr lang="en-US" altLang="en-US" sz="11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AutoShape 26"/>
            <p:cNvSpPr>
              <a:spLocks noChangeArrowheads="1"/>
            </p:cNvSpPr>
            <p:nvPr/>
          </p:nvSpPr>
          <p:spPr bwMode="auto">
            <a:xfrm>
              <a:off x="4814357" y="1771801"/>
              <a:ext cx="717530" cy="457064"/>
            </a:xfrm>
            <a:prstGeom prst="wedgeRoundRectCallout">
              <a:avLst>
                <a:gd name="adj1" fmla="val 14685"/>
                <a:gd name="adj2" fmla="val 98487"/>
                <a:gd name="adj3" fmla="val 16667"/>
              </a:avLst>
            </a:prstGeom>
            <a:solidFill>
              <a:srgbClr val="00FF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/>
          </p:spPr>
          <p:txBody>
            <a:bodyPr wrap="none" lIns="47893" tIns="47893" rIns="47893" bIns="47893">
              <a:spAutoFit/>
            </a:bodyPr>
            <a:lstStyle/>
            <a:p>
              <a:pPr algn="ctr"/>
              <a:r>
                <a:rPr lang="en-US" altLang="en-US" sz="900" b="1" dirty="0" err="1">
                  <a:solidFill>
                    <a:srgbClr val="000000"/>
                  </a:solidFill>
                  <a:cs typeface="Arial" pitchFamily="34" charset="0"/>
                </a:rPr>
                <a:t>Gorontalo</a:t>
              </a:r>
              <a:endParaRPr lang="en-US" altLang="en-US" sz="900" b="1" dirty="0">
                <a:solidFill>
                  <a:srgbClr val="000000"/>
                </a:solidFill>
                <a:cs typeface="Arial" pitchFamily="34" charset="0"/>
              </a:endParaRP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cs typeface="Arial" pitchFamily="34" charset="0"/>
                </a:rPr>
                <a:t>74,65%</a:t>
              </a:r>
              <a:endParaRPr lang="en-US" altLang="en-US" sz="11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893864"/>
              </p:ext>
            </p:extLst>
          </p:nvPr>
        </p:nvGraphicFramePr>
        <p:xfrm>
          <a:off x="5998614" y="5471490"/>
          <a:ext cx="4931970" cy="10029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197"/>
                <a:gridCol w="493197"/>
                <a:gridCol w="493197"/>
                <a:gridCol w="493197"/>
                <a:gridCol w="493197"/>
                <a:gridCol w="493197"/>
                <a:gridCol w="493197"/>
                <a:gridCol w="493197"/>
                <a:gridCol w="493197"/>
                <a:gridCol w="493197"/>
              </a:tblGrid>
              <a:tr h="39685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REALISASI</a:t>
                      </a:r>
                      <a:endParaRPr lang="en-US" sz="1100" dirty="0"/>
                    </a:p>
                  </a:txBody>
                  <a:tcPr marL="91444" marR="91444" marT="45736" marB="45736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TARGET BERDASARKAN </a:t>
                      </a:r>
                      <a:r>
                        <a:rPr lang="en-US" sz="1100" i="1" dirty="0" smtClean="0"/>
                        <a:t>DRAFT </a:t>
                      </a:r>
                      <a:r>
                        <a:rPr lang="en-US" sz="1100" dirty="0" smtClean="0"/>
                        <a:t>RUKN</a:t>
                      </a:r>
                      <a:endParaRPr lang="en-US" sz="1100" dirty="0"/>
                    </a:p>
                  </a:txBody>
                  <a:tcPr marL="91444" marR="91444" marT="45736" marB="45736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8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2010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2011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2012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2013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2014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2015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2016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2017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2018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2019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67.15%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72.95%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76.56%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80.51%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  <a:latin typeface="+mn-lt"/>
                        </a:rPr>
                        <a:t>84.35%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  <a:latin typeface="+mn-lt"/>
                        </a:rPr>
                        <a:t>87.35%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  <a:latin typeface="+mn-lt"/>
                        </a:rPr>
                        <a:t>90.15%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  <a:latin typeface="+mn-lt"/>
                        </a:rPr>
                        <a:t>92.75%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  <a:latin typeface="+mn-lt"/>
                        </a:rPr>
                        <a:t>95.15%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  <a:latin typeface="+mn-lt"/>
                        </a:rPr>
                        <a:t>97.35%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AutoShape 26"/>
          <p:cNvSpPr>
            <a:spLocks noChangeArrowheads="1"/>
          </p:cNvSpPr>
          <p:nvPr/>
        </p:nvSpPr>
        <p:spPr bwMode="auto">
          <a:xfrm>
            <a:off x="5325655" y="953324"/>
            <a:ext cx="613303" cy="447530"/>
          </a:xfrm>
          <a:prstGeom prst="wedgeRoundRectCallout">
            <a:avLst>
              <a:gd name="adj1" fmla="val 30019"/>
              <a:gd name="adj2" fmla="val 140888"/>
              <a:gd name="adj3" fmla="val 16667"/>
            </a:avLst>
          </a:prstGeom>
          <a:solidFill>
            <a:srgbClr val="FFCC00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47893" tIns="47893" rIns="47893" bIns="47893">
            <a:spAutoFit/>
          </a:bodyPr>
          <a:lstStyle/>
          <a:p>
            <a:pPr algn="ctr"/>
            <a:r>
              <a:rPr lang="en-US" altLang="en-US" sz="900" b="1" dirty="0" err="1" smtClean="0">
                <a:solidFill>
                  <a:srgbClr val="000000"/>
                </a:solidFill>
                <a:cs typeface="Arial" pitchFamily="34" charset="0"/>
              </a:rPr>
              <a:t>Kaltara</a:t>
            </a:r>
            <a:endParaRPr lang="en-US" altLang="en-US" sz="900" b="1" dirty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en-US" altLang="en-US" sz="1100" b="1" dirty="0" smtClean="0">
                <a:solidFill>
                  <a:srgbClr val="000000"/>
                </a:solidFill>
                <a:cs typeface="Arial" pitchFamily="34" charset="0"/>
              </a:rPr>
              <a:t>69,64%</a:t>
            </a:r>
            <a:endParaRPr lang="en-US" altLang="en-US" sz="11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39259" y="120306"/>
            <a:ext cx="9905998" cy="453080"/>
          </a:xfrm>
          <a:prstGeom prst="rect">
            <a:avLst/>
          </a:prstGeom>
          <a:solidFill>
            <a:srgbClr val="1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RATIO ELEKTRIFIKASI 2014</a:t>
            </a:r>
            <a:endParaRPr 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754125"/>
              </p:ext>
            </p:extLst>
          </p:nvPr>
        </p:nvGraphicFramePr>
        <p:xfrm>
          <a:off x="1426614" y="5245195"/>
          <a:ext cx="4572000" cy="14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239259" y="4916046"/>
            <a:ext cx="13814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RASIO ELEKTRIFIKASI (%)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9218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lbow Connector 1"/>
          <p:cNvCxnSpPr/>
          <p:nvPr/>
        </p:nvCxnSpPr>
        <p:spPr>
          <a:xfrm rot="10800000">
            <a:off x="8256552" y="5692016"/>
            <a:ext cx="737455" cy="205558"/>
          </a:xfrm>
          <a:prstGeom prst="bentConnector3">
            <a:avLst>
              <a:gd name="adj1" fmla="val 96875"/>
            </a:avLst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" name="Elbow Connector 2"/>
          <p:cNvCxnSpPr/>
          <p:nvPr/>
        </p:nvCxnSpPr>
        <p:spPr>
          <a:xfrm rot="10800000" flipH="1">
            <a:off x="6976835" y="5692016"/>
            <a:ext cx="737455" cy="205558"/>
          </a:xfrm>
          <a:prstGeom prst="bentConnector3">
            <a:avLst>
              <a:gd name="adj1" fmla="val 96875"/>
            </a:avLst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289792" y="2685719"/>
            <a:ext cx="0" cy="672558"/>
          </a:xfrm>
          <a:prstGeom prst="line">
            <a:avLst/>
          </a:prstGeom>
          <a:noFill/>
          <a:ln w="666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Straight Arrow Connector 4"/>
          <p:cNvCxnSpPr/>
          <p:nvPr/>
        </p:nvCxnSpPr>
        <p:spPr>
          <a:xfrm flipV="1">
            <a:off x="5931190" y="1547908"/>
            <a:ext cx="33250" cy="4827048"/>
          </a:xfrm>
          <a:prstGeom prst="straightConnector1">
            <a:avLst/>
          </a:prstGeom>
          <a:ln>
            <a:solidFill>
              <a:srgbClr val="FF0000"/>
            </a:solidFill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Bent-Up Arrow 5"/>
          <p:cNvSpPr/>
          <p:nvPr/>
        </p:nvSpPr>
        <p:spPr>
          <a:xfrm>
            <a:off x="4872318" y="2751308"/>
            <a:ext cx="780086" cy="846307"/>
          </a:xfrm>
          <a:prstGeom prst="bentUpArrow">
            <a:avLst>
              <a:gd name="adj1" fmla="val 25000"/>
              <a:gd name="adj2" fmla="val 25000"/>
              <a:gd name="adj3" fmla="val 145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   </a:t>
            </a:r>
            <a:r>
              <a:rPr lang="en-US" sz="1100" b="1" dirty="0" smtClean="0">
                <a:solidFill>
                  <a:schemeClr val="tx1"/>
                </a:solidFill>
              </a:rPr>
              <a:t>2.503 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096025" y="1981778"/>
            <a:ext cx="4914546" cy="769531"/>
          </a:xfrm>
          <a:prstGeom prst="homePlate">
            <a:avLst>
              <a:gd name="adj" fmla="val 190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ON GOING Project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Konstruksi</a:t>
            </a:r>
            <a:r>
              <a:rPr lang="en-US" sz="1600" b="1" dirty="0" smtClean="0"/>
              <a:t>)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        7,4 </a:t>
            </a:r>
            <a:r>
              <a:rPr lang="en-US" sz="1600" b="1" dirty="0">
                <a:solidFill>
                  <a:srgbClr val="FFFF00"/>
                </a:solidFill>
              </a:rPr>
              <a:t>GW</a:t>
            </a:r>
            <a:endParaRPr lang="id-ID" sz="1600" b="1" dirty="0">
              <a:solidFill>
                <a:srgbClr val="FFFF00"/>
              </a:solidFill>
            </a:endParaRPr>
          </a:p>
          <a:p>
            <a:pPr algn="ctr"/>
            <a:endParaRPr lang="en-US" b="1" dirty="0" smtClean="0"/>
          </a:p>
        </p:txBody>
      </p:sp>
      <p:sp>
        <p:nvSpPr>
          <p:cNvPr id="8" name="Pentagon 7"/>
          <p:cNvSpPr/>
          <p:nvPr/>
        </p:nvSpPr>
        <p:spPr>
          <a:xfrm>
            <a:off x="5960118" y="3893886"/>
            <a:ext cx="4056447" cy="1859669"/>
          </a:xfrm>
          <a:prstGeom prst="homePlate">
            <a:avLst>
              <a:gd name="adj" fmla="val 1465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FFFF00"/>
                </a:solidFill>
              </a:rPr>
              <a:t>35,5 GW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092233" y="2105904"/>
            <a:ext cx="1011949" cy="399695"/>
          </a:xfrm>
          <a:prstGeom prst="rightArrow">
            <a:avLst>
              <a:gd name="adj1" fmla="val 50000"/>
              <a:gd name="adj2" fmla="val 263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/>
              <a:t>           </a:t>
            </a:r>
            <a:r>
              <a:rPr lang="en-US" sz="1000" b="1" dirty="0" smtClean="0"/>
              <a:t>840 </a:t>
            </a:r>
            <a:r>
              <a:rPr lang="en-US" sz="1000" b="1" dirty="0"/>
              <a:t>MW</a:t>
            </a:r>
            <a:endParaRPr lang="id-ID" sz="1000" b="1" dirty="0"/>
          </a:p>
        </p:txBody>
      </p:sp>
      <p:sp>
        <p:nvSpPr>
          <p:cNvPr id="10" name="Oval 9"/>
          <p:cNvSpPr/>
          <p:nvPr/>
        </p:nvSpPr>
        <p:spPr>
          <a:xfrm>
            <a:off x="5418379" y="795472"/>
            <a:ext cx="1083476" cy="714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b="1" dirty="0" smtClean="0"/>
              <a:t>2015</a:t>
            </a:r>
            <a:endParaRPr lang="id-ID" sz="1800" b="1" dirty="0"/>
          </a:p>
        </p:txBody>
      </p:sp>
      <p:sp>
        <p:nvSpPr>
          <p:cNvPr id="11" name="Bent-Up Arrow 10"/>
          <p:cNvSpPr/>
          <p:nvPr/>
        </p:nvSpPr>
        <p:spPr>
          <a:xfrm>
            <a:off x="4872318" y="2750198"/>
            <a:ext cx="1058872" cy="1064671"/>
          </a:xfrm>
          <a:prstGeom prst="bentUpArrow">
            <a:avLst>
              <a:gd name="adj1" fmla="val 18756"/>
              <a:gd name="adj2" fmla="val 23211"/>
              <a:gd name="adj3" fmla="val 115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917 </a:t>
            </a:r>
            <a:r>
              <a:rPr lang="en-US" sz="1100" b="1" dirty="0" smtClean="0"/>
              <a:t>MW</a:t>
            </a:r>
            <a:endParaRPr lang="id-ID" sz="1100" b="1" dirty="0"/>
          </a:p>
        </p:txBody>
      </p:sp>
      <p:sp>
        <p:nvSpPr>
          <p:cNvPr id="12" name="Pentagon 11"/>
          <p:cNvSpPr/>
          <p:nvPr/>
        </p:nvSpPr>
        <p:spPr>
          <a:xfrm>
            <a:off x="6588509" y="3892800"/>
            <a:ext cx="1985176" cy="930919"/>
          </a:xfrm>
          <a:prstGeom prst="homePlate">
            <a:avLst>
              <a:gd name="adj" fmla="val 158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PLN  14.250 </a:t>
            </a:r>
            <a:r>
              <a:rPr lang="en-US" b="1" dirty="0"/>
              <a:t>MW</a:t>
            </a:r>
            <a:endParaRPr lang="id-ID" b="1" dirty="0"/>
          </a:p>
        </p:txBody>
      </p:sp>
      <p:sp>
        <p:nvSpPr>
          <p:cNvPr id="13" name="Bent-Up Arrow 12"/>
          <p:cNvSpPr/>
          <p:nvPr/>
        </p:nvSpPr>
        <p:spPr>
          <a:xfrm flipV="1">
            <a:off x="4248249" y="1152662"/>
            <a:ext cx="1189022" cy="829115"/>
          </a:xfrm>
          <a:prstGeom prst="bentUpArrow">
            <a:avLst>
              <a:gd name="adj1" fmla="val 28013"/>
              <a:gd name="adj2" fmla="val 25000"/>
              <a:gd name="adj3" fmla="val 153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430819" y="1022718"/>
            <a:ext cx="822473" cy="474954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/>
              <a:t>2.526 MW</a:t>
            </a:r>
            <a:endParaRPr lang="id-ID" sz="1100" b="1" dirty="0"/>
          </a:p>
        </p:txBody>
      </p:sp>
      <p:sp>
        <p:nvSpPr>
          <p:cNvPr id="15" name="Right Arrow 14"/>
          <p:cNvSpPr/>
          <p:nvPr/>
        </p:nvSpPr>
        <p:spPr>
          <a:xfrm>
            <a:off x="4092233" y="2306695"/>
            <a:ext cx="1011950" cy="442518"/>
          </a:xfrm>
          <a:prstGeom prst="rightArrow">
            <a:avLst>
              <a:gd name="adj1" fmla="val 50000"/>
              <a:gd name="adj2" fmla="val 244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          </a:t>
            </a:r>
            <a:r>
              <a:rPr lang="en-US" sz="1100" b="1" dirty="0" smtClean="0">
                <a:solidFill>
                  <a:schemeClr val="tx1"/>
                </a:solidFill>
              </a:rPr>
              <a:t>695 </a:t>
            </a:r>
            <a:r>
              <a:rPr lang="en-US" sz="1100" b="1" dirty="0">
                <a:solidFill>
                  <a:schemeClr val="tx1"/>
                </a:solidFill>
              </a:rPr>
              <a:t>MW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26257" y="4756896"/>
            <a:ext cx="1619731" cy="522866"/>
          </a:xfrm>
          <a:prstGeom prst="rightArrow">
            <a:avLst>
              <a:gd name="adj1" fmla="val 50000"/>
              <a:gd name="adj2" fmla="val 2631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15.383 </a:t>
            </a:r>
            <a:r>
              <a:rPr lang="en-US" sz="1200" b="1" dirty="0">
                <a:solidFill>
                  <a:schemeClr val="tx1"/>
                </a:solidFill>
              </a:rPr>
              <a:t>MW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326258" y="5044928"/>
            <a:ext cx="1619730" cy="522866"/>
          </a:xfrm>
          <a:prstGeom prst="rightArrow">
            <a:avLst>
              <a:gd name="adj1" fmla="val 50000"/>
              <a:gd name="adj2" fmla="val 208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/>
              <a:t>11.611 </a:t>
            </a:r>
            <a:r>
              <a:rPr lang="en-US" sz="1200" b="1" dirty="0"/>
              <a:t>MW</a:t>
            </a:r>
            <a:endParaRPr lang="id-ID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37454" y="1190553"/>
            <a:ext cx="738511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7.401 MW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59445" y="926168"/>
            <a:ext cx="1014113" cy="1902274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solidFill>
                  <a:sysClr val="windowText" lastClr="000000"/>
                </a:solidFill>
                <a:prstDash val="dash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7454" y="2262979"/>
            <a:ext cx="738511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55 MW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739532" y="1321357"/>
            <a:ext cx="369537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headEnd type="arrow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" name="Straight Connector 21"/>
          <p:cNvCxnSpPr/>
          <p:nvPr/>
        </p:nvCxnSpPr>
        <p:spPr>
          <a:xfrm>
            <a:off x="2739532" y="2401477"/>
            <a:ext cx="369537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headEnd type="arrow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" name="Rounded Rectangle 22"/>
          <p:cNvSpPr/>
          <p:nvPr/>
        </p:nvSpPr>
        <p:spPr>
          <a:xfrm>
            <a:off x="2064006" y="1695273"/>
            <a:ext cx="790371" cy="286505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427480" y="4319515"/>
            <a:ext cx="2542954" cy="522866"/>
          </a:xfrm>
          <a:prstGeom prst="rightArrow">
            <a:avLst>
              <a:gd name="adj1" fmla="val 50000"/>
              <a:gd name="adj2" fmla="val 2449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/>
              <a:t>       </a:t>
            </a:r>
            <a:r>
              <a:rPr lang="en-US" sz="1200" b="1" dirty="0" smtClean="0"/>
              <a:t>2.639 MW</a:t>
            </a:r>
            <a:endParaRPr lang="id-ID" sz="1200" b="1" dirty="0"/>
          </a:p>
        </p:txBody>
      </p:sp>
      <p:sp>
        <p:nvSpPr>
          <p:cNvPr id="25" name="Right Arrow 24"/>
          <p:cNvSpPr/>
          <p:nvPr/>
        </p:nvSpPr>
        <p:spPr>
          <a:xfrm>
            <a:off x="3702189" y="4036816"/>
            <a:ext cx="2262251" cy="522866"/>
          </a:xfrm>
          <a:prstGeom prst="rightArrow">
            <a:avLst>
              <a:gd name="adj1" fmla="val 50000"/>
              <a:gd name="adj2" fmla="val 281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5.931 </a:t>
            </a:r>
            <a:r>
              <a:rPr lang="en-US" sz="1200" b="1" dirty="0">
                <a:solidFill>
                  <a:schemeClr val="tx1"/>
                </a:solidFill>
              </a:rPr>
              <a:t>MW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2938060" y="3394741"/>
            <a:ext cx="1802965" cy="2747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2519205" y="3538887"/>
            <a:ext cx="2091256" cy="274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87999" y="1937130"/>
            <a:ext cx="1238259" cy="928694"/>
          </a:xfrm>
          <a:prstGeom prst="ellips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d-ID" sz="1200" b="1" dirty="0" smtClean="0">
                <a:solidFill>
                  <a:schemeClr val="bg1"/>
                </a:solidFill>
              </a:rPr>
              <a:t>FTP I</a:t>
            </a:r>
            <a:r>
              <a:rPr lang="en-US" sz="1200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1200" b="1" kern="0" dirty="0" smtClean="0">
                <a:solidFill>
                  <a:schemeClr val="bg1"/>
                </a:solidFill>
              </a:rPr>
              <a:t>17.458 MW</a:t>
            </a:r>
            <a:endParaRPr 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5400000">
            <a:off x="4147754" y="3169324"/>
            <a:ext cx="592547" cy="856581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d-ID" sz="1200" b="1" dirty="0" smtClean="0"/>
              <a:t>REGULER</a:t>
            </a:r>
            <a:endParaRPr lang="id-ID" sz="1400" b="1" dirty="0"/>
          </a:p>
        </p:txBody>
      </p:sp>
      <p:sp>
        <p:nvSpPr>
          <p:cNvPr id="30" name="Pentagon 29"/>
          <p:cNvSpPr/>
          <p:nvPr/>
        </p:nvSpPr>
        <p:spPr>
          <a:xfrm>
            <a:off x="6588509" y="4814194"/>
            <a:ext cx="1985176" cy="941290"/>
          </a:xfrm>
          <a:prstGeom prst="homePlate">
            <a:avLst>
              <a:gd name="adj" fmla="val 602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IPP  21.314 MW</a:t>
            </a:r>
            <a:endParaRPr lang="id-ID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0010572" y="1547908"/>
            <a:ext cx="10319" cy="4827048"/>
          </a:xfrm>
          <a:prstGeom prst="straightConnector1">
            <a:avLst/>
          </a:prstGeom>
          <a:ln>
            <a:solidFill>
              <a:srgbClr val="00B050"/>
            </a:solidFill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9474827" y="795472"/>
            <a:ext cx="1083476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b="1" dirty="0" smtClean="0"/>
              <a:t>201</a:t>
            </a:r>
            <a:r>
              <a:rPr lang="en-US" sz="1800" b="1" dirty="0" smtClean="0"/>
              <a:t>9</a:t>
            </a:r>
            <a:endParaRPr lang="id-ID" sz="1800" b="1" dirty="0"/>
          </a:p>
        </p:txBody>
      </p:sp>
      <p:sp>
        <p:nvSpPr>
          <p:cNvPr id="33" name="Oval 32"/>
          <p:cNvSpPr/>
          <p:nvPr/>
        </p:nvSpPr>
        <p:spPr>
          <a:xfrm>
            <a:off x="3087999" y="857010"/>
            <a:ext cx="1238259" cy="928694"/>
          </a:xfrm>
          <a:prstGeom prst="ellips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FTP </a:t>
            </a:r>
            <a:r>
              <a:rPr lang="id-ID" sz="1200" b="1" dirty="0" smtClean="0">
                <a:solidFill>
                  <a:schemeClr val="bg1"/>
                </a:solidFill>
              </a:rPr>
              <a:t>I</a:t>
            </a:r>
            <a:endParaRPr lang="en-US" sz="1200" b="1" dirty="0">
              <a:solidFill>
                <a:schemeClr val="bg1"/>
              </a:solidFill>
            </a:endParaRPr>
          </a:p>
          <a:p>
            <a:pPr lvl="0" algn="ctr"/>
            <a:r>
              <a:rPr lang="en-US" sz="1200" b="1" kern="0" dirty="0" smtClean="0">
                <a:solidFill>
                  <a:schemeClr val="bg1"/>
                </a:solidFill>
              </a:rPr>
              <a:t>9927 </a:t>
            </a:r>
            <a:r>
              <a:rPr lang="en-US" sz="1200" b="1" kern="0" dirty="0">
                <a:solidFill>
                  <a:schemeClr val="bg1"/>
                </a:solidFill>
              </a:rPr>
              <a:t>MW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969930" y="5890438"/>
            <a:ext cx="0" cy="23362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headEnd type="arrow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5" name="Rectangle 34"/>
          <p:cNvSpPr/>
          <p:nvPr/>
        </p:nvSpPr>
        <p:spPr>
          <a:xfrm>
            <a:off x="6510501" y="6122778"/>
            <a:ext cx="969942" cy="50435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Committed: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7.153 MW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54474" y="6122777"/>
            <a:ext cx="935156" cy="504359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BACC6">
                <a:alpha val="4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Pengadaan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13.596 MW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568586" y="6122776"/>
            <a:ext cx="936104" cy="504359"/>
          </a:xfrm>
          <a:prstGeom prst="rect">
            <a:avLst/>
          </a:prstGeom>
          <a:solidFill>
            <a:srgbClr val="7030A0">
              <a:alpha val="16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14.815 MW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37738" y="3142123"/>
            <a:ext cx="1182518" cy="67274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Proyek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FTP II COD 2020-2024: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7.298 MW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930575" y="3358277"/>
            <a:ext cx="369537" cy="0"/>
          </a:xfrm>
          <a:prstGeom prst="line">
            <a:avLst/>
          </a:prstGeom>
          <a:noFill/>
          <a:ln w="66675" cap="flat" cmpd="sng" algn="ctr">
            <a:solidFill>
              <a:srgbClr val="FF0000"/>
            </a:solidFill>
            <a:prstDash val="solid"/>
            <a:headEnd type="triangl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0" name="Straight Connector 39"/>
          <p:cNvCxnSpPr/>
          <p:nvPr/>
        </p:nvCxnSpPr>
        <p:spPr>
          <a:xfrm flipH="1" flipV="1">
            <a:off x="8022053" y="5753555"/>
            <a:ext cx="1" cy="36922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headEnd type="arrow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>
          <a:xfrm flipH="1" flipV="1">
            <a:off x="6995471" y="5890438"/>
            <a:ext cx="1" cy="22649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headEnd type="arrow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2" name="Rounded Rectangle 41"/>
          <p:cNvSpPr/>
          <p:nvPr/>
        </p:nvSpPr>
        <p:spPr>
          <a:xfrm>
            <a:off x="8591911" y="3109844"/>
            <a:ext cx="1330333" cy="3829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42,9 GW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16200000" flipV="1">
            <a:off x="9060675" y="2919817"/>
            <a:ext cx="36025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triangl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4" name="Straight Connector 43"/>
          <p:cNvCxnSpPr/>
          <p:nvPr/>
        </p:nvCxnSpPr>
        <p:spPr>
          <a:xfrm rot="5400000">
            <a:off x="9060675" y="3711904"/>
            <a:ext cx="36025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triangl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5" name="Title 2"/>
          <p:cNvSpPr txBox="1">
            <a:spLocks/>
          </p:cNvSpPr>
          <p:nvPr/>
        </p:nvSpPr>
        <p:spPr>
          <a:xfrm>
            <a:off x="1323476" y="0"/>
            <a:ext cx="9905999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RENCANA PENAMBAHAN PEMBANGKIT (2015-2019)</a:t>
            </a:r>
            <a:endParaRPr lang="en-US" sz="2800" b="1" dirty="0"/>
          </a:p>
        </p:txBody>
      </p:sp>
      <p:sp>
        <p:nvSpPr>
          <p:cNvPr id="46" name="Right Arrow 45"/>
          <p:cNvSpPr/>
          <p:nvPr/>
        </p:nvSpPr>
        <p:spPr>
          <a:xfrm>
            <a:off x="1841511" y="5636142"/>
            <a:ext cx="728765" cy="52286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/>
              <a:t>PLN</a:t>
            </a:r>
            <a:endParaRPr lang="id-ID" sz="1000" b="1" dirty="0"/>
          </a:p>
        </p:txBody>
      </p:sp>
      <p:sp>
        <p:nvSpPr>
          <p:cNvPr id="47" name="Right Arrow 46"/>
          <p:cNvSpPr/>
          <p:nvPr/>
        </p:nvSpPr>
        <p:spPr>
          <a:xfrm>
            <a:off x="1841511" y="5060482"/>
            <a:ext cx="728765" cy="52286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IPP</a:t>
            </a:r>
            <a:endParaRPr lang="id-ID" sz="1000" b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3005" y="4721868"/>
            <a:ext cx="995071" cy="2539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Keterangan</a:t>
            </a: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673963" y="652440"/>
            <a:ext cx="9107972" cy="6047688"/>
          </a:xfrm>
          <a:prstGeom prst="roundRect">
            <a:avLst>
              <a:gd name="adj" fmla="val 65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3559570" y="4710290"/>
            <a:ext cx="634595" cy="898779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d-ID" sz="1200" b="1" dirty="0" smtClean="0"/>
              <a:t>REGULER</a:t>
            </a:r>
            <a:endParaRPr lang="id-ID" sz="1400" b="1" dirty="0"/>
          </a:p>
        </p:txBody>
      </p:sp>
    </p:spTree>
    <p:extLst>
      <p:ext uri="{BB962C8B-B14F-4D97-AF65-F5344CB8AC3E}">
        <p14:creationId xmlns:p14="http://schemas.microsoft.com/office/powerpoint/2010/main" val="20673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3633" y="216559"/>
            <a:ext cx="9905998" cy="453080"/>
          </a:xfrm>
          <a:prstGeom prst="rect">
            <a:avLst/>
          </a:prstGeom>
          <a:solidFill>
            <a:srgbClr val="1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PROYEKSI KEBUTUHAN TENAGA LISTRIK (2015-2024) </a:t>
            </a:r>
            <a:endParaRPr 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 descr="C:\Users\Program-5\Pictures\Pet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26" y="796058"/>
            <a:ext cx="7791916" cy="37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2599" y="3179641"/>
            <a:ext cx="320041" cy="1117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0788" y="1849318"/>
            <a:ext cx="320675" cy="2447925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0726" y="2612003"/>
            <a:ext cx="320041" cy="217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595" y="2361168"/>
            <a:ext cx="320041" cy="46831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4488" y="1482169"/>
            <a:ext cx="320041" cy="118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57264" y="1355589"/>
            <a:ext cx="321217" cy="24555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4567" y="3232123"/>
            <a:ext cx="322334" cy="1427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1338" y="1621466"/>
            <a:ext cx="319456" cy="3038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709117" y="4709123"/>
            <a:ext cx="1224951" cy="0"/>
          </a:xfrm>
          <a:prstGeom prst="line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16200000">
            <a:off x="10310506" y="1353700"/>
            <a:ext cx="640080" cy="62179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55121" y="2901681"/>
            <a:ext cx="1224951" cy="0"/>
          </a:xfrm>
          <a:prstGeom prst="line">
            <a:avLst/>
          </a:prstGeom>
          <a:ln w="28575">
            <a:solidFill>
              <a:srgbClr val="0A4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33241" y="4359485"/>
            <a:ext cx="122495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44783" y="1671698"/>
            <a:ext cx="1224951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>
            <a:off x="9745689" y="2929853"/>
            <a:ext cx="640080" cy="62179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9734" y="2902636"/>
            <a:ext cx="121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BBD7F8">
                    <a:lumMod val="25000"/>
                  </a:srgbClr>
                </a:solidFill>
                <a:cs typeface="Arial" pitchFamily="34" charset="0"/>
              </a:rPr>
              <a:t>SUMATERA</a:t>
            </a:r>
          </a:p>
          <a:p>
            <a:pPr algn="ctr"/>
            <a:r>
              <a:rPr lang="en-US" sz="1200" b="1" dirty="0">
                <a:solidFill>
                  <a:srgbClr val="BBD7F8">
                    <a:lumMod val="25000"/>
                  </a:srgbClr>
                </a:solidFill>
                <a:cs typeface="Arial" pitchFamily="34" charset="0"/>
              </a:rPr>
              <a:t>11,6%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8718" y="1963424"/>
            <a:ext cx="121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31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prstClr val="black"/>
                </a:solidFill>
                <a:cs typeface="Arial" pitchFamily="34" charset="0"/>
              </a:rPr>
              <a:t>Twh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1756" y="1706279"/>
            <a:ext cx="121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83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prstClr val="black"/>
                </a:solidFill>
                <a:cs typeface="Arial" pitchFamily="34" charset="0"/>
              </a:rPr>
              <a:t>Twh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9859" y="4410136"/>
            <a:ext cx="121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A37"/>
                </a:solidFill>
                <a:cs typeface="Arial" pitchFamily="34" charset="0"/>
              </a:rPr>
              <a:t>JAWA - BALI</a:t>
            </a:r>
          </a:p>
          <a:p>
            <a:pPr algn="ctr"/>
            <a:r>
              <a:rPr lang="en-US" sz="1200" b="1" dirty="0">
                <a:solidFill>
                  <a:srgbClr val="007A37"/>
                </a:solidFill>
                <a:cs typeface="Arial" pitchFamily="34" charset="0"/>
              </a:rPr>
              <a:t>7,8%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6769" y="2534824"/>
            <a:ext cx="121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165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prstClr val="black"/>
                </a:solidFill>
                <a:cs typeface="Arial" pitchFamily="34" charset="0"/>
              </a:rPr>
              <a:t>Twh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5264" y="1151717"/>
            <a:ext cx="121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324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prstClr val="black"/>
                </a:solidFill>
                <a:cs typeface="Arial" pitchFamily="34" charset="0"/>
              </a:rPr>
              <a:t>Twh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6649" y="1854431"/>
            <a:ext cx="1211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cs typeface="Arial" pitchFamily="34" charset="0"/>
              </a:rPr>
              <a:t>KALIMANTAN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10,4%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86553" y="2335880"/>
            <a:ext cx="1211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cs typeface="Arial" pitchFamily="34" charset="0"/>
              </a:rPr>
              <a:t>SULAWESI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12,4%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15520" y="2236526"/>
            <a:ext cx="1211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cs typeface="Arial" pitchFamily="34" charset="0"/>
              </a:rPr>
              <a:t>MALUKU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10,3%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30620" y="3394962"/>
            <a:ext cx="1211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cs typeface="Arial" pitchFamily="34" charset="0"/>
              </a:rPr>
              <a:t>PAPUA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9,4%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61735" y="1671699"/>
            <a:ext cx="162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34601"/>
                </a:solidFill>
                <a:cs typeface="Arial" pitchFamily="34" charset="0"/>
              </a:rPr>
              <a:t>INDONESIA TIMUR</a:t>
            </a:r>
          </a:p>
          <a:p>
            <a:pPr algn="ctr"/>
            <a:r>
              <a:rPr lang="en-US" sz="1200" b="1" dirty="0">
                <a:solidFill>
                  <a:srgbClr val="C34601"/>
                </a:solidFill>
                <a:cs typeface="Arial" pitchFamily="34" charset="0"/>
              </a:rPr>
              <a:t>11,1%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09117" y="5512765"/>
            <a:ext cx="1627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29F1D">
                    <a:lumMod val="50000"/>
                  </a:srgbClr>
                </a:solidFill>
                <a:cs typeface="Arial" pitchFamily="34" charset="0"/>
              </a:rPr>
              <a:t>INDONESIA</a:t>
            </a:r>
          </a:p>
          <a:p>
            <a:pPr algn="ctr"/>
            <a:r>
              <a:rPr lang="en-US" sz="2400" b="1" dirty="0">
                <a:solidFill>
                  <a:srgbClr val="E29F1D">
                    <a:lumMod val="50000"/>
                  </a:srgbClr>
                </a:solidFill>
                <a:cs typeface="Arial" pitchFamily="34" charset="0"/>
              </a:rPr>
              <a:t>8,7%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58925" y="4727754"/>
            <a:ext cx="813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29F1D">
                    <a:lumMod val="60000"/>
                    <a:lumOff val="40000"/>
                  </a:srgbClr>
                </a:solidFill>
                <a:cs typeface="Arial" pitchFamily="34" charset="0"/>
              </a:rPr>
              <a:t>2015</a:t>
            </a:r>
            <a:endParaRPr lang="en-US" sz="2000" b="1" dirty="0">
              <a:solidFill>
                <a:srgbClr val="E29F1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15117" y="4727754"/>
            <a:ext cx="813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29F1D">
                    <a:lumMod val="60000"/>
                    <a:lumOff val="40000"/>
                  </a:srgbClr>
                </a:solidFill>
                <a:cs typeface="Arial" pitchFamily="34" charset="0"/>
              </a:rPr>
              <a:t>2024</a:t>
            </a:r>
            <a:endParaRPr lang="en-US" sz="2000" b="1" dirty="0">
              <a:solidFill>
                <a:srgbClr val="E29F1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59878" y="2231956"/>
            <a:ext cx="121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219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prstClr val="black"/>
                </a:solidFill>
                <a:cs typeface="Arial" pitchFamily="34" charset="0"/>
              </a:rPr>
              <a:t>Twh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25209" y="639926"/>
            <a:ext cx="121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464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prstClr val="black"/>
                </a:solidFill>
                <a:cs typeface="Arial" pitchFamily="34" charset="0"/>
              </a:rPr>
              <a:t>Twh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2314" y="3944043"/>
            <a:ext cx="13965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cs typeface="Arial" pitchFamily="34" charset="0"/>
              </a:rPr>
              <a:t>NUSA TENGGARA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9,6%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08648" y="807861"/>
            <a:ext cx="121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23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prstClr val="black"/>
                </a:solidFill>
                <a:cs typeface="Arial" pitchFamily="34" charset="0"/>
              </a:rPr>
              <a:t>Twh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2012" y="678472"/>
            <a:ext cx="121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57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prstClr val="black"/>
                </a:solidFill>
                <a:cs typeface="Arial" pitchFamily="34" charset="0"/>
              </a:rPr>
              <a:t>Twh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37" name="Group 4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364179"/>
              </p:ext>
            </p:extLst>
          </p:nvPr>
        </p:nvGraphicFramePr>
        <p:xfrm>
          <a:off x="1601745" y="5172681"/>
          <a:ext cx="8040734" cy="1314736"/>
        </p:xfrm>
        <a:graphic>
          <a:graphicData uri="http://schemas.openxmlformats.org/drawingml/2006/table">
            <a:tbl>
              <a:tblPr/>
              <a:tblGrid>
                <a:gridCol w="1383113"/>
                <a:gridCol w="545073"/>
                <a:gridCol w="588991"/>
                <a:gridCol w="630036"/>
                <a:gridCol w="630035"/>
                <a:gridCol w="630036"/>
                <a:gridCol w="628553"/>
                <a:gridCol w="659683"/>
                <a:gridCol w="600387"/>
                <a:gridCol w="628553"/>
                <a:gridCol w="558878"/>
                <a:gridCol w="557396"/>
              </a:tblGrid>
              <a:tr h="197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Tahun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2014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2015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2016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2017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2018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2019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2020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2021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2022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2024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97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Kebutuhan</a:t>
                      </a: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(TWh)</a:t>
                      </a: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202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19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39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60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83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307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332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361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392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427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464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Rasio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Elektrifikasi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(PLN &amp; Non PLN)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84.35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87.35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90,15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92,75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95,15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97,35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99,35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99,99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99,99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99,99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99,99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Rasio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Elektrifikasi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(PLN)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84.1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87.5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91.0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93.4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95.4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97.2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98.3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98.8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99.1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99.2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99.4</a:t>
                      </a: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9057" marR="990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Selesai</a:t>
            </a:r>
            <a:r>
              <a:rPr lang="en-US" dirty="0" smtClean="0"/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99789"/>
          </a:xfrm>
        </p:spPr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1" y="2145472"/>
            <a:ext cx="9437811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C00000"/>
                </a:solidFill>
              </a:rPr>
              <a:t>Teknik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Tenaga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Listrik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/>
              <a:t>ialah</a:t>
            </a:r>
            <a:r>
              <a:rPr lang="en-US" sz="3600" dirty="0"/>
              <a:t> </a:t>
            </a:r>
            <a:r>
              <a:rPr lang="en-US" sz="3600" dirty="0" err="1"/>
              <a:t>ilmu</a:t>
            </a:r>
            <a:r>
              <a:rPr lang="en-US" sz="3600" dirty="0"/>
              <a:t> yang </a:t>
            </a:r>
            <a:r>
              <a:rPr lang="en-US" sz="3600" dirty="0" err="1"/>
              <a:t>mempelajari</a:t>
            </a:r>
            <a:r>
              <a:rPr lang="en-US" sz="3600" dirty="0"/>
              <a:t> </a:t>
            </a:r>
            <a:r>
              <a:rPr lang="en-US" sz="3600" dirty="0" err="1" smtClean="0"/>
              <a:t>konsep</a:t>
            </a:r>
            <a:r>
              <a:rPr lang="en-US" sz="3600" dirty="0" smtClean="0"/>
              <a:t> </a:t>
            </a:r>
            <a:r>
              <a:rPr lang="en-US" sz="3600" dirty="0" err="1" smtClean="0"/>
              <a:t>dasar</a:t>
            </a:r>
            <a:r>
              <a:rPr lang="en-US" sz="3600" dirty="0" smtClean="0"/>
              <a:t> </a:t>
            </a:r>
            <a:r>
              <a:rPr lang="en-US" sz="3600" dirty="0" err="1"/>
              <a:t>kelistrikan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 smtClean="0"/>
              <a:t>pemakaian</a:t>
            </a:r>
            <a:r>
              <a:rPr lang="en-US" sz="3600" dirty="0"/>
              <a:t> </a:t>
            </a:r>
            <a:r>
              <a:rPr lang="en-US" sz="3600" dirty="0" err="1" smtClean="0"/>
              <a:t>perangkat</a:t>
            </a:r>
            <a:r>
              <a:rPr lang="en-US" sz="3600" dirty="0" smtClean="0"/>
              <a:t> </a:t>
            </a:r>
            <a:r>
              <a:rPr lang="en-US" sz="3600" dirty="0" smtClean="0"/>
              <a:t>yang </a:t>
            </a:r>
            <a:r>
              <a:rPr lang="en-US" sz="3600" dirty="0" err="1" smtClean="0"/>
              <a:t>operasi</a:t>
            </a:r>
            <a:r>
              <a:rPr lang="en-US" sz="3600" dirty="0" smtClean="0"/>
              <a:t> </a:t>
            </a:r>
            <a:r>
              <a:rPr lang="en-US" sz="3600" dirty="0" err="1" smtClean="0"/>
              <a:t>kerjanya</a:t>
            </a:r>
            <a:r>
              <a:rPr lang="en-US" sz="3600" dirty="0" smtClean="0"/>
              <a:t> </a:t>
            </a:r>
            <a:r>
              <a:rPr lang="en-US" sz="3600" dirty="0" err="1" smtClean="0"/>
              <a:t>berdasarlan</a:t>
            </a:r>
            <a:r>
              <a:rPr lang="en-US" sz="3600" dirty="0" smtClean="0"/>
              <a:t> </a:t>
            </a:r>
            <a:r>
              <a:rPr lang="sv-SE" sz="3600" dirty="0" smtClean="0"/>
              <a:t>sistem ketenagalistrikan berdaya besar, menengah &amp; rendah.</a:t>
            </a:r>
            <a:endParaRPr lang="sv-SE" sz="3600" dirty="0" smtClean="0"/>
          </a:p>
          <a:p>
            <a:pPr marL="0" indent="0">
              <a:buNone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24208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50873"/>
          </a:xfrm>
        </p:spPr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2121408"/>
            <a:ext cx="6208295" cy="4279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Sistem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Tenaga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Listrik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berkaitan</a:t>
            </a:r>
            <a:r>
              <a:rPr lang="en-US" sz="2800" dirty="0" smtClean="0">
                <a:solidFill>
                  <a:srgbClr val="FF0000"/>
                </a:solidFill>
              </a:rPr>
              <a:t> dg):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400" b="1" i="1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pembangkitan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b="1" i="1" dirty="0" err="1" smtClean="0"/>
              <a:t>transmisi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r>
              <a:rPr lang="en-US" sz="2400" b="1" i="1" dirty="0" err="1" smtClean="0"/>
              <a:t>distribusi</a:t>
            </a:r>
            <a:r>
              <a:rPr lang="en-US" sz="2400" b="1" i="1" dirty="0" smtClean="0"/>
              <a:t> </a:t>
            </a:r>
            <a:endParaRPr lang="en-US" sz="2400" dirty="0" smtClean="0"/>
          </a:p>
          <a:p>
            <a:r>
              <a:rPr lang="en-US" sz="2400" b="1" i="1" dirty="0" err="1" smtClean="0"/>
              <a:t>beban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1" y="2121408"/>
            <a:ext cx="5444512" cy="38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478504"/>
            <a:ext cx="4541474" cy="3561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Sistem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PEMBANGKITAN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Sistem</a:t>
            </a:r>
            <a:r>
              <a:rPr lang="en-US" sz="2800" dirty="0" smtClean="0">
                <a:solidFill>
                  <a:srgbClr val="00B0F0"/>
                </a:solidFill>
              </a:rPr>
              <a:t> TRANSMISI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Sistem</a:t>
            </a:r>
            <a:r>
              <a:rPr lang="en-US" sz="2800" dirty="0" smtClean="0">
                <a:solidFill>
                  <a:srgbClr val="00B050"/>
                </a:solidFill>
              </a:rPr>
              <a:t> DISTRIBUSI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BEBAN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15" y="2478504"/>
            <a:ext cx="6455932" cy="35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90" y="2313432"/>
            <a:ext cx="4452647" cy="1609344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Konsep</a:t>
            </a:r>
            <a:r>
              <a:rPr lang="en-US" sz="4400" dirty="0" smtClean="0"/>
              <a:t> </a:t>
            </a:r>
            <a:r>
              <a:rPr lang="en-US" sz="4400" dirty="0" err="1" smtClean="0"/>
              <a:t>konversi</a:t>
            </a:r>
            <a:r>
              <a:rPr lang="en-US" sz="4400" dirty="0" smtClean="0"/>
              <a:t> </a:t>
            </a:r>
            <a:r>
              <a:rPr lang="en-US" sz="4400" dirty="0" err="1" smtClean="0"/>
              <a:t>energI</a:t>
            </a:r>
            <a:r>
              <a:rPr lang="en-US" sz="4400" dirty="0" smtClean="0"/>
              <a:t> </a:t>
            </a:r>
            <a:r>
              <a:rPr lang="en-US" sz="4400" dirty="0" err="1" smtClean="0"/>
              <a:t>listrik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proses </a:t>
            </a:r>
            <a:r>
              <a:rPr lang="en-US" sz="3600" dirty="0" err="1" smtClean="0">
                <a:solidFill>
                  <a:srgbClr val="FF0000"/>
                </a:solidFill>
              </a:rPr>
              <a:t>pada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pembangkit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99" y="1386091"/>
            <a:ext cx="6270459" cy="382705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76537" y="2593045"/>
            <a:ext cx="1082842" cy="1263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59157"/>
          </a:xfrm>
        </p:spPr>
        <p:txBody>
          <a:bodyPr/>
          <a:lstStyle/>
          <a:p>
            <a:r>
              <a:rPr lang="en-US" b="1" dirty="0"/>
              <a:t>PERALATAN PENGUBAH ENERGI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66" y="1927987"/>
            <a:ext cx="9102151" cy="40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58" y="2132476"/>
            <a:ext cx="3754815" cy="1609344"/>
          </a:xfrm>
        </p:spPr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ttl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943" y="243176"/>
            <a:ext cx="6675605" cy="5751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59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74" y="174014"/>
            <a:ext cx="10424251" cy="65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INTERKONEKSI SISTEM TENAGA LISTRIK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347" y="2427354"/>
            <a:ext cx="5089358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SISTEM INTERKONEKSI:</a:t>
            </a:r>
          </a:p>
          <a:p>
            <a:pPr marL="0" indent="0">
              <a:buNone/>
            </a:pP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pembangkit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melayani</a:t>
            </a:r>
            <a:r>
              <a:rPr lang="en-US" sz="2400" dirty="0" smtClean="0"/>
              <a:t> </a:t>
            </a:r>
            <a:r>
              <a:rPr lang="en-US" sz="2400" dirty="0" err="1" smtClean="0"/>
              <a:t>bermacam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interkoneksi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daya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besar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standar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kualitas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tinggi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12" y="2575240"/>
            <a:ext cx="6562535" cy="33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713</TotalTime>
  <Words>745</Words>
  <Application>Microsoft Office PowerPoint</Application>
  <PresentationFormat>Widescreen</PresentationFormat>
  <Paragraphs>303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Calibri</vt:lpstr>
      <vt:lpstr>Impact</vt:lpstr>
      <vt:lpstr>Rockwell</vt:lpstr>
      <vt:lpstr>Rockwell Condensed</vt:lpstr>
      <vt:lpstr>Times New Roman</vt:lpstr>
      <vt:lpstr>Wingdings</vt:lpstr>
      <vt:lpstr>Wood Type</vt:lpstr>
      <vt:lpstr>Sistem tenaga listrik</vt:lpstr>
      <vt:lpstr>definisi</vt:lpstr>
      <vt:lpstr>Skema sistem tenaga listrik</vt:lpstr>
      <vt:lpstr>Komponen sistem tenaga listrik</vt:lpstr>
      <vt:lpstr>Konsep konversi energI listrik (proses pada pembangkit)</vt:lpstr>
      <vt:lpstr>PERALATAN PENGUBAH ENERGI</vt:lpstr>
      <vt:lpstr>Tahapan sistem ttl</vt:lpstr>
      <vt:lpstr>PowerPoint Presentation</vt:lpstr>
      <vt:lpstr>INTERKONEKSI SISTEM TENAGA LISTRIK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Selesai……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tenaga listrik</dc:title>
  <dc:creator>Nayadut</dc:creator>
  <cp:lastModifiedBy>Nayadut</cp:lastModifiedBy>
  <cp:revision>24</cp:revision>
  <dcterms:created xsi:type="dcterms:W3CDTF">2017-02-22T04:09:57Z</dcterms:created>
  <dcterms:modified xsi:type="dcterms:W3CDTF">2018-03-22T08:41:18Z</dcterms:modified>
</cp:coreProperties>
</file>