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74" r:id="rId3"/>
    <p:sldId id="275" r:id="rId4"/>
    <p:sldId id="27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5021" y="5632772"/>
            <a:ext cx="2598821" cy="419112"/>
          </a:xfrm>
        </p:spPr>
        <p:txBody>
          <a:bodyPr>
            <a:normAutofit fontScale="925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Teknik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Tenaga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Listrik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421105" y="2947736"/>
            <a:ext cx="8072227" cy="69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/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/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SISTEM PEMBANGKIT TENAGA LISTRIK</a:t>
            </a:r>
          </a:p>
        </p:txBody>
      </p:sp>
    </p:spTree>
    <p:extLst>
      <p:ext uri="{BB962C8B-B14F-4D97-AF65-F5344CB8AC3E}">
        <p14:creationId xmlns:p14="http://schemas.microsoft.com/office/powerpoint/2010/main" val="8017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smtClean="0"/>
              <a:t>Generator </a:t>
            </a:r>
            <a:r>
              <a:rPr lang="en-US" dirty="0" err="1" smtClean="0"/>
              <a:t>Sinkron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109" y="811410"/>
            <a:ext cx="7921679" cy="261301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3200" dirty="0" smtClean="0"/>
              <a:t> </a:t>
            </a:r>
            <a:r>
              <a:rPr lang="en-US" sz="2800" b="1" dirty="0" smtClean="0"/>
              <a:t>Stator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B</a:t>
            </a:r>
            <a:r>
              <a:rPr lang="en-US" dirty="0" err="1" smtClean="0"/>
              <a:t>agian</a:t>
            </a:r>
            <a:r>
              <a:rPr lang="en-US" dirty="0" smtClean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bolak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b="1" dirty="0" smtClean="0"/>
              <a:t>Rotor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(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r>
              <a:rPr lang="en-US" dirty="0" smtClean="0"/>
              <a:t> </a:t>
            </a:r>
            <a:r>
              <a:rPr lang="en-US" dirty="0" err="1" smtClean="0"/>
              <a:t>magnit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/>
              <a:t>menginduksikan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stator).</a:t>
            </a:r>
            <a:endParaRPr lang="en-US" dirty="0"/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09109" y="3205300"/>
            <a:ext cx="7282660" cy="3199388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283572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Transformator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(Step up 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Prinsip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kerja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transformator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B</a:t>
            </a:r>
            <a:r>
              <a:rPr lang="en-US" sz="2400" dirty="0" err="1" smtClean="0"/>
              <a:t>erdasarkan</a:t>
            </a:r>
            <a:r>
              <a:rPr lang="en-US" sz="2400" dirty="0" smtClean="0"/>
              <a:t> </a:t>
            </a:r>
            <a:r>
              <a:rPr lang="en-US" sz="2400" dirty="0" err="1"/>
              <a:t>induksi-elektromagnetik</a:t>
            </a:r>
            <a:r>
              <a:rPr lang="en-US" sz="2400" dirty="0"/>
              <a:t>, </a:t>
            </a:r>
            <a:r>
              <a:rPr lang="en-US" sz="2400" dirty="0" err="1" smtClean="0"/>
              <a:t>menghendaki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/>
              <a:t>gandengan</a:t>
            </a:r>
            <a:r>
              <a:rPr lang="en-US" sz="2400" dirty="0"/>
              <a:t> magnet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primer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sekunder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Transformator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dirty="0" err="1" smtClean="0"/>
              <a:t>Transformator</a:t>
            </a:r>
            <a:r>
              <a:rPr lang="en-US" sz="2800" dirty="0" smtClean="0"/>
              <a:t> </a:t>
            </a:r>
            <a:r>
              <a:rPr lang="en-US" sz="2800" dirty="0" err="1"/>
              <a:t>daya</a:t>
            </a:r>
            <a:r>
              <a:rPr lang="en-US" sz="2800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 err="1" smtClean="0"/>
              <a:t>Transformator</a:t>
            </a:r>
            <a:r>
              <a:rPr lang="en-US" sz="2800" dirty="0" smtClean="0"/>
              <a:t> </a:t>
            </a:r>
            <a:r>
              <a:rPr lang="en-US" sz="2800" dirty="0" err="1"/>
              <a:t>distribusi</a:t>
            </a:r>
            <a:r>
              <a:rPr lang="en-US" sz="2800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dirty="0" err="1" smtClean="0"/>
              <a:t>Transformator</a:t>
            </a:r>
            <a:r>
              <a:rPr lang="en-US" sz="2800" dirty="0" smtClean="0"/>
              <a:t> </a:t>
            </a:r>
            <a:r>
              <a:rPr lang="en-US" sz="2800" dirty="0" err="1"/>
              <a:t>pengukuran</a:t>
            </a:r>
            <a:r>
              <a:rPr lang="en-US" sz="2800" dirty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Transformator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443" y="960053"/>
            <a:ext cx="5426242" cy="2596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own Arrow 4"/>
          <p:cNvSpPr/>
          <p:nvPr/>
        </p:nvSpPr>
        <p:spPr>
          <a:xfrm>
            <a:off x="6533147" y="3874168"/>
            <a:ext cx="685800" cy="830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860258"/>
              </p:ext>
            </p:extLst>
          </p:nvPr>
        </p:nvGraphicFramePr>
        <p:xfrm>
          <a:off x="5996071" y="5105960"/>
          <a:ext cx="1939964" cy="1066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749160" imgH="431640" progId="Equation.3">
                  <p:embed/>
                </p:oleObj>
              </mc:Choice>
              <mc:Fallback>
                <p:oleObj name="Equation" r:id="rId4" imgW="749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6071" y="5105960"/>
                        <a:ext cx="1939964" cy="10662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88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Transformator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6621377" y="4227090"/>
            <a:ext cx="501314" cy="830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544462418"/>
              </p:ext>
            </p:extLst>
          </p:nvPr>
        </p:nvGraphicFramePr>
        <p:xfrm>
          <a:off x="4515851" y="139207"/>
          <a:ext cx="4712369" cy="3807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Bitmap Image" r:id="rId3" imgW="2666667" imgH="2771429" progId="Paint.Picture">
                  <p:embed/>
                </p:oleObj>
              </mc:Choice>
              <mc:Fallback>
                <p:oleObj name="Bitmap Image" r:id="rId3" imgW="2666667" imgH="277142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5851" y="139207"/>
                        <a:ext cx="4712369" cy="3807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922613"/>
              </p:ext>
            </p:extLst>
          </p:nvPr>
        </p:nvGraphicFramePr>
        <p:xfrm>
          <a:off x="5880431" y="5336671"/>
          <a:ext cx="1983207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5" imgW="672840" imgH="431640" progId="Equation.3">
                  <p:embed/>
                </p:oleObj>
              </mc:Choice>
              <mc:Fallback>
                <p:oleObj name="Equation" r:id="rId5" imgW="672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431" y="5336671"/>
                        <a:ext cx="1983207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175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trafo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&amp; </a:t>
            </a:r>
            <a:r>
              <a:rPr lang="en-US" dirty="0" err="1" smtClean="0"/>
              <a:t>Tegangan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142510"/>
              </p:ext>
            </p:extLst>
          </p:nvPr>
        </p:nvGraphicFramePr>
        <p:xfrm>
          <a:off x="3896311" y="1299411"/>
          <a:ext cx="7450288" cy="3874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Bitmap Image" r:id="rId3" imgW="4409524" imgH="3038095" progId="Paint.Picture">
                  <p:embed/>
                </p:oleObj>
              </mc:Choice>
              <mc:Fallback>
                <p:oleObj name="Bitmap Image" r:id="rId3" imgW="4409524" imgH="303809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6311" y="1299411"/>
                        <a:ext cx="7450288" cy="38749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671209"/>
              </p:ext>
            </p:extLst>
          </p:nvPr>
        </p:nvGraphicFramePr>
        <p:xfrm>
          <a:off x="6899275" y="5494338"/>
          <a:ext cx="16192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5" imgW="507960" imgH="177480" progId="Equation.3">
                  <p:embed/>
                </p:oleObj>
              </mc:Choice>
              <mc:Fallback>
                <p:oleObj name="Equation" r:id="rId5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9275" y="5494338"/>
                        <a:ext cx="16192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33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 / BUSBAR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47139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REL TUNGGAL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3" t="43251" r="16037" b="6741"/>
          <a:stretch/>
        </p:blipFill>
        <p:spPr>
          <a:xfrm>
            <a:off x="4120971" y="1816768"/>
            <a:ext cx="6601110" cy="3489158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83160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 / BUSBAR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47139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REL GANDA 1 PMT (</a:t>
            </a:r>
            <a:r>
              <a:rPr lang="en-US" dirty="0" err="1" smtClean="0"/>
              <a:t>dengan</a:t>
            </a:r>
            <a:r>
              <a:rPr lang="en-US" dirty="0" smtClean="0"/>
              <a:t> 1 </a:t>
            </a:r>
            <a:r>
              <a:rPr lang="en-US" dirty="0" err="1" smtClean="0"/>
              <a:t>pemutus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2" t="33765" r="11875" b="14277"/>
          <a:stretch/>
        </p:blipFill>
        <p:spPr>
          <a:xfrm>
            <a:off x="4290864" y="2107522"/>
            <a:ext cx="5832648" cy="288032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1116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 / BUSBAR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47139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REL GANDA 2 PMT (</a:t>
            </a:r>
            <a:r>
              <a:rPr lang="en-US" dirty="0" err="1" smtClean="0"/>
              <a:t>dengan</a:t>
            </a:r>
            <a:r>
              <a:rPr lang="en-US" dirty="0" smtClean="0"/>
              <a:t> 2 </a:t>
            </a:r>
            <a:r>
              <a:rPr lang="en-US" dirty="0" err="1" smtClean="0"/>
              <a:t>pemutus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0" t="41559" r="25712" b="3885"/>
          <a:stretch/>
        </p:blipFill>
        <p:spPr>
          <a:xfrm>
            <a:off x="4974303" y="1912259"/>
            <a:ext cx="4662991" cy="3560831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7029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“Generator &amp; REL/BUSBAR”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" t="44180" r="3814" b="10258"/>
          <a:stretch/>
        </p:blipFill>
        <p:spPr>
          <a:xfrm>
            <a:off x="4171455" y="2071610"/>
            <a:ext cx="6768752" cy="3024337"/>
          </a:xfrm>
          <a:prstGeom prst="rect">
            <a:avLst/>
          </a:prstGeom>
          <a:noFill/>
          <a:ln/>
        </p:spPr>
      </p:pic>
      <p:sp>
        <p:nvSpPr>
          <p:cNvPr id="3" name="Oval 2"/>
          <p:cNvSpPr/>
          <p:nvPr/>
        </p:nvSpPr>
        <p:spPr>
          <a:xfrm>
            <a:off x="3922295" y="2899611"/>
            <a:ext cx="1756610" cy="21963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796365" y="1689315"/>
            <a:ext cx="4742481" cy="17358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87305" y="2557220"/>
            <a:ext cx="1162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Generator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433269" y="1319983"/>
            <a:ext cx="1468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REL/BUSBAR</a:t>
            </a:r>
          </a:p>
        </p:txBody>
      </p:sp>
    </p:spTree>
    <p:extLst>
      <p:ext uri="{BB962C8B-B14F-4D97-AF65-F5344CB8AC3E}">
        <p14:creationId xmlns:p14="http://schemas.microsoft.com/office/powerpoint/2010/main" val="280173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Pembangkit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314" y="1123837"/>
            <a:ext cx="8231171" cy="441068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404937" y="2177716"/>
            <a:ext cx="1708484" cy="18528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5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r>
              <a:rPr lang="en-US" dirty="0" err="1" smtClean="0"/>
              <a:t>bersambung</a:t>
            </a:r>
            <a:r>
              <a:rPr lang="en-US" dirty="0" smtClean="0"/>
              <a:t>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40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Ketenagaan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189" y="324853"/>
            <a:ext cx="8690811" cy="653314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sz="2400" b="1" dirty="0" err="1" smtClean="0"/>
              <a:t>Pembangkitan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Tenaga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Listrik</a:t>
            </a:r>
            <a:r>
              <a:rPr lang="en-US" sz="2400" b="1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“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Transmisi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Tenaga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Listrik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Penyaluran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pembangkitan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penyaluran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 </a:t>
            </a:r>
            <a:r>
              <a:rPr lang="en-US" sz="2400" b="1" i="1" dirty="0" err="1" smtClean="0">
                <a:solidFill>
                  <a:srgbClr val="00B0F0"/>
                </a:solidFill>
              </a:rPr>
              <a:t>Distribusi</a:t>
            </a:r>
            <a:r>
              <a:rPr lang="en-US" sz="2400" b="1" i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Tenaga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Listrik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Penyaluran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pembangkitan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1" dirty="0" err="1" smtClean="0">
                <a:solidFill>
                  <a:srgbClr val="00B050"/>
                </a:solidFill>
              </a:rPr>
              <a:t>Instalasi</a:t>
            </a:r>
            <a:r>
              <a:rPr lang="en-US" sz="2600" b="1" dirty="0" smtClean="0">
                <a:solidFill>
                  <a:srgbClr val="00B050"/>
                </a:solidFill>
              </a:rPr>
              <a:t> </a:t>
            </a:r>
            <a:r>
              <a:rPr lang="en-US" sz="2600" b="1" dirty="0" err="1" smtClean="0">
                <a:solidFill>
                  <a:srgbClr val="00B050"/>
                </a:solidFill>
              </a:rPr>
              <a:t>Tenaga</a:t>
            </a:r>
            <a:r>
              <a:rPr lang="en-US" sz="2600" b="1" dirty="0" smtClean="0">
                <a:solidFill>
                  <a:srgbClr val="00B050"/>
                </a:solidFill>
              </a:rPr>
              <a:t> </a:t>
            </a:r>
            <a:r>
              <a:rPr lang="en-US" sz="2600" b="1" dirty="0" err="1" smtClean="0">
                <a:solidFill>
                  <a:srgbClr val="00B050"/>
                </a:solidFill>
              </a:rPr>
              <a:t>Listrik</a:t>
            </a:r>
            <a:r>
              <a:rPr lang="en-US" sz="2600" b="1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  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, </a:t>
            </a:r>
            <a:r>
              <a:rPr lang="en-US" dirty="0" err="1" smtClean="0"/>
              <a:t>elektromekanik</a:t>
            </a:r>
            <a:r>
              <a:rPr lang="en-US" dirty="0" smtClean="0"/>
              <a:t>,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peralatan</a:t>
            </a:r>
            <a:r>
              <a:rPr lang="en-US" dirty="0" smtClean="0"/>
              <a:t>,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yang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pembangkitan</a:t>
            </a:r>
            <a:r>
              <a:rPr lang="en-US" dirty="0" smtClean="0"/>
              <a:t>, </a:t>
            </a:r>
            <a:r>
              <a:rPr lang="en-US" dirty="0" err="1" smtClean="0"/>
              <a:t>konversi</a:t>
            </a:r>
            <a:r>
              <a:rPr lang="en-US" dirty="0" smtClean="0"/>
              <a:t>, </a:t>
            </a:r>
            <a:r>
              <a:rPr lang="en-US" dirty="0" err="1" smtClean="0"/>
              <a:t>transmisi</a:t>
            </a:r>
            <a:r>
              <a:rPr lang="en-US" dirty="0" smtClean="0"/>
              <a:t>,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6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4166" y="864108"/>
            <a:ext cx="8097253" cy="51206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“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mekanik</a:t>
            </a:r>
            <a:r>
              <a:rPr lang="en-US" sz="2400" dirty="0" smtClean="0"/>
              <a:t>”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penggerak</a:t>
            </a:r>
            <a:r>
              <a:rPr lang="en-US" sz="2400" dirty="0" smtClean="0"/>
              <a:t> </a:t>
            </a:r>
            <a:r>
              <a:rPr lang="en-US" sz="2400" dirty="0" err="1" smtClean="0"/>
              <a:t>mula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turbin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terkopel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generator.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Tegangan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pembangkit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(± 23 kV)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menaikkan</a:t>
            </a:r>
            <a:r>
              <a:rPr lang="en-US" sz="2400" dirty="0" smtClean="0"/>
              <a:t> </a:t>
            </a:r>
            <a:r>
              <a:rPr lang="en-US" sz="2400" dirty="0" err="1" smtClean="0"/>
              <a:t>tegangan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en-US" sz="2400" dirty="0" err="1" smtClean="0"/>
              <a:t>transformator</a:t>
            </a:r>
            <a:r>
              <a:rPr lang="en-US" sz="2400" dirty="0" smtClean="0"/>
              <a:t> step up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Pembangkitan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Instalasi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pembangkit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/>
          </a:p>
        </p:txBody>
      </p:sp>
      <p:sp>
        <p:nvSpPr>
          <p:cNvPr id="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69268" y="1123837"/>
            <a:ext cx="7315200" cy="4860911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3000" b="1" dirty="0" err="1" smtClean="0">
                <a:solidFill>
                  <a:srgbClr val="FF0000"/>
                </a:solidFill>
              </a:rPr>
              <a:t>Instalasi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Energi</a:t>
            </a:r>
            <a:r>
              <a:rPr lang="en-US" sz="3000" b="1" dirty="0" smtClean="0">
                <a:solidFill>
                  <a:srgbClr val="FF0000"/>
                </a:solidFill>
              </a:rPr>
              <a:t> Primer </a:t>
            </a:r>
            <a:endParaRPr lang="en-US" sz="2400" dirty="0" smtClean="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609600" indent="-609600">
              <a:lnSpc>
                <a:spcPct val="90000"/>
              </a:lnSpc>
            </a:pPr>
            <a:r>
              <a:rPr lang="en-US" sz="3000" b="1" dirty="0" err="1" smtClean="0">
                <a:solidFill>
                  <a:srgbClr val="00B050"/>
                </a:solidFill>
              </a:rPr>
              <a:t>Instalasi</a:t>
            </a:r>
            <a:r>
              <a:rPr lang="en-US" sz="3000" b="1" dirty="0" smtClean="0">
                <a:solidFill>
                  <a:srgbClr val="00B050"/>
                </a:solidFill>
              </a:rPr>
              <a:t> </a:t>
            </a:r>
            <a:r>
              <a:rPr lang="en-US" sz="3000" b="1" dirty="0" err="1" smtClean="0">
                <a:solidFill>
                  <a:srgbClr val="00B050"/>
                </a:solidFill>
              </a:rPr>
              <a:t>Penggerak</a:t>
            </a:r>
            <a:r>
              <a:rPr lang="en-US" sz="3000" b="1" dirty="0" smtClean="0">
                <a:solidFill>
                  <a:srgbClr val="00B050"/>
                </a:solidFill>
              </a:rPr>
              <a:t> Generator</a:t>
            </a:r>
            <a:r>
              <a:rPr lang="en-US" sz="2400" dirty="0" smtClean="0"/>
              <a:t> 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/>
              <a:t>	</a:t>
            </a:r>
          </a:p>
          <a:p>
            <a:pPr marL="609600" indent="-609600">
              <a:lnSpc>
                <a:spcPct val="90000"/>
              </a:lnSpc>
            </a:pPr>
            <a:r>
              <a:rPr lang="en-US" sz="3000" b="1" dirty="0" err="1" smtClean="0">
                <a:solidFill>
                  <a:srgbClr val="0070C0"/>
                </a:solidFill>
              </a:rPr>
              <a:t>Instalasi</a:t>
            </a:r>
            <a:r>
              <a:rPr lang="en-US" sz="3000" b="1" dirty="0" smtClean="0">
                <a:solidFill>
                  <a:srgbClr val="0070C0"/>
                </a:solidFill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</a:rPr>
              <a:t>Pendingin</a:t>
            </a:r>
            <a:r>
              <a:rPr lang="en-US" sz="2400" dirty="0" smtClean="0"/>
              <a:t> </a:t>
            </a:r>
            <a:endParaRPr lang="en-US" sz="2400" dirty="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/>
              <a:t>	</a:t>
            </a:r>
          </a:p>
          <a:p>
            <a:pPr marL="609600" indent="-609600">
              <a:lnSpc>
                <a:spcPct val="90000"/>
              </a:lnSpc>
            </a:pPr>
            <a:r>
              <a:rPr lang="en-US" sz="3000" b="1" dirty="0" err="1" smtClean="0"/>
              <a:t>Instalasi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Listrik</a:t>
            </a:r>
            <a:r>
              <a:rPr lang="en-US" sz="3000" b="1" dirty="0" smtClean="0"/>
              <a:t> :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           1</a:t>
            </a:r>
            <a:r>
              <a:rPr lang="en-US" sz="2400" dirty="0"/>
              <a:t>. </a:t>
            </a:r>
            <a:r>
              <a:rPr lang="en-US" sz="2400" b="1" i="1" dirty="0" err="1"/>
              <a:t>Instalasi</a:t>
            </a:r>
            <a:r>
              <a:rPr lang="en-US" sz="2400" b="1" i="1" dirty="0"/>
              <a:t> </a:t>
            </a:r>
            <a:r>
              <a:rPr lang="en-US" sz="2400" b="1" i="1" dirty="0" err="1"/>
              <a:t>tegangan</a:t>
            </a:r>
            <a:r>
              <a:rPr lang="en-US" sz="2400" b="1" i="1" dirty="0"/>
              <a:t> </a:t>
            </a:r>
            <a:r>
              <a:rPr lang="en-US" sz="2400" b="1" i="1" dirty="0" err="1"/>
              <a:t>tinggi</a:t>
            </a:r>
            <a:endParaRPr lang="en-US" sz="2400" b="1" i="1" dirty="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 i="1" dirty="0"/>
              <a:t>	2. </a:t>
            </a:r>
            <a:r>
              <a:rPr lang="en-US" sz="2400" b="1" i="1" dirty="0" err="1"/>
              <a:t>Instalasi</a:t>
            </a:r>
            <a:r>
              <a:rPr lang="en-US" sz="2400" b="1" i="1" dirty="0"/>
              <a:t> </a:t>
            </a:r>
            <a:r>
              <a:rPr lang="en-US" sz="2400" b="1" i="1" dirty="0" err="1"/>
              <a:t>tengan</a:t>
            </a:r>
            <a:r>
              <a:rPr lang="en-US" sz="2400" b="1" i="1" dirty="0"/>
              <a:t> </a:t>
            </a:r>
            <a:r>
              <a:rPr lang="en-US" sz="2400" b="1" i="1" dirty="0" err="1"/>
              <a:t>rendah</a:t>
            </a:r>
            <a:endParaRPr lang="en-US" sz="2400" b="1" i="1" dirty="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 i="1" dirty="0"/>
              <a:t>	3. </a:t>
            </a:r>
            <a:r>
              <a:rPr lang="en-US" sz="2400" b="1" i="1" dirty="0" err="1"/>
              <a:t>Instalasi</a:t>
            </a:r>
            <a:r>
              <a:rPr lang="en-US" sz="2400" b="1" i="1" dirty="0"/>
              <a:t> </a:t>
            </a:r>
            <a:r>
              <a:rPr lang="en-US" sz="2400" b="1" i="1" dirty="0" err="1"/>
              <a:t>arus</a:t>
            </a:r>
            <a:r>
              <a:rPr lang="en-US" sz="2400" b="1" i="1" dirty="0"/>
              <a:t> </a:t>
            </a:r>
            <a:r>
              <a:rPr lang="en-US" sz="2400" b="1" i="1" dirty="0" err="1"/>
              <a:t>searah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8790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70" y="1123836"/>
            <a:ext cx="3188113" cy="4601183"/>
          </a:xfrm>
        </p:spPr>
        <p:txBody>
          <a:bodyPr/>
          <a:lstStyle/>
          <a:p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pembangkitan</a:t>
            </a:r>
            <a:r>
              <a:rPr lang="en-US" b="1" dirty="0" smtClean="0"/>
              <a:t> </a:t>
            </a: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listrik</a:t>
            </a:r>
            <a:endParaRPr lang="en-US" b="1" dirty="0"/>
          </a:p>
        </p:txBody>
      </p:sp>
      <p:sp>
        <p:nvSpPr>
          <p:cNvPr id="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688794" y="830540"/>
            <a:ext cx="7909648" cy="5187776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Penyediaan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Energi</a:t>
            </a:r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 Primer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Penyediaan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Air </a:t>
            </a:r>
            <a:r>
              <a:rPr lang="en-US" sz="2800" b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Pendingin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Masalah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Limbah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Masalah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Kebisingan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Operasi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Pembangkit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Pemeliharaan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Gangguan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&amp; 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Kerusakan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Pengembangan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Pembangkit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Perkembangan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Teknologi</a:t>
            </a:r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Pembangkit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57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Tahapan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pembangkit</a:t>
            </a:r>
            <a:r>
              <a:rPr lang="en-US" b="1" dirty="0" smtClean="0"/>
              <a:t>  </a:t>
            </a: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listrik</a:t>
            </a:r>
            <a:endParaRPr lang="en-US" b="1" dirty="0"/>
          </a:p>
        </p:txBody>
      </p:sp>
      <p:sp>
        <p:nvSpPr>
          <p:cNvPr id="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513221" y="1008487"/>
            <a:ext cx="8121316" cy="512064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Generator </a:t>
            </a:r>
            <a:r>
              <a:rPr lang="en-US" sz="2800" b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Sinkron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Transformator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(step up)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PMS/DS (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Pemisah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/</a:t>
            </a:r>
            <a:r>
              <a:rPr lang="en-US" sz="2800" b="1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disconnecting switch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)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PMT/CB (</a:t>
            </a:r>
            <a:r>
              <a:rPr lang="en-US" sz="2800" b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P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emutus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Tenaga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/</a:t>
            </a:r>
            <a:r>
              <a:rPr lang="en-US" sz="2800" b="1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circuit breaker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)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Busbar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/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Rel</a:t>
            </a:r>
            <a:endParaRPr lang="en-US" sz="2800" b="1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PMB (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pemutus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beban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)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62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47" y="1123837"/>
            <a:ext cx="3068054" cy="4601183"/>
          </a:xfrm>
        </p:spPr>
        <p:txBody>
          <a:bodyPr/>
          <a:lstStyle/>
          <a:p>
            <a:r>
              <a:rPr lang="en-US" b="1" dirty="0" smtClean="0"/>
              <a:t>Generator </a:t>
            </a:r>
            <a:r>
              <a:rPr lang="en-US" b="1" dirty="0" err="1" smtClean="0"/>
              <a:t>Sinkron</a:t>
            </a:r>
            <a:endParaRPr lang="en-US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797079" y="1742413"/>
            <a:ext cx="7315200" cy="3828208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Fungsi</a:t>
            </a:r>
            <a:r>
              <a:rPr lang="en-US" sz="2800" b="1" dirty="0" smtClean="0">
                <a:solidFill>
                  <a:schemeClr val="tx1"/>
                </a:solidFill>
              </a:rPr>
              <a:t>: </a:t>
            </a:r>
            <a:r>
              <a:rPr lang="en-US" sz="2800" i="1" dirty="0" err="1" smtClean="0"/>
              <a:t>mengubah</a:t>
            </a:r>
            <a:r>
              <a:rPr lang="en-US" sz="2800" i="1" dirty="0" smtClean="0"/>
              <a:t> </a:t>
            </a:r>
            <a:r>
              <a:rPr lang="en-US" sz="2800" i="1" dirty="0" err="1"/>
              <a:t>tenaga</a:t>
            </a:r>
            <a:r>
              <a:rPr lang="en-US" sz="2800" i="1" dirty="0"/>
              <a:t> </a:t>
            </a:r>
            <a:r>
              <a:rPr lang="en-US" sz="2800" i="1" dirty="0" err="1"/>
              <a:t>mekanis</a:t>
            </a:r>
            <a:r>
              <a:rPr lang="en-US" sz="2800" i="1" dirty="0"/>
              <a:t> </a:t>
            </a:r>
            <a:r>
              <a:rPr lang="en-US" sz="2800" i="1" dirty="0" err="1"/>
              <a:t>menjadi</a:t>
            </a:r>
            <a:r>
              <a:rPr lang="en-US" sz="2800" i="1" dirty="0"/>
              <a:t> </a:t>
            </a:r>
            <a:r>
              <a:rPr lang="en-US" sz="2800" i="1" dirty="0" err="1"/>
              <a:t>tenaga</a:t>
            </a:r>
            <a:r>
              <a:rPr lang="en-US" sz="2800" i="1" dirty="0"/>
              <a:t> </a:t>
            </a:r>
            <a:r>
              <a:rPr lang="en-US" sz="2800" i="1" dirty="0" err="1"/>
              <a:t>listrik</a:t>
            </a:r>
            <a:r>
              <a:rPr lang="en-US" sz="2800" i="1" dirty="0"/>
              <a:t> </a:t>
            </a:r>
            <a:r>
              <a:rPr lang="en-US" sz="2800" i="1" dirty="0" err="1"/>
              <a:t>arus</a:t>
            </a:r>
            <a:r>
              <a:rPr lang="en-US" sz="2800" i="1" dirty="0"/>
              <a:t> </a:t>
            </a:r>
            <a:r>
              <a:rPr lang="en-US" sz="2800" i="1" dirty="0" err="1"/>
              <a:t>bolak-balik</a:t>
            </a:r>
            <a:r>
              <a:rPr lang="en-US" sz="2800" dirty="0"/>
              <a:t>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Generator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smtClean="0"/>
              <a:t>di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dirty="0" err="1" smtClean="0"/>
              <a:t>pembangkit</a:t>
            </a:r>
            <a:r>
              <a:rPr lang="en-US" sz="2800" dirty="0" smtClean="0"/>
              <a:t> </a:t>
            </a:r>
            <a:r>
              <a:rPr lang="en-US" sz="2800" dirty="0" err="1" smtClean="0"/>
              <a:t>listrik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“</a:t>
            </a:r>
            <a:r>
              <a:rPr lang="en-US" sz="2800" b="1" i="1" dirty="0" smtClean="0">
                <a:solidFill>
                  <a:srgbClr val="FF0000"/>
                </a:solidFill>
              </a:rPr>
              <a:t>generator </a:t>
            </a:r>
            <a:r>
              <a:rPr lang="en-US" sz="2800" b="1" i="1" dirty="0" err="1">
                <a:solidFill>
                  <a:srgbClr val="FF0000"/>
                </a:solidFill>
              </a:rPr>
              <a:t>sinkron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tiga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fasa</a:t>
            </a:r>
            <a:r>
              <a:rPr lang="en-US" sz="2800" b="1" i="1" dirty="0" smtClean="0">
                <a:solidFill>
                  <a:srgbClr val="FF0000"/>
                </a:solidFill>
              </a:rPr>
              <a:t>”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589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6"/>
            <a:ext cx="3637332" cy="460118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Proses </a:t>
            </a:r>
            <a:r>
              <a:rPr lang="en-US" sz="3200" b="1" dirty="0" err="1" smtClean="0"/>
              <a:t>kerja</a:t>
            </a:r>
            <a:r>
              <a:rPr lang="en-US" sz="3200" b="1" dirty="0" smtClean="0"/>
              <a:t> generator</a:t>
            </a:r>
            <a:br>
              <a:rPr lang="en-US" sz="3200" b="1" dirty="0" smtClean="0"/>
            </a:br>
            <a:r>
              <a:rPr lang="en-US" sz="3200" b="1" dirty="0" smtClean="0"/>
              <a:t>(</a:t>
            </a:r>
            <a:r>
              <a:rPr lang="en-US" sz="3200" b="1" dirty="0" err="1" smtClean="0"/>
              <a:t>konversi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energi</a:t>
            </a:r>
            <a:r>
              <a:rPr lang="en-US" sz="3200" b="1" dirty="0" smtClean="0"/>
              <a:t>) </a:t>
            </a:r>
            <a:endParaRPr lang="en-US" sz="3200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516" y="2762691"/>
            <a:ext cx="6930189" cy="1323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55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605</TotalTime>
  <Words>362</Words>
  <Application>Microsoft Office PowerPoint</Application>
  <PresentationFormat>Widescreen</PresentationFormat>
  <Paragraphs>88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Rounded MT Bold</vt:lpstr>
      <vt:lpstr>Corbel</vt:lpstr>
      <vt:lpstr>Wingdings</vt:lpstr>
      <vt:lpstr>Wingdings 2</vt:lpstr>
      <vt:lpstr>Frame</vt:lpstr>
      <vt:lpstr>Equation</vt:lpstr>
      <vt:lpstr>Bitmap Image</vt:lpstr>
      <vt:lpstr>  SISTEM PEMBANGKIT TENAGA LISTRIK</vt:lpstr>
      <vt:lpstr>Sistem Pembangkit Tenaga listrik</vt:lpstr>
      <vt:lpstr>Sistem Ketenagaan Listrik</vt:lpstr>
      <vt:lpstr>Prinsip Pembangkitan Tenaga Listrik</vt:lpstr>
      <vt:lpstr>Instalasi perangkat pembangkit listrik</vt:lpstr>
      <vt:lpstr>Masalah pembangkitan tenaga listrik</vt:lpstr>
      <vt:lpstr>Tahapan sistem pembangkit  tenaga listrik</vt:lpstr>
      <vt:lpstr>Generator Sinkron</vt:lpstr>
      <vt:lpstr>Proses kerja generator (konversi energi) </vt:lpstr>
      <vt:lpstr>Konstruksi Generator Sinkron</vt:lpstr>
      <vt:lpstr>Transformator (Step up )</vt:lpstr>
      <vt:lpstr>Jenis Transformator tenaga listrik </vt:lpstr>
      <vt:lpstr>Transformator Arus</vt:lpstr>
      <vt:lpstr>Transformator Tegangan</vt:lpstr>
      <vt:lpstr>Pengukuran daya trafo arus &amp; Tegangan</vt:lpstr>
      <vt:lpstr>REL / BUSBAR</vt:lpstr>
      <vt:lpstr>REL / BUSBAR</vt:lpstr>
      <vt:lpstr>REL / BUSBAR</vt:lpstr>
      <vt:lpstr>Hubungan “Generator &amp; REL/BUSBAR”</vt:lpstr>
      <vt:lpstr>        bersambung…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2: SISTEM PEMBANGKIT TENAGA LISTRIK</dc:title>
  <dc:creator>Nayadut</dc:creator>
  <cp:lastModifiedBy>Nayadut</cp:lastModifiedBy>
  <cp:revision>28</cp:revision>
  <dcterms:created xsi:type="dcterms:W3CDTF">2017-03-14T14:53:12Z</dcterms:created>
  <dcterms:modified xsi:type="dcterms:W3CDTF">2018-03-29T08:51:14Z</dcterms:modified>
</cp:coreProperties>
</file>