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38"/>
  </p:notesMasterIdLst>
  <p:sldIdLst>
    <p:sldId id="256" r:id="rId2"/>
    <p:sldId id="257" r:id="rId3"/>
    <p:sldId id="393" r:id="rId4"/>
    <p:sldId id="345" r:id="rId5"/>
    <p:sldId id="346" r:id="rId6"/>
    <p:sldId id="347" r:id="rId7"/>
    <p:sldId id="349" r:id="rId8"/>
    <p:sldId id="350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20" r:id="rId21"/>
    <p:sldId id="321" r:id="rId22"/>
    <p:sldId id="274" r:id="rId23"/>
    <p:sldId id="276" r:id="rId24"/>
    <p:sldId id="277" r:id="rId25"/>
    <p:sldId id="278" r:id="rId26"/>
    <p:sldId id="275" r:id="rId27"/>
    <p:sldId id="282" r:id="rId28"/>
    <p:sldId id="284" r:id="rId29"/>
    <p:sldId id="289" r:id="rId30"/>
    <p:sldId id="287" r:id="rId31"/>
    <p:sldId id="293" r:id="rId32"/>
    <p:sldId id="390" r:id="rId33"/>
    <p:sldId id="353" r:id="rId34"/>
    <p:sldId id="328" r:id="rId35"/>
    <p:sldId id="365" r:id="rId36"/>
    <p:sldId id="39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53" autoAdjust="0"/>
    <p:restoredTop sz="91921" autoAdjust="0"/>
  </p:normalViewPr>
  <p:slideViewPr>
    <p:cSldViewPr>
      <p:cViewPr varScale="1">
        <p:scale>
          <a:sx n="65" d="100"/>
          <a:sy n="65" d="100"/>
        </p:scale>
        <p:origin x="10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0A94CF-56B4-4DC1-949C-4027A86A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1025" y="-14700"/>
            <a:ext cx="9144000" cy="68580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" name="Shape 11"/>
          <p:cNvSpPr/>
          <p:nvPr/>
        </p:nvSpPr>
        <p:spPr>
          <a:xfrm>
            <a:off x="5086350" y="-50800"/>
            <a:ext cx="4114800" cy="69596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 flipH="1">
            <a:off x="-418950" y="5859200"/>
            <a:ext cx="8172300" cy="9988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028474" y="55552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5360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055388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Shape 91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2" name="Shape 92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3" name="Shape 93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015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8" name="Shape 98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9" name="Shape 99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232528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24A5-F0EF-4B19-AECE-23B956DAE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5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77B3-8C24-41DC-AD4F-BE5F508AC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87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086350" y="-50800"/>
            <a:ext cx="4114800" cy="69596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Shape 17"/>
          <p:cNvSpPr/>
          <p:nvPr/>
        </p:nvSpPr>
        <p:spPr>
          <a:xfrm flipH="1">
            <a:off x="-418950" y="5859200"/>
            <a:ext cx="8172300" cy="9988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</a:endParaRPr>
          </a:p>
        </p:txBody>
      </p:sp>
      <p:sp>
        <p:nvSpPr>
          <p:cNvPr id="18" name="Shape 18"/>
          <p:cNvSpPr/>
          <p:nvPr/>
        </p:nvSpPr>
        <p:spPr>
          <a:xfrm flipH="1">
            <a:off x="1028474" y="55552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028475" y="3127133"/>
            <a:ext cx="5220000" cy="154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028475" y="4599533"/>
            <a:ext cx="5220000" cy="76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1pPr>
            <a:lvl2pPr lvl="1" rtl="0">
              <a:spcBef>
                <a:spcPts val="0"/>
              </a:spcBef>
              <a:buClr>
                <a:srgbClr val="222222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222222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4pPr>
            <a:lvl5pPr lvl="4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5pPr>
            <a:lvl6pPr lvl="5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6pPr>
            <a:lvl7pPr lvl="6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7pPr>
            <a:lvl8pPr lvl="7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8pPr>
            <a:lvl9pPr lvl="8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958912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44050" y="-50799"/>
            <a:ext cx="4139800" cy="6923500"/>
          </a:xfrm>
          <a:custGeom>
            <a:avLst/>
            <a:gdLst/>
            <a:ahLst/>
            <a:cxnLst/>
            <a:rect l="0" t="0" r="0" b="0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23" name="Shape 23"/>
          <p:cNvSpPr/>
          <p:nvPr/>
        </p:nvSpPr>
        <p:spPr>
          <a:xfrm flipH="1">
            <a:off x="-647600" y="-19667"/>
            <a:ext cx="24819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90375" y="1362600"/>
            <a:ext cx="7343100" cy="449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600" i="1"/>
            </a:lvl1pPr>
            <a:lvl2pPr lvl="1" rtl="0">
              <a:spcBef>
                <a:spcPts val="0"/>
              </a:spcBef>
              <a:buSzPct val="100000"/>
              <a:defRPr sz="3600" i="1"/>
            </a:lvl2pPr>
            <a:lvl3pPr lvl="2" rtl="0">
              <a:spcBef>
                <a:spcPts val="0"/>
              </a:spcBef>
              <a:buSzPct val="100000"/>
              <a:defRPr sz="3600" i="1"/>
            </a:lvl3pPr>
            <a:lvl4pPr lvl="3" rtl="0">
              <a:spcBef>
                <a:spcPts val="0"/>
              </a:spcBef>
              <a:buSzPct val="100000"/>
              <a:defRPr sz="3600" i="1"/>
            </a:lvl4pPr>
            <a:lvl5pPr lvl="4" rtl="0">
              <a:spcBef>
                <a:spcPts val="0"/>
              </a:spcBef>
              <a:buSzPct val="100000"/>
              <a:defRPr sz="3600" i="1"/>
            </a:lvl5pPr>
            <a:lvl6pPr lvl="5" rtl="0">
              <a:spcBef>
                <a:spcPts val="0"/>
              </a:spcBef>
              <a:buSzPct val="100000"/>
              <a:defRPr sz="3600" i="1"/>
            </a:lvl6pPr>
            <a:lvl7pPr lvl="6" rtl="0">
              <a:spcBef>
                <a:spcPts val="0"/>
              </a:spcBef>
              <a:buSzPct val="100000"/>
              <a:defRPr sz="3600" i="1"/>
            </a:lvl7pPr>
            <a:lvl8pPr lvl="7" rtl="0">
              <a:spcBef>
                <a:spcPts val="0"/>
              </a:spcBef>
              <a:buSzPct val="100000"/>
              <a:defRPr sz="3600" i="1"/>
            </a:lvl8pPr>
            <a:lvl9pPr lvl="8">
              <a:spcBef>
                <a:spcPts val="0"/>
              </a:spcBef>
              <a:buSzPct val="100000"/>
              <a:defRPr sz="3600" i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-121150" y="-362467"/>
            <a:ext cx="1955700" cy="8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</a:p>
        </p:txBody>
      </p:sp>
      <p:sp>
        <p:nvSpPr>
          <p:cNvPr id="26" name="Shape 26"/>
          <p:cNvSpPr/>
          <p:nvPr/>
        </p:nvSpPr>
        <p:spPr>
          <a:xfrm flipH="1">
            <a:off x="1440947" y="-19667"/>
            <a:ext cx="7458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7" name="Shape 27"/>
          <p:cNvSpPr/>
          <p:nvPr/>
        </p:nvSpPr>
        <p:spPr>
          <a:xfrm flipH="1">
            <a:off x="6957298" y="5859533"/>
            <a:ext cx="26439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8" name="Shape 28"/>
          <p:cNvSpPr txBox="1"/>
          <p:nvPr/>
        </p:nvSpPr>
        <p:spPr>
          <a:xfrm>
            <a:off x="6957475" y="5516733"/>
            <a:ext cx="2186400" cy="8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</a:p>
        </p:txBody>
      </p:sp>
      <p:sp>
        <p:nvSpPr>
          <p:cNvPr id="29" name="Shape 29"/>
          <p:cNvSpPr/>
          <p:nvPr/>
        </p:nvSpPr>
        <p:spPr>
          <a:xfrm flipH="1">
            <a:off x="6626547" y="5859533"/>
            <a:ext cx="7458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838476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3" name="Shape 33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4" name="Shape 34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5" name="Shape 35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6" name="Shape 36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703500"/>
            <a:ext cx="7581900" cy="486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057614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Shape 42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3" name="Shape 43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4" name="Shape 44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5" name="Shape 45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6" name="Shape 46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01386" y="363800"/>
            <a:ext cx="75744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2400" b="0"/>
            </a:lvl1pPr>
            <a:lvl2pPr lvl="1">
              <a:spcBef>
                <a:spcPts val="0"/>
              </a:spcBef>
              <a:buSzPct val="100000"/>
              <a:defRPr sz="2400" b="0"/>
            </a:lvl2pPr>
            <a:lvl3pPr lvl="2">
              <a:spcBef>
                <a:spcPts val="0"/>
              </a:spcBef>
              <a:buSzPct val="100000"/>
              <a:defRPr sz="2400" b="0"/>
            </a:lvl3pPr>
            <a:lvl4pPr lvl="3">
              <a:spcBef>
                <a:spcPts val="0"/>
              </a:spcBef>
              <a:buSzPct val="100000"/>
              <a:defRPr sz="2400" b="0"/>
            </a:lvl4pPr>
            <a:lvl5pPr lvl="4">
              <a:spcBef>
                <a:spcPts val="0"/>
              </a:spcBef>
              <a:buSzPct val="100000"/>
              <a:defRPr sz="2400" b="0"/>
            </a:lvl5pPr>
            <a:lvl6pPr lvl="5">
              <a:spcBef>
                <a:spcPts val="0"/>
              </a:spcBef>
              <a:buSzPct val="100000"/>
              <a:defRPr sz="2400" b="0"/>
            </a:lvl6pPr>
            <a:lvl7pPr lvl="6">
              <a:spcBef>
                <a:spcPts val="0"/>
              </a:spcBef>
              <a:buSzPct val="100000"/>
              <a:defRPr sz="2400" b="0"/>
            </a:lvl7pPr>
            <a:lvl8pPr lvl="7">
              <a:spcBef>
                <a:spcPts val="0"/>
              </a:spcBef>
              <a:buSzPct val="100000"/>
              <a:defRPr sz="2400" b="0"/>
            </a:lvl8pPr>
            <a:lvl9pPr lvl="8">
              <a:spcBef>
                <a:spcPts val="0"/>
              </a:spcBef>
              <a:buSzPct val="100000"/>
              <a:defRPr sz="2400" b="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01375" y="1748733"/>
            <a:ext cx="3681900" cy="471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04949" y="1748733"/>
            <a:ext cx="3681900" cy="471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765566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53" name="Shape 53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4" name="Shape 54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5" name="Shape 55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6" name="Shape 56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7" name="Shape 57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104900" y="1632467"/>
            <a:ext cx="2423100" cy="473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3652188" y="1632467"/>
            <a:ext cx="2423100" cy="473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6199477" y="1632467"/>
            <a:ext cx="2423100" cy="473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0062646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65" name="Shape 65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6" name="Shape 66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7" name="Shape 67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8" name="Shape 68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69" name="Shape 69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240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background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4" name="Shape 74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5" name="Shape 75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6" name="Shape 76"/>
          <p:cNvSpPr/>
          <p:nvPr/>
        </p:nvSpPr>
        <p:spPr>
          <a:xfrm flipH="1">
            <a:off x="742953" y="363800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7" name="Shape 77"/>
          <p:cNvSpPr/>
          <p:nvPr/>
        </p:nvSpPr>
        <p:spPr>
          <a:xfrm flipH="1">
            <a:off x="7861618" y="363800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8" name="Shape 78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23040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83" name="Shape 83"/>
          <p:cNvSpPr/>
          <p:nvPr/>
        </p:nvSpPr>
        <p:spPr>
          <a:xfrm flipH="1">
            <a:off x="742953" y="5875067"/>
            <a:ext cx="75057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4" name="Shape 84"/>
          <p:cNvSpPr/>
          <p:nvPr/>
        </p:nvSpPr>
        <p:spPr>
          <a:xfrm flipH="1">
            <a:off x="7861618" y="5875067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5" name="Shape 85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6" name="Shape 86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123950" y="5875067"/>
            <a:ext cx="6737400" cy="9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36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452957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368100"/>
            <a:ext cx="6724500" cy="99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600200"/>
            <a:ext cx="7581900" cy="496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</a:pPr>
            <a:fld id="{00000000-1234-1234-1234-123412341234}" type="slidenum">
              <a:rPr lang="en" sz="1300" b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pPr algn="ctr">
                <a:spcBef>
                  <a:spcPts val="0"/>
                </a:spcBef>
              </a:p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1975603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474" y="0"/>
            <a:ext cx="6134325" cy="5360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smtClean="0">
                <a:solidFill>
                  <a:srgbClr val="FF0066"/>
                </a:solidFill>
                <a:cs typeface="Times New Roman" pitchFamily="18" charset="0"/>
              </a:rPr>
              <a:t>LOGIKA PROPOSISI</a:t>
            </a:r>
            <a:endParaRPr lang="en-US" sz="4400" b="1" dirty="0">
              <a:solidFill>
                <a:srgbClr val="FF0066"/>
              </a:solidFill>
              <a:cs typeface="Times New Roman" pitchFamily="18" charset="0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947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2CF686-7E8E-413F-AC5B-A5C86A12A586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4495800"/>
            <a:ext cx="7620000" cy="1828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r" eaLnBrk="1" hangingPunct="1"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>
                <a:cs typeface="Times New Roman" pitchFamily="18" charset="0"/>
              </a:rPr>
              <a:t>Mengkombinasikan Proposisi</a:t>
            </a:r>
            <a:endParaRPr lang="en-US" sz="280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Misalkan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dan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adalah proposisi.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1. </a:t>
            </a:r>
            <a:r>
              <a:rPr lang="en-US" sz="2400" b="1" smtClean="0">
                <a:cs typeface="Times New Roman" panose="02020603050405020304" pitchFamily="18" charset="0"/>
              </a:rPr>
              <a:t>Konjungsi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conjunction</a:t>
            </a:r>
            <a:r>
              <a:rPr lang="en-US" sz="2400" smtClean="0">
                <a:cs typeface="Times New Roman" panose="02020603050405020304" pitchFamily="18" charset="0"/>
              </a:rPr>
              <a:t>):</a:t>
            </a:r>
            <a:r>
              <a:rPr lang="en-US" sz="2400" i="1" smtClean="0">
                <a:cs typeface="Times New Roman" panose="02020603050405020304" pitchFamily="18" charset="0"/>
              </a:rPr>
              <a:t>  p</a:t>
            </a:r>
            <a:r>
              <a:rPr lang="en-US" sz="2400" smtClean="0">
                <a:cs typeface="Times New Roman" panose="02020603050405020304" pitchFamily="18" charset="0"/>
              </a:rPr>
              <a:t> dan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      	Notasi 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2.</a:t>
            </a:r>
            <a:r>
              <a:rPr lang="en-US" sz="2400" b="1" smtClean="0">
                <a:cs typeface="Times New Roman" panose="02020603050405020304" pitchFamily="18" charset="0"/>
              </a:rPr>
              <a:t>  Disjungsi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disjunction</a:t>
            </a:r>
            <a:r>
              <a:rPr lang="en-US" sz="2400" smtClean="0">
                <a:cs typeface="Times New Roman" panose="02020603050405020304" pitchFamily="18" charset="0"/>
              </a:rPr>
              <a:t>):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atau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    	Notasi: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3.  </a:t>
            </a:r>
            <a:r>
              <a:rPr lang="en-US" sz="2400" b="1" smtClean="0">
                <a:cs typeface="Times New Roman" panose="02020603050405020304" pitchFamily="18" charset="0"/>
              </a:rPr>
              <a:t>Ingkaran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negation</a:t>
            </a:r>
            <a:r>
              <a:rPr lang="en-US" sz="2400" smtClean="0">
                <a:cs typeface="Times New Roman" panose="02020603050405020304" pitchFamily="18" charset="0"/>
              </a:rPr>
              <a:t>) dari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:  tidak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          Notasi: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dan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disebut </a:t>
            </a:r>
            <a:r>
              <a:rPr lang="en-US" sz="2400" b="1" smtClean="0">
                <a:cs typeface="Times New Roman" panose="02020603050405020304" pitchFamily="18" charset="0"/>
              </a:rPr>
              <a:t>proposisi atomik</a:t>
            </a:r>
            <a:endParaRPr lang="en-US" sz="2400" smtClean="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400" smtClean="0">
                <a:cs typeface="Times New Roman" panose="02020603050405020304" pitchFamily="18" charset="0"/>
              </a:rPr>
              <a:t>Kombinasi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dengan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menghasilkan </a:t>
            </a:r>
            <a:r>
              <a:rPr lang="en-US" sz="2400" b="1" smtClean="0">
                <a:cs typeface="Times New Roman" panose="02020603050405020304" pitchFamily="18" charset="0"/>
              </a:rPr>
              <a:t>proposisi majemuk</a:t>
            </a:r>
            <a:r>
              <a:rPr lang="en-US" sz="2400" smtClean="0">
                <a:cs typeface="Times New Roman" panose="02020603050405020304" pitchFamily="18" charset="0"/>
              </a:rPr>
              <a:t> (</a:t>
            </a:r>
            <a:r>
              <a:rPr lang="en-US" sz="2400" i="1" smtClean="0">
                <a:cs typeface="Times New Roman" panose="02020603050405020304" pitchFamily="18" charset="0"/>
              </a:rPr>
              <a:t>compound proposition)</a:t>
            </a:r>
            <a:endParaRPr lang="en-US" sz="2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5150B7-2CD7-4CC0-9721-5CF9A71D17A6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anose="02020603050405020304" pitchFamily="18" charset="0"/>
              </a:rPr>
              <a:t>Contoh 3. </a:t>
            </a:r>
            <a:r>
              <a:rPr lang="en-US" sz="2400" smtClean="0">
                <a:cs typeface="Times New Roman" panose="02020603050405020304" pitchFamily="18" charset="0"/>
              </a:rPr>
              <a:t>Diketahui proposisi-proposisi berikut:</a:t>
            </a:r>
            <a:r>
              <a:rPr lang="en-US" sz="2800" smtClean="0">
                <a:cs typeface="Times New Roman" panose="02020603050405020304" pitchFamily="18" charset="0"/>
              </a:rPr>
              <a:t>	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: Hari ini hujan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: Murid-murid diliburkan dari sekolah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: Hari ini hujan </a:t>
            </a:r>
            <a:r>
              <a:rPr lang="en-US" sz="2400" b="1" smtClean="0">
                <a:cs typeface="Times New Roman" panose="02020603050405020304" pitchFamily="18" charset="0"/>
              </a:rPr>
              <a:t>dan</a:t>
            </a:r>
            <a:r>
              <a:rPr lang="en-US" sz="2400" smtClean="0">
                <a:cs typeface="Times New Roman" panose="02020603050405020304" pitchFamily="18" charset="0"/>
              </a:rPr>
              <a:t> murid-murid diliburkan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	dari sekolah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     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 : Hari ini hujan </a:t>
            </a:r>
            <a:r>
              <a:rPr lang="en-US" sz="2400" b="1" smtClean="0">
                <a:cs typeface="Times New Roman" panose="02020603050405020304" pitchFamily="18" charset="0"/>
              </a:rPr>
              <a:t>atau</a:t>
            </a:r>
            <a:r>
              <a:rPr lang="en-US" sz="2400" smtClean="0">
                <a:cs typeface="Times New Roman" panose="02020603050405020304" pitchFamily="18" charset="0"/>
              </a:rPr>
              <a:t> murid-murid diliburkan 			dari  sekolah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	   : </a:t>
            </a:r>
            <a:r>
              <a:rPr lang="en-US" sz="2400" b="1" smtClean="0">
                <a:cs typeface="Times New Roman" panose="02020603050405020304" pitchFamily="18" charset="0"/>
              </a:rPr>
              <a:t>Tidak benar </a:t>
            </a:r>
            <a:r>
              <a:rPr lang="en-US" sz="2400" smtClean="0">
                <a:cs typeface="Times New Roman" panose="02020603050405020304" pitchFamily="18" charset="0"/>
              </a:rPr>
              <a:t>hari ini hujan 		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cs typeface="Times New Roman" panose="02020603050405020304" pitchFamily="18" charset="0"/>
              </a:rPr>
              <a:t>		      </a:t>
            </a:r>
            <a:r>
              <a:rPr lang="en-US" sz="2400" smtClean="0">
                <a:cs typeface="Times New Roman" panose="02020603050405020304" pitchFamily="18" charset="0"/>
              </a:rPr>
              <a:t>(atau: Hari ini </a:t>
            </a:r>
            <a:r>
              <a:rPr lang="en-US" sz="2400" i="1" smtClean="0">
                <a:cs typeface="Times New Roman" panose="02020603050405020304" pitchFamily="18" charset="0"/>
              </a:rPr>
              <a:t>tidak</a:t>
            </a:r>
            <a:r>
              <a:rPr lang="en-US" sz="2400" smtClean="0">
                <a:cs typeface="Times New Roman" panose="02020603050405020304" pitchFamily="18" charset="0"/>
              </a:rPr>
              <a:t> hujan)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Times New Roman" panose="02020603050405020304" pitchFamily="18" charset="0"/>
              </a:rPr>
              <a:t> </a:t>
            </a:r>
            <a:endParaRPr lang="en-US" sz="28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08909D-DDED-4E66-9383-6528E80CC731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73715E-9E4B-4980-9D22-6BE69601D493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657578"/>
              </p:ext>
            </p:extLst>
          </p:nvPr>
        </p:nvGraphicFramePr>
        <p:xfrm>
          <a:off x="1548581" y="757237"/>
          <a:ext cx="7620000" cy="56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3" imgW="5600700" imgH="4308348" progId="Word.Document.8">
                  <p:embed/>
                </p:oleObj>
              </mc:Choice>
              <mc:Fallback>
                <p:oleObj name="Document" r:id="rId3" imgW="5600700" imgH="43083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581" y="757237"/>
                        <a:ext cx="7620000" cy="564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DA332B-575C-4E66-9A06-16CDD4BEC8FF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989002"/>
              </p:ext>
            </p:extLst>
          </p:nvPr>
        </p:nvGraphicFramePr>
        <p:xfrm>
          <a:off x="914400" y="1524000"/>
          <a:ext cx="8153400" cy="503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3" imgW="5600700" imgH="3461004" progId="Word.Document.8">
                  <p:embed/>
                </p:oleObj>
              </mc:Choice>
              <mc:Fallback>
                <p:oleObj name="Document" r:id="rId3" imgW="5600700" imgH="346100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8153400" cy="503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/>
            <a:r>
              <a:rPr lang="en-US" smtClean="0">
                <a:cs typeface="Times New Roman" panose="02020603050405020304" pitchFamily="18" charset="0"/>
              </a:rPr>
              <a:t>Proposisi majemuk disebut </a:t>
            </a:r>
            <a:r>
              <a:rPr lang="en-US" b="1" smtClean="0">
                <a:cs typeface="Times New Roman" panose="02020603050405020304" pitchFamily="18" charset="0"/>
              </a:rPr>
              <a:t>tautologi</a:t>
            </a:r>
            <a:r>
              <a:rPr lang="en-US" smtClean="0">
                <a:cs typeface="Times New Roman" panose="02020603050405020304" pitchFamily="18" charset="0"/>
              </a:rPr>
              <a:t> jika ia benar untuk semua kemungkinan</a:t>
            </a:r>
          </a:p>
          <a:p>
            <a:pPr marL="457200" indent="-457200" algn="just"/>
            <a:endParaRPr lang="en-US" smtClean="0"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mtClean="0">
                <a:cs typeface="Times New Roman" panose="02020603050405020304" pitchFamily="18" charset="0"/>
              </a:rPr>
              <a:t>Proposisi majemuk disebut </a:t>
            </a:r>
            <a:r>
              <a:rPr lang="en-US" b="1" smtClean="0">
                <a:cs typeface="Times New Roman" panose="02020603050405020304" pitchFamily="18" charset="0"/>
              </a:rPr>
              <a:t>kontradiksi</a:t>
            </a:r>
            <a:r>
              <a:rPr lang="en-US" smtClean="0">
                <a:cs typeface="Times New Roman" panose="02020603050405020304" pitchFamily="18" charset="0"/>
              </a:rPr>
              <a:t> jika ia salah untuk semua kemungkinan. </a:t>
            </a:r>
          </a:p>
          <a:p>
            <a:pPr marL="457200" indent="-457200"/>
            <a:endParaRPr lang="en-US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335487-C84F-40BC-8B3D-9A1CE3635B59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67D251-2833-49AD-838B-B6F31C1EED41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647700" y="1524000"/>
          <a:ext cx="7848600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cument" r:id="rId3" imgW="5486400" imgH="2136648" progId="Word.Document.8">
                  <p:embed/>
                </p:oleObj>
              </mc:Choice>
              <mc:Fallback>
                <p:oleObj name="Document" r:id="rId3" imgW="5486400" imgH="213664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524000"/>
                        <a:ext cx="7848600" cy="305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AC9DD7-A7AE-4610-81B1-3476B2387407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419100" y="1447800"/>
          <a:ext cx="8305800" cy="293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cument" r:id="rId3" imgW="5829300" imgH="2074164" progId="Word.Document.8">
                  <p:embed/>
                </p:oleObj>
              </mc:Choice>
              <mc:Fallback>
                <p:oleObj name="Document" r:id="rId3" imgW="5829300" imgH="207416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447800"/>
                        <a:ext cx="8305800" cy="293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05D2F5-B406-4A45-93D2-74A322695B90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25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314642"/>
              </p:ext>
            </p:extLst>
          </p:nvPr>
        </p:nvGraphicFramePr>
        <p:xfrm>
          <a:off x="1092610" y="1447800"/>
          <a:ext cx="7772400" cy="512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Document" r:id="rId3" imgW="5829300" imgH="4114800" progId="Word.Document.8">
                  <p:embed/>
                </p:oleObj>
              </mc:Choice>
              <mc:Fallback>
                <p:oleObj name="Document" r:id="rId3" imgW="5829300" imgH="41148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610" y="1447800"/>
                        <a:ext cx="7772400" cy="512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3505200" y="4191000"/>
            <a:ext cx="1143000" cy="22653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495900" y="4173794"/>
            <a:ext cx="1333500" cy="22653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dirty="0" err="1"/>
              <a:t>Hukum-hukum</a:t>
            </a:r>
            <a:r>
              <a:rPr lang="en-US" sz="4000" dirty="0"/>
              <a:t> </a:t>
            </a:r>
            <a:r>
              <a:rPr lang="en-US" sz="4000" dirty="0" err="1"/>
              <a:t>Logika</a:t>
            </a:r>
            <a:endParaRPr lang="en-US" sz="4000" dirty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F12711-2D25-4FEB-8189-2182D92D6B4E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088595"/>
              </p:ext>
            </p:extLst>
          </p:nvPr>
        </p:nvGraphicFramePr>
        <p:xfrm>
          <a:off x="1600200" y="1956856"/>
          <a:ext cx="7305675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3" imgW="5629656" imgH="3653028" progId="Word.Document.8">
                  <p:embed/>
                </p:oleObj>
              </mc:Choice>
              <mc:Fallback>
                <p:oleObj name="Document" r:id="rId3" imgW="5629656" imgH="365302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56856"/>
                        <a:ext cx="7305675" cy="435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FA69FE-E4A7-47A2-AA04-2C69E6FC9033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408935"/>
              </p:ext>
            </p:extLst>
          </p:nvPr>
        </p:nvGraphicFramePr>
        <p:xfrm>
          <a:off x="152400" y="1752600"/>
          <a:ext cx="8153400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Document" r:id="rId3" imgW="5629656" imgH="2106168" progId="Word.Document.8">
                  <p:embed/>
                </p:oleObj>
              </mc:Choice>
              <mc:Fallback>
                <p:oleObj name="Document" r:id="rId3" imgW="5629656" imgH="21061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153400" cy="298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smtClean="0">
                <a:cs typeface="Times New Roman" panose="02020603050405020304" pitchFamily="18" charset="0"/>
              </a:rPr>
              <a:t>Logika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765000"/>
            <a:ext cx="7581900" cy="4864400"/>
          </a:xfrm>
        </p:spPr>
        <p:txBody>
          <a:bodyPr/>
          <a:lstStyle/>
          <a:p>
            <a:pPr marL="457200" indent="-457200" algn="just"/>
            <a:r>
              <a:rPr lang="en-US" sz="2800" smtClean="0">
                <a:latin typeface="Perpetua" panose="02020502060401020303" pitchFamily="18" charset="0"/>
                <a:cs typeface="Times New Roman" panose="02020603050405020304" pitchFamily="18" charset="0"/>
              </a:rPr>
              <a:t>Logika merupakan dasar dari semua penalaran (</a:t>
            </a:r>
            <a:r>
              <a:rPr lang="en-US" sz="2800" i="1" smtClean="0">
                <a:latin typeface="Perpetua" panose="02020502060401020303" pitchFamily="18" charset="0"/>
                <a:cs typeface="Times New Roman" panose="02020603050405020304" pitchFamily="18" charset="0"/>
              </a:rPr>
              <a:t>reasoning</a:t>
            </a:r>
            <a:r>
              <a:rPr lang="en-US" sz="2800" smtClean="0">
                <a:latin typeface="Perpetua" panose="02020502060401020303" pitchFamily="18" charset="0"/>
                <a:cs typeface="Times New Roman" panose="02020603050405020304" pitchFamily="18" charset="0"/>
              </a:rPr>
              <a:t>).  </a:t>
            </a:r>
            <a:endParaRPr lang="en-US" sz="2800" b="1" smtClean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z="2800" smtClean="0">
                <a:latin typeface="Perpetua" panose="02020502060401020303" pitchFamily="18" charset="0"/>
                <a:cs typeface="Times New Roman" panose="02020603050405020304" pitchFamily="18" charset="0"/>
              </a:rPr>
              <a:t>Penalaran didasarkan pada hubungan antara pernyataan (</a:t>
            </a:r>
            <a:r>
              <a:rPr lang="en-US" sz="2800" i="1" smtClean="0">
                <a:latin typeface="Perpetua" panose="02020502060401020303" pitchFamily="18" charset="0"/>
                <a:cs typeface="Times New Roman" panose="02020603050405020304" pitchFamily="18" charset="0"/>
              </a:rPr>
              <a:t>statements</a:t>
            </a:r>
            <a:r>
              <a:rPr lang="en-US" sz="2800" smtClean="0">
                <a:latin typeface="Perpetua" panose="02020502060401020303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/>
            <a:r>
              <a:rPr lang="en-US" sz="2800" smtClean="0">
                <a:latin typeface="Perpetua" panose="02020502060401020303" pitchFamily="18" charset="0"/>
                <a:cs typeface="Times New Roman" panose="02020603050405020304" pitchFamily="18" charset="0"/>
              </a:rPr>
              <a:t>Logika adalah ilmu yang mempelajari cara mengambil kesimpulan </a:t>
            </a:r>
          </a:p>
          <a:p>
            <a:pPr marL="457200" indent="-457200" algn="just"/>
            <a:endParaRPr lang="en-US" sz="2800" b="1" smtClean="0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endParaRPr lang="en-US" sz="2800" smtClean="0">
              <a:latin typeface="Perpetua" panose="02020502060401020303" pitchFamily="18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212323-E0ED-480E-8C56-665704107643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Soal Latihan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Diberikan pernyataan “Tidak benar bahwa dia belajar Algoritma tetapi tidak belajar Matematika”.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(a)  Nyatakan pernyataan di atas dalam notasi simbolik (ekspresi logika)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(b)  Berikan pernyataan yang ekivalen secara logika dengan pernyataan tsb (Petunjuk: gunakan hukum De Morgan)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90B717-0DAB-46A8-9A3C-59A9615EE778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Penyelesaian Soal Latihan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smtClean="0">
                <a:cs typeface="Times New Roman" panose="02020603050405020304" pitchFamily="18" charset="0"/>
              </a:rPr>
              <a:t>	</a:t>
            </a:r>
            <a:r>
              <a:rPr lang="en-US" sz="2400" smtClean="0">
                <a:cs typeface="Times New Roman" panose="02020603050405020304" pitchFamily="18" charset="0"/>
              </a:rPr>
              <a:t>Misalkan </a:t>
            </a:r>
          </a:p>
          <a:p>
            <a:pPr algn="just" eaLnBrk="1" hangingPunct="1"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	  	p </a:t>
            </a:r>
            <a:r>
              <a:rPr lang="en-US" sz="2400" smtClean="0">
                <a:cs typeface="Times New Roman" panose="02020603050405020304" pitchFamily="18" charset="0"/>
              </a:rPr>
              <a:t>:  Dia belajar Algoritma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   	</a:t>
            </a:r>
            <a:r>
              <a:rPr lang="en-US" sz="2400" i="1" smtClean="0">
                <a:cs typeface="Times New Roman" panose="02020603050405020304" pitchFamily="18" charset="0"/>
              </a:rPr>
              <a:t>q </a:t>
            </a:r>
            <a:r>
              <a:rPr lang="en-US" sz="2400" smtClean="0">
                <a:cs typeface="Times New Roman" panose="02020603050405020304" pitchFamily="18" charset="0"/>
              </a:rPr>
              <a:t>:  Dia belajar Matematika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maka,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(a) ~ (</a:t>
            </a:r>
            <a:r>
              <a:rPr lang="en-US" sz="2400" i="1" smtClean="0">
                <a:cs typeface="Times New Roman" panose="02020603050405020304" pitchFamily="18" charset="0"/>
              </a:rPr>
              <a:t>p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smtClean="0">
                <a:cs typeface="Times New Roman" panose="02020603050405020304" pitchFamily="18" charset="0"/>
              </a:rPr>
              <a:t> ~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(b) ~ (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 smtClean="0">
                <a:cs typeface="Times New Roman" panose="02020603050405020304" pitchFamily="18" charset="0"/>
              </a:rPr>
              <a:t> ~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)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z="2400" smtClean="0">
                <a:cs typeface="Times New Roman" panose="02020603050405020304" pitchFamily="18" charset="0"/>
              </a:rPr>
              <a:t> ~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 (Hukum De Morgan)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dengan kata lain: “Dia tidak belajar Algoritma atau belajar Matematika” 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42A372-55D8-4E36-B74D-01ED676A59DA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/>
              <a:t>Disjungsi Eksklusif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Kata “atau” (</a:t>
            </a:r>
            <a:r>
              <a:rPr lang="en-US" sz="2400" i="1" smtClean="0">
                <a:cs typeface="Times New Roman" panose="02020603050405020304" pitchFamily="18" charset="0"/>
              </a:rPr>
              <a:t>or</a:t>
            </a:r>
            <a:r>
              <a:rPr lang="en-US" sz="2400" smtClean="0">
                <a:cs typeface="Times New Roman" panose="02020603050405020304" pitchFamily="18" charset="0"/>
              </a:rPr>
              <a:t>) dalam operasi logika digunakan dalam salah satu dari dua cara: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1. Inclusive or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“atau” berarti “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atau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atau keduanya”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Contoh: “Tenaga IT yang dibutuhkan menguasai  			Bahasa  C++ atau Java”.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cs typeface="Times New Roman" panose="02020603050405020304" pitchFamily="18" charset="0"/>
              </a:rPr>
              <a:t>2.   Exclusive or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     “atau” berarti “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atau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tetapi bukan keduanya”.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     Contoh:  “Ia dihukum 5 tahun atau denda 10 juta”. </a:t>
            </a:r>
            <a:endParaRPr lang="en-US" sz="2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4849D6-F262-48B8-9A03-57BA622B6ABA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FE724C-EE9A-496F-AD34-E20A0E123E23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248585"/>
              </p:ext>
            </p:extLst>
          </p:nvPr>
        </p:nvGraphicFramePr>
        <p:xfrm>
          <a:off x="762000" y="1391481"/>
          <a:ext cx="77724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Document" r:id="rId3" imgW="5486400" imgH="3212592" progId="Word.Document.8">
                  <p:embed/>
                </p:oleObj>
              </mc:Choice>
              <mc:Fallback>
                <p:oleObj name="Document" r:id="rId3" imgW="5486400" imgH="321259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91481"/>
                        <a:ext cx="77724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>
                <a:cs typeface="Times New Roman" pitchFamily="18" charset="0"/>
              </a:rPr>
              <a:t>Proposisi Bersyarat </a:t>
            </a:r>
            <a:br>
              <a:rPr lang="en-US" sz="3600" b="1">
                <a:cs typeface="Times New Roman" pitchFamily="18" charset="0"/>
              </a:rPr>
            </a:br>
            <a:r>
              <a:rPr lang="en-US" sz="3600" b="1">
                <a:cs typeface="Times New Roman" pitchFamily="18" charset="0"/>
              </a:rPr>
              <a:t>(kondisional atau implikasi)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 smtClean="0">
                <a:cs typeface="Times New Roman" panose="02020603050405020304" pitchFamily="18" charset="0"/>
              </a:rPr>
              <a:t>Bentuk proposisi: “jika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, maka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”</a:t>
            </a:r>
          </a:p>
          <a:p>
            <a:pPr algn="just" eaLnBrk="1" hangingPunct="1"/>
            <a:r>
              <a:rPr lang="en-US" sz="2400" smtClean="0">
                <a:cs typeface="Times New Roman" panose="02020603050405020304" pitchFamily="18" charset="0"/>
              </a:rPr>
              <a:t>Notasi: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endParaRPr lang="en-US" sz="24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2400" smtClean="0">
                <a:cs typeface="Times New Roman" panose="02020603050405020304" pitchFamily="18" charset="0"/>
              </a:rPr>
              <a:t>Proposisi </a:t>
            </a:r>
            <a:r>
              <a:rPr lang="en-US" sz="2400" i="1" smtClean="0">
                <a:cs typeface="Times New Roman" panose="02020603050405020304" pitchFamily="18" charset="0"/>
              </a:rPr>
              <a:t>p</a:t>
            </a:r>
            <a:r>
              <a:rPr lang="en-US" sz="2400" smtClean="0">
                <a:cs typeface="Times New Roman" panose="02020603050405020304" pitchFamily="18" charset="0"/>
              </a:rPr>
              <a:t> disebut </a:t>
            </a:r>
            <a:r>
              <a:rPr lang="en-US" sz="2400" b="1" smtClean="0">
                <a:cs typeface="Times New Roman" panose="02020603050405020304" pitchFamily="18" charset="0"/>
              </a:rPr>
              <a:t>hipotesis</a:t>
            </a:r>
            <a:r>
              <a:rPr lang="en-US" sz="2400" smtClean="0">
                <a:cs typeface="Times New Roman" panose="02020603050405020304" pitchFamily="18" charset="0"/>
              </a:rPr>
              <a:t>, </a:t>
            </a:r>
            <a:r>
              <a:rPr lang="en-US" sz="2400" b="1" smtClean="0">
                <a:cs typeface="Times New Roman" panose="02020603050405020304" pitchFamily="18" charset="0"/>
              </a:rPr>
              <a:t>antesenden</a:t>
            </a:r>
            <a:r>
              <a:rPr lang="en-US" sz="2400" smtClean="0">
                <a:cs typeface="Times New Roman" panose="02020603050405020304" pitchFamily="18" charset="0"/>
              </a:rPr>
              <a:t>, </a:t>
            </a:r>
            <a:r>
              <a:rPr lang="en-US" sz="2400" b="1" smtClean="0">
                <a:cs typeface="Times New Roman" panose="02020603050405020304" pitchFamily="18" charset="0"/>
              </a:rPr>
              <a:t>premis</a:t>
            </a:r>
            <a:r>
              <a:rPr lang="en-US" sz="2400" smtClean="0">
                <a:cs typeface="Times New Roman" panose="02020603050405020304" pitchFamily="18" charset="0"/>
              </a:rPr>
              <a:t>,  </a:t>
            </a:r>
            <a:r>
              <a:rPr lang="en-US" sz="2400" b="1" smtClean="0">
                <a:cs typeface="Times New Roman" panose="02020603050405020304" pitchFamily="18" charset="0"/>
              </a:rPr>
              <a:t>sebab</a:t>
            </a:r>
          </a:p>
          <a:p>
            <a:pPr algn="just" eaLnBrk="1" hangingPunct="1"/>
            <a:r>
              <a:rPr lang="en-US" sz="2400" smtClean="0">
                <a:cs typeface="Times New Roman" panose="02020603050405020304" pitchFamily="18" charset="0"/>
              </a:rPr>
              <a:t>Proposisi </a:t>
            </a:r>
            <a:r>
              <a:rPr lang="en-US" sz="2400" i="1" smtClean="0">
                <a:cs typeface="Times New Roman" panose="02020603050405020304" pitchFamily="18" charset="0"/>
              </a:rPr>
              <a:t>q</a:t>
            </a:r>
            <a:r>
              <a:rPr lang="en-US" sz="2400" smtClean="0">
                <a:cs typeface="Times New Roman" panose="02020603050405020304" pitchFamily="18" charset="0"/>
              </a:rPr>
              <a:t> disebut </a:t>
            </a:r>
            <a:r>
              <a:rPr lang="en-US" sz="2400" b="1" smtClean="0">
                <a:cs typeface="Times New Roman" panose="02020603050405020304" pitchFamily="18" charset="0"/>
              </a:rPr>
              <a:t>konklusi, precedence, konsekuen</a:t>
            </a:r>
            <a:r>
              <a:rPr lang="en-US" sz="2400" smtClean="0">
                <a:cs typeface="Times New Roman" panose="02020603050405020304" pitchFamily="18" charset="0"/>
              </a:rPr>
              <a:t>, </a:t>
            </a:r>
            <a:r>
              <a:rPr lang="en-US" sz="2400" b="1" smtClean="0">
                <a:cs typeface="Times New Roman" panose="02020603050405020304" pitchFamily="18" charset="0"/>
              </a:rPr>
              <a:t> akibat</a:t>
            </a:r>
            <a:r>
              <a:rPr lang="en-US" sz="2400" smtClean="0">
                <a:cs typeface="Times New Roman" panose="02020603050405020304" pitchFamily="18" charset="0"/>
              </a:rPr>
              <a:t> </a:t>
            </a:r>
            <a:endParaRPr lang="en-US" sz="2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3DB0F1-F289-4AB0-B6F3-0F7DA9679BEB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None/>
            </a:pPr>
            <a:r>
              <a:rPr lang="en-US" b="1" smtClean="0">
                <a:cs typeface="Times New Roman" panose="02020603050405020304" pitchFamily="18" charset="0"/>
              </a:rPr>
              <a:t>Contoh 10.</a:t>
            </a:r>
            <a:endParaRPr lang="en-US" smtClean="0"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smtClean="0">
                <a:cs typeface="Times New Roman" panose="02020603050405020304" pitchFamily="18" charset="0"/>
              </a:rPr>
              <a:t>Jika saya lulus ujian, maka saya mendapat hadiah dari ayah</a:t>
            </a: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smtClean="0">
                <a:cs typeface="Times New Roman" panose="02020603050405020304" pitchFamily="18" charset="0"/>
              </a:rPr>
              <a:t>Jika suhu mencapai 80</a:t>
            </a:r>
            <a:r>
              <a:rPr lang="en-US" sz="2400" smtClean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smtClean="0">
                <a:cs typeface="Times New Roman" panose="02020603050405020304" pitchFamily="18" charset="0"/>
              </a:rPr>
              <a:t>C, maka </a:t>
            </a:r>
            <a:r>
              <a:rPr lang="en-US" sz="2400" i="1" smtClean="0">
                <a:cs typeface="Times New Roman" panose="02020603050405020304" pitchFamily="18" charset="0"/>
              </a:rPr>
              <a:t>alarm</a:t>
            </a:r>
            <a:r>
              <a:rPr lang="en-US" sz="2400" smtClean="0">
                <a:cs typeface="Times New Roman" panose="02020603050405020304" pitchFamily="18" charset="0"/>
              </a:rPr>
              <a:t> akan berbunyi</a:t>
            </a: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smtClean="0">
                <a:cs typeface="Times New Roman" panose="02020603050405020304" pitchFamily="18" charset="0"/>
              </a:rPr>
              <a:t>Jika anda tidak mendaftar ulang, maka anda dianggap mengundurkan diri</a:t>
            </a:r>
            <a:endParaRPr lang="en-US" sz="2400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A1F18C-62C2-4BFD-8838-0A61B02115E6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4900" y="368100"/>
            <a:ext cx="6972300" cy="998800"/>
          </a:xfrm>
        </p:spPr>
        <p:txBody>
          <a:bodyPr/>
          <a:lstStyle/>
          <a:p>
            <a:pPr marL="68580" eaLnBrk="1" fontAlgn="auto" hangingPunct="1">
              <a:spcAft>
                <a:spcPts val="0"/>
              </a:spcAft>
              <a:defRPr/>
            </a:pPr>
            <a:r>
              <a:rPr lang="en-US" sz="2800">
                <a:latin typeface="Arno Pro Smbd Caption" pitchFamily="18" charset="0"/>
                <a:cs typeface="Times New Roman" pitchFamily="18" charset="0"/>
              </a:rPr>
              <a:t>Cara-cara mengekspresikan implikasi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Arno Pro Smbd Caption" pitchFamily="18" charset="0"/>
                <a:cs typeface="Times New Roman" pitchFamily="18" charset="0"/>
              </a:rPr>
              <a:t>q</a:t>
            </a:r>
            <a:endParaRPr lang="en-US" sz="2800" dirty="0">
              <a:latin typeface="Arno Pro Smbd Captio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900" y="1703500"/>
            <a:ext cx="8091900" cy="48644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smtClean="0">
                <a:latin typeface="Arno Pro Smbd Caption" pitchFamily="18" charset="0"/>
                <a:cs typeface="Times New Roman" pitchFamily="18" charset="0"/>
              </a:rPr>
              <a:t>Jika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maka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	</a:t>
            </a:r>
            <a:endParaRPr lang="id-ID" sz="2000" b="1" dirty="0" smtClean="0">
              <a:latin typeface="Arno Pro Smbd Caption" pitchFamily="18" charset="0"/>
              <a:cs typeface="Times New Roman" pitchFamily="18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>
                <a:cs typeface="Times New Roman" pitchFamily="18" charset="0"/>
              </a:rPr>
              <a:t>	</a:t>
            </a:r>
            <a:r>
              <a:rPr lang="id-ID" sz="2000" smtClean="0">
                <a:cs typeface="Times New Roman" pitchFamily="18" charset="0"/>
              </a:rPr>
              <a:t>Contoh </a:t>
            </a:r>
            <a:r>
              <a:rPr lang="id-ID" sz="2000" dirty="0" smtClean="0">
                <a:cs typeface="Times New Roman" pitchFamily="18" charset="0"/>
              </a:rPr>
              <a:t>:  </a:t>
            </a:r>
            <a:r>
              <a:rPr lang="en-US" sz="2000" dirty="0" err="1" smtClean="0">
                <a:cs typeface="Times New Roman" pitchFamily="18" charset="0"/>
              </a:rPr>
              <a:t>Jika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hari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hujan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dirty="0" err="1">
                <a:cs typeface="Times New Roman" pitchFamily="18" charset="0"/>
              </a:rPr>
              <a:t>maka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tanaman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akan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tumbuh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subur</a:t>
            </a:r>
            <a:r>
              <a:rPr lang="en-US" sz="2000" dirty="0">
                <a:cs typeface="Times New Roman" pitchFamily="18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dirty="0" err="1" smtClean="0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000" b="1" dirty="0" smtClean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000" b="1" i="1" dirty="0" smtClean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2000" b="1" i="1" dirty="0" smtClean="0">
              <a:latin typeface="Arno Pro Smbd Caption" pitchFamily="18" charset="0"/>
              <a:cs typeface="Times New Roman" pitchFamily="18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id-ID" sz="2000" smtClean="0">
                <a:cs typeface="Times New Roman" pitchFamily="18" charset="0"/>
              </a:rPr>
              <a:t>Contoh </a:t>
            </a:r>
            <a:r>
              <a:rPr lang="id-ID" sz="2000" dirty="0" smtClean="0">
                <a:latin typeface="Arno Pro Smbd Captio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cs typeface="Times New Roman" pitchFamily="18" charset="0"/>
              </a:rPr>
              <a:t>Jika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tekanan</a:t>
            </a:r>
            <a:r>
              <a:rPr lang="en-US" sz="2000" dirty="0">
                <a:cs typeface="Times New Roman" pitchFamily="18" charset="0"/>
              </a:rPr>
              <a:t> gas </a:t>
            </a:r>
            <a:r>
              <a:rPr lang="en-US" sz="2000" dirty="0" err="1">
                <a:cs typeface="Times New Roman" pitchFamily="18" charset="0"/>
              </a:rPr>
              <a:t>diperbesar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dirty="0" err="1">
                <a:cs typeface="Times New Roman" pitchFamily="18" charset="0"/>
              </a:rPr>
              <a:t>mobil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melaju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kencang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 smtClean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 smtClean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mengakibatkan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p implies q</a:t>
            </a:r>
            <a:r>
              <a:rPr lang="en-US" sz="2000" dirty="0" smtClean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2000" dirty="0" smtClean="0">
              <a:latin typeface="Arno Pro Smbd Caption" pitchFamily="18" charset="0"/>
              <a:cs typeface="Times New Roman" pitchFamily="18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id-ID" sz="2000" smtClean="0">
                <a:cs typeface="Times New Roman" pitchFamily="18" charset="0"/>
              </a:rPr>
              <a:t>Contoh </a:t>
            </a:r>
            <a:r>
              <a:rPr lang="id-ID" sz="2000" dirty="0" smtClean="0">
                <a:cs typeface="Times New Roman" pitchFamily="18" charset="0"/>
              </a:rPr>
              <a:t>: </a:t>
            </a:r>
            <a:r>
              <a:rPr lang="en-US" sz="2000" dirty="0" err="1" smtClean="0">
                <a:cs typeface="Times New Roman" pitchFamily="18" charset="0"/>
              </a:rPr>
              <a:t>Es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yang </a:t>
            </a:r>
            <a:r>
              <a:rPr lang="en-US" sz="2000" dirty="0" err="1">
                <a:cs typeface="Times New Roman" pitchFamily="18" charset="0"/>
              </a:rPr>
              <a:t>mencair</a:t>
            </a:r>
            <a:r>
              <a:rPr lang="en-US" sz="2000" dirty="0">
                <a:cs typeface="Times New Roman" pitchFamily="18" charset="0"/>
              </a:rPr>
              <a:t> di </a:t>
            </a:r>
            <a:r>
              <a:rPr lang="en-US" sz="2000" dirty="0" err="1">
                <a:cs typeface="Times New Roman" pitchFamily="18" charset="0"/>
              </a:rPr>
              <a:t>kutub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err="1">
                <a:cs typeface="Times New Roman" pitchFamily="18" charset="0"/>
              </a:rPr>
              <a:t>mengakibatkan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			permukaan air </a:t>
            </a:r>
            <a:r>
              <a:rPr lang="en-US" sz="2000" dirty="0" err="1">
                <a:cs typeface="Times New Roman" pitchFamily="18" charset="0"/>
              </a:rPr>
              <a:t>laut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naik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 smtClean="0">
                <a:latin typeface="Arno Pro Smbd Caption" pitchFamily="18" charset="0"/>
                <a:cs typeface="Times New Roman" pitchFamily="18" charset="0"/>
              </a:rPr>
              <a:t>q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Arno Pro Smbd Caption" pitchFamily="18" charset="0"/>
                <a:cs typeface="Times New Roman" pitchFamily="18" charset="0"/>
              </a:rPr>
              <a:t>p</a:t>
            </a:r>
            <a:endParaRPr lang="id-ID" sz="2000" b="1" i="1" dirty="0" smtClean="0">
              <a:latin typeface="Arno Pro Smbd Caption" pitchFamily="18" charset="0"/>
              <a:cs typeface="Times New Roman" pitchFamily="18" charset="0"/>
            </a:endParaRPr>
          </a:p>
          <a:p>
            <a:pPr marL="6858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id-ID" sz="2000" smtClean="0">
                <a:cs typeface="Times New Roman" pitchFamily="18" charset="0"/>
              </a:rPr>
              <a:t>Contoh </a:t>
            </a:r>
            <a:r>
              <a:rPr lang="id-ID" sz="2000" dirty="0" smtClean="0">
                <a:cs typeface="Times New Roman" pitchFamily="18" charset="0"/>
              </a:rPr>
              <a:t>: </a:t>
            </a:r>
            <a:r>
              <a:rPr lang="en-US" sz="2000" dirty="0" smtClean="0">
                <a:cs typeface="Times New Roman" pitchFamily="18" charset="0"/>
              </a:rPr>
              <a:t>Orang </a:t>
            </a:r>
            <a:r>
              <a:rPr lang="en-US" sz="2000" dirty="0" err="1">
                <a:cs typeface="Times New Roman" pitchFamily="18" charset="0"/>
              </a:rPr>
              <a:t>itu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mau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berangkat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jika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ia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diberi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ongkos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jalan</a:t>
            </a:r>
            <a:r>
              <a:rPr lang="en-US" sz="2000" dirty="0" smtClean="0">
                <a:cs typeface="Times New Roman" pitchFamily="18" charset="0"/>
              </a:rPr>
              <a:t>.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6BB47BC-5631-41C1-9FA0-A23E80354906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latin typeface="Arno Pro Smbd Caption" pitchFamily="18" charset="0"/>
                <a:cs typeface="Times New Roman" pitchFamily="18" charset="0"/>
              </a:rPr>
              <a:t>Cara-cara mengekspresikan implikasi </a:t>
            </a:r>
            <a:r>
              <a:rPr lang="en-US" sz="2800" i="1" smtClean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 smtClean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smtClean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 smtClean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800" smtClean="0">
                <a:latin typeface="Arno Pro Smbd Caption" pitchFamily="18" charset="0"/>
                <a:cs typeface="Times New Roman" pitchFamily="18" charset="0"/>
              </a:rPr>
              <a:t>:</a:t>
            </a:r>
            <a:r>
              <a:rPr lang="id-ID" sz="2800" smtClean="0">
                <a:latin typeface="Arno Pro Smbd Caption" pitchFamily="18" charset="0"/>
                <a:cs typeface="Times New Roman" pitchFamily="18" charset="0"/>
              </a:rPr>
              <a:t> (lanjutan)</a:t>
            </a:r>
            <a:endParaRPr lang="en-US" sz="280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marL="0" algn="just" eaLnBrk="1" fontAlgn="auto" hangingPunct="1">
              <a:spcAft>
                <a:spcPts val="0"/>
              </a:spcAft>
              <a:defRPr/>
            </a:pPr>
            <a:r>
              <a:rPr lang="en-US" sz="1800" b="1" i="1" smtClean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1800" b="1" smtClean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hanya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1800" b="1" i="1" dirty="0">
              <a:latin typeface="Arno Pro Smbd Caption" pitchFamily="18" charset="0"/>
              <a:cs typeface="Times New Roman" pitchFamily="18" charset="0"/>
            </a:endParaRPr>
          </a:p>
          <a:p>
            <a:pPr marL="539750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1800" dirty="0">
                <a:cs typeface="Times New Roman" pitchFamily="18" charset="0"/>
              </a:rPr>
              <a:t>Contoh : </a:t>
            </a:r>
            <a:r>
              <a:rPr lang="en-US" sz="1800" dirty="0">
                <a:cs typeface="Times New Roman" pitchFamily="18" charset="0"/>
              </a:rPr>
              <a:t>Ahmad </a:t>
            </a:r>
            <a:r>
              <a:rPr lang="en-US" sz="1800" dirty="0" err="1">
                <a:cs typeface="Times New Roman" pitchFamily="18" charset="0"/>
              </a:rPr>
              <a:t>bisa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mengambil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matakuliah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Teori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Bahasa</a:t>
            </a:r>
            <a:r>
              <a:rPr lang="en-US" sz="1800" dirty="0">
                <a:cs typeface="Times New Roman" pitchFamily="18" charset="0"/>
              </a:rPr>
              <a:t> Formal </a:t>
            </a:r>
            <a:r>
              <a:rPr lang="en-US" sz="1800" dirty="0" err="1">
                <a:cs typeface="Times New Roman" pitchFamily="18" charset="0"/>
              </a:rPr>
              <a:t>hanya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jika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ia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sudah</a:t>
            </a:r>
            <a:r>
              <a:rPr lang="en-US" sz="1800" dirty="0">
                <a:cs typeface="Times New Roman" pitchFamily="18" charset="0"/>
              </a:rPr>
              <a:t> lulus </a:t>
            </a:r>
            <a:r>
              <a:rPr lang="en-US" sz="1800" dirty="0" err="1">
                <a:cs typeface="Times New Roman" pitchFamily="18" charset="0"/>
              </a:rPr>
              <a:t>matakuliah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Matematika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Diskrit</a:t>
            </a:r>
            <a:r>
              <a:rPr lang="en-US" sz="18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18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i="1">
                <a:latin typeface="Arno Pro Smbd Caption" pitchFamily="18" charset="0"/>
                <a:cs typeface="Times New Roman" pitchFamily="18" charset="0"/>
              </a:rPr>
              <a:t>q  </a:t>
            </a:r>
            <a:endParaRPr lang="en-US" sz="1800" b="1" i="1" smtClean="0">
              <a:latin typeface="Arno Pro Smbd Caption" pitchFamily="18" charset="0"/>
              <a:cs typeface="Times New Roman" pitchFamily="18" charset="0"/>
            </a:endParaRP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smtClean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Arno Pro Smbd Caption" pitchFamily="18" charset="0"/>
                <a:cs typeface="Times New Roman" pitchFamily="18" charset="0"/>
              </a:rPr>
              <a:t>hipotesis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1800" i="1" dirty="0">
                <a:latin typeface="Arno Pro Smbd Caption" pitchFamily="18" charset="0"/>
                <a:cs typeface="Times New Roman" pitchFamily="18" charset="0"/>
              </a:rPr>
              <a:t>sufficient condition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)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1800" dirty="0">
              <a:latin typeface="Arno Pro Smbd Caption" pitchFamily="18" charset="0"/>
              <a:cs typeface="Times New Roman" pitchFamily="18" charset="0"/>
            </a:endParaRPr>
          </a:p>
          <a:p>
            <a:pPr marL="68263" indent="471488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1800" dirty="0" smtClean="0">
                <a:cs typeface="Times New Roman" pitchFamily="18" charset="0"/>
              </a:rPr>
              <a:t>Contoh : </a:t>
            </a:r>
            <a:r>
              <a:rPr lang="en-US" sz="1800" dirty="0" err="1" smtClean="0">
                <a:cs typeface="Times New Roman" pitchFamily="18" charset="0"/>
              </a:rPr>
              <a:t>Syarat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cukup</a:t>
            </a:r>
            <a:r>
              <a:rPr lang="en-US" sz="1800" dirty="0">
                <a:cs typeface="Times New Roman" pitchFamily="18" charset="0"/>
              </a:rPr>
              <a:t> agar </a:t>
            </a:r>
            <a:r>
              <a:rPr lang="en-US" sz="1800" dirty="0" smtClean="0">
                <a:cs typeface="Times New Roman" pitchFamily="18" charset="0"/>
              </a:rPr>
              <a:t>lulus </a:t>
            </a:r>
            <a:r>
              <a:rPr lang="en-US" sz="1800" dirty="0" err="1" smtClean="0">
                <a:cs typeface="Times New Roman" pitchFamily="18" charset="0"/>
              </a:rPr>
              <a:t>ujian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adalah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nilai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 smtClean="0">
                <a:cs typeface="Times New Roman" pitchFamily="18" charset="0"/>
              </a:rPr>
              <a:t>akhir</a:t>
            </a:r>
            <a:r>
              <a:rPr lang="en-US" sz="1800" dirty="0" smtClean="0">
                <a:cs typeface="Times New Roman" pitchFamily="18" charset="0"/>
              </a:rPr>
              <a:t> &gt;=60.</a:t>
            </a:r>
            <a:endParaRPr lang="en-US" sz="1800" dirty="0"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18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i="1">
                <a:latin typeface="Arno Pro Smbd Caption" pitchFamily="18" charset="0"/>
                <a:cs typeface="Times New Roman" pitchFamily="18" charset="0"/>
              </a:rPr>
              <a:t>p   </a:t>
            </a:r>
            <a:r>
              <a:rPr lang="en-US" sz="1800" i="1">
                <a:latin typeface="Arno Pro Smbd Caption" pitchFamily="18" charset="0"/>
                <a:cs typeface="Times New Roman" pitchFamily="18" charset="0"/>
              </a:rPr>
              <a:t> </a:t>
            </a:r>
            <a:endParaRPr lang="en-US" sz="1800" i="1" smtClean="0">
              <a:latin typeface="Arno Pro Smbd Caption" pitchFamily="18" charset="0"/>
              <a:cs typeface="Times New Roman" pitchFamily="18" charset="0"/>
            </a:endParaRP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smtClean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Arno Pro Smbd Caption" pitchFamily="18" charset="0"/>
                <a:cs typeface="Times New Roman" pitchFamily="18" charset="0"/>
              </a:rPr>
              <a:t>konklusi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 (</a:t>
            </a:r>
            <a:r>
              <a:rPr lang="en-US" sz="1800" i="1" dirty="0">
                <a:latin typeface="Arno Pro Smbd Caption" pitchFamily="18" charset="0"/>
                <a:cs typeface="Times New Roman" pitchFamily="18" charset="0"/>
              </a:rPr>
              <a:t>necessary condition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) )</a:t>
            </a:r>
            <a:endParaRPr lang="id-ID" sz="1800" dirty="0">
              <a:latin typeface="Arno Pro Smbd Caption" pitchFamily="18" charset="0"/>
              <a:cs typeface="Times New Roman" pitchFamily="18" charset="0"/>
            </a:endParaRPr>
          </a:p>
          <a:p>
            <a:pPr marL="539750" lvl="1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1600" dirty="0" smtClean="0">
                <a:cs typeface="Times New Roman" pitchFamily="18" charset="0"/>
              </a:rPr>
              <a:t>Contoh : </a:t>
            </a:r>
            <a:r>
              <a:rPr lang="en-US" sz="1600" dirty="0" err="1" smtClean="0">
                <a:cs typeface="Times New Roman" pitchFamily="18" charset="0"/>
              </a:rPr>
              <a:t>Syarat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perlu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bagi</a:t>
            </a:r>
            <a:r>
              <a:rPr lang="en-US" sz="1600" dirty="0">
                <a:cs typeface="Times New Roman" pitchFamily="18" charset="0"/>
              </a:rPr>
              <a:t> Indonesia agar </a:t>
            </a:r>
            <a:r>
              <a:rPr lang="en-US" sz="1600" dirty="0" err="1">
                <a:cs typeface="Times New Roman" pitchFamily="18" charset="0"/>
              </a:rPr>
              <a:t>ikut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Piala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Dunia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adalah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dengan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mengontrak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pemain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asing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kenamaan</a:t>
            </a:r>
            <a:r>
              <a:rPr lang="en-US" sz="16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1800" b="1" i="1" dirty="0" smtClean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1800" b="1" dirty="0" smtClean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Arno Pro Smbd Caption" pitchFamily="18" charset="0"/>
                <a:cs typeface="Times New Roman" pitchFamily="18" charset="0"/>
              </a:rPr>
              <a:t>bilamana</a:t>
            </a:r>
            <a:r>
              <a:rPr lang="en-US" sz="18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1800" i="1" dirty="0">
                <a:latin typeface="Arno Pro Smbd Caption" pitchFamily="18" charset="0"/>
                <a:cs typeface="Times New Roman" pitchFamily="18" charset="0"/>
              </a:rPr>
              <a:t>q whenever p</a:t>
            </a:r>
            <a:r>
              <a:rPr lang="en-US" sz="18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1800" dirty="0">
              <a:latin typeface="Arno Pro Smbd Caption" pitchFamily="18" charset="0"/>
              <a:cs typeface="Times New Roman" pitchFamily="18" charset="0"/>
            </a:endParaRPr>
          </a:p>
          <a:p>
            <a:pPr marL="68263" indent="47148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800" smtClean="0">
                <a:cs typeface="Times New Roman" pitchFamily="18" charset="0"/>
              </a:rPr>
              <a:t>Contoh </a:t>
            </a:r>
            <a:r>
              <a:rPr lang="id-ID" sz="1800" dirty="0" smtClean="0">
                <a:cs typeface="Times New Roman" pitchFamily="18" charset="0"/>
              </a:rPr>
              <a:t>: </a:t>
            </a:r>
            <a:r>
              <a:rPr lang="en-US" sz="1800" dirty="0" err="1" smtClean="0">
                <a:cs typeface="Times New Roman" pitchFamily="18" charset="0"/>
              </a:rPr>
              <a:t>Banjir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bandang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terjadi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bilamana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hutan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ditebangi</a:t>
            </a:r>
            <a:r>
              <a:rPr lang="en-US" sz="1800" dirty="0">
                <a:cs typeface="Times New Roman" pitchFamily="18" charset="0"/>
              </a:rPr>
              <a:t>.</a:t>
            </a:r>
            <a:r>
              <a:rPr lang="en-US" sz="800" dirty="0">
                <a:cs typeface="Times New Roman" pitchFamily="18" charset="0"/>
              </a:rPr>
              <a:t>	</a:t>
            </a:r>
            <a:endParaRPr lang="en-US" sz="1800" dirty="0">
              <a:latin typeface="Arno Pro Smbd Caption" pitchFamily="18" charset="0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375798-3DB0-4223-9D41-1CE39B5B8B1D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E1E461-FFCC-47D3-AE15-965BE9E94C4A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41929"/>
              </p:ext>
            </p:extLst>
          </p:nvPr>
        </p:nvGraphicFramePr>
        <p:xfrm>
          <a:off x="685800" y="1455800"/>
          <a:ext cx="7772400" cy="50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Document" r:id="rId3" imgW="5486400" imgH="3912108" progId="Word.Document.8">
                  <p:embed/>
                </p:oleObj>
              </mc:Choice>
              <mc:Fallback>
                <p:oleObj name="Document" r:id="rId3" imgW="5486400" imgH="391210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55800"/>
                        <a:ext cx="7772400" cy="50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637DB8-167F-48A2-BC44-00C3B2746D45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16093"/>
              </p:ext>
            </p:extLst>
          </p:nvPr>
        </p:nvGraphicFramePr>
        <p:xfrm>
          <a:off x="914400" y="-7374"/>
          <a:ext cx="7748588" cy="661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Document" r:id="rId3" imgW="6839712" imgH="5839968" progId="Word.Document.8">
                  <p:embed/>
                </p:oleObj>
              </mc:Choice>
              <mc:Fallback>
                <p:oleObj name="Document" r:id="rId3" imgW="6839712" imgH="58399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-7374"/>
                        <a:ext cx="7748588" cy="661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31E955-EE15-414D-8DC0-A91E659D888F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1066800" y="2514600"/>
            <a:ext cx="6461125" cy="10668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None/>
            </a:pPr>
            <a:r>
              <a:rPr lang="en-US" sz="2400" smtClean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Pernyataan atau kalimat deklaratif yang bernilai benar (</a:t>
            </a:r>
            <a:r>
              <a:rPr lang="en-US" sz="2400" i="1" smtClean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true</a:t>
            </a:r>
            <a:r>
              <a:rPr lang="en-US" sz="2400" smtClean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) atau salah (</a:t>
            </a:r>
            <a:r>
              <a:rPr lang="en-US" sz="2400" i="1" smtClean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false</a:t>
            </a:r>
            <a:r>
              <a:rPr lang="en-US" sz="2400" smtClean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), tetapi tidak keduanya. </a:t>
            </a:r>
          </a:p>
          <a:p>
            <a:pPr algn="ctr">
              <a:buNone/>
            </a:pPr>
            <a:endParaRPr lang="en-US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368300"/>
            <a:ext cx="5657850" cy="998538"/>
          </a:xfrm>
        </p:spPr>
        <p:txBody>
          <a:bodyPr/>
          <a:lstStyle/>
          <a:p>
            <a:pPr>
              <a:defRPr/>
            </a:pPr>
            <a:r>
              <a:rPr lang="en-US" sz="4800" b="1" smtClean="0">
                <a:cs typeface="Times New Roman" panose="02020603050405020304" pitchFamily="18" charset="0"/>
              </a:rPr>
              <a:t>Proposisi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400" smtClean="0"/>
              <a:t>Perhatikan bahwa dalam implikasi yang dipentingkan nilai kebenaran premis dan konsekuen, bukan hubungan sebab dan akibat diantara keduanya.</a:t>
            </a:r>
          </a:p>
          <a:p>
            <a:pPr marL="342900" indent="-342900"/>
            <a:endParaRPr lang="en-US" sz="2400" smtClean="0"/>
          </a:p>
          <a:p>
            <a:pPr marL="342900" indent="-342900"/>
            <a:r>
              <a:rPr lang="en-US" sz="2400" smtClean="0"/>
              <a:t>Beberapa implikasi di bawah ini valid meskipun secara bahasa tidak mempunyai makna:</a:t>
            </a:r>
          </a:p>
          <a:p>
            <a:pPr marL="342900" indent="-342900"/>
            <a:endParaRPr lang="en-US" sz="2400" smtClean="0"/>
          </a:p>
          <a:p>
            <a:pPr>
              <a:buNone/>
            </a:pPr>
            <a:r>
              <a:rPr lang="en-US" sz="2400" smtClean="0"/>
              <a:t>	“Jika 1 + 1 = 2 maka Paris ibukota Perancis”</a:t>
            </a:r>
          </a:p>
          <a:p>
            <a:pPr>
              <a:buNone/>
            </a:pPr>
            <a:r>
              <a:rPr lang="en-US" sz="2400" smtClean="0"/>
              <a:t>	“Jika </a:t>
            </a:r>
            <a:r>
              <a:rPr lang="en-US" sz="2400" i="1" smtClean="0"/>
              <a:t>n </a:t>
            </a:r>
            <a:r>
              <a:rPr lang="en-US" sz="2400" smtClean="0"/>
              <a:t>bilangan bulat maka hari ini hujan”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B25E46-914A-4232-A3F6-136B4CCD6212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063592-1C8F-460C-B0B5-9E4D3FE39D38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938916"/>
              </p:ext>
            </p:extLst>
          </p:nvPr>
        </p:nvGraphicFramePr>
        <p:xfrm>
          <a:off x="1123950" y="152400"/>
          <a:ext cx="70104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Document" r:id="rId3" imgW="5486400" imgH="4913376" progId="Word.Document.8">
                  <p:embed/>
                </p:oleObj>
              </mc:Choice>
              <mc:Fallback>
                <p:oleObj name="Document" r:id="rId3" imgW="5486400" imgH="491337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152400"/>
                        <a:ext cx="70104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Soal Latihan 2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sz="2800" dirty="0" err="1">
                <a:cs typeface="Times New Roman" pitchFamily="18" charset="0"/>
              </a:rPr>
              <a:t>Nyatakan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pernyataan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berikut</a:t>
            </a:r>
            <a:r>
              <a:rPr lang="en-US" sz="2800" dirty="0"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	 “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tidak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dapat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terdaftar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sebagai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pemilih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dalam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jika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berusia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bawah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17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tahun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kecuali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kalau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sudah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menikah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”.</a:t>
            </a:r>
          </a:p>
          <a:p>
            <a:pPr algn="just">
              <a:buFontTx/>
              <a:buNone/>
              <a:defRPr/>
            </a:pPr>
            <a:endParaRPr lang="en-US" sz="2800" dirty="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cs typeface="Times New Roman" pitchFamily="18" charset="0"/>
              </a:rPr>
              <a:t>  </a:t>
            </a:r>
            <a:r>
              <a:rPr lang="en-US" sz="2800" dirty="0" err="1">
                <a:cs typeface="Times New Roman" pitchFamily="18" charset="0"/>
              </a:rPr>
              <a:t>dalam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notasi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simbolik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>
              <a:buFontTx/>
              <a:buNone/>
              <a:defRPr/>
            </a:pPr>
            <a:endParaRPr lang="en-US" sz="28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fld id="{AA32F529-D13C-41AB-8CE7-129E122065BF}" type="slidenum">
              <a:rPr lang="en-US" sz="1800" smtClean="0">
                <a:solidFill>
                  <a:schemeClr val="bg2"/>
                </a:solidFill>
                <a:latin typeface="Times New Roman" panose="02020603050405020304" pitchFamily="18" charset="0"/>
              </a:rPr>
              <a:pPr algn="l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sz="1800" smtClean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/>
              <a:t>Penyelesaian Soal Latihan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Anda tidak dapat terdaftar sebagai pemilih dalam Pemilu  </a:t>
            </a:r>
            <a:r>
              <a:rPr lang="en-US" sz="2400" u="sng" smtClean="0">
                <a:cs typeface="Times New Roman" panose="02020603050405020304" pitchFamily="18" charset="0"/>
              </a:rPr>
              <a:t>jika</a:t>
            </a:r>
            <a:r>
              <a:rPr lang="en-US" sz="2400" smtClean="0">
                <a:cs typeface="Times New Roman" panose="02020603050405020304" pitchFamily="18" charset="0"/>
              </a:rPr>
              <a:t> anda berusia di bawah 17 tahun kecuali kalau anda sudah menikah”.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Format: </a:t>
            </a:r>
            <a:r>
              <a:rPr lang="en-US" sz="2400" i="1" smtClean="0"/>
              <a:t>q</a:t>
            </a:r>
            <a:r>
              <a:rPr lang="en-US" sz="2400" smtClean="0"/>
              <a:t> jika </a:t>
            </a:r>
            <a:r>
              <a:rPr lang="en-US" sz="2400" i="1" smtClean="0"/>
              <a:t>p</a:t>
            </a:r>
          </a:p>
          <a:p>
            <a:pPr eaLnBrk="1" hangingPunct="1">
              <a:buFontTx/>
              <a:buNone/>
            </a:pPr>
            <a:endParaRPr lang="en-US" sz="2400" i="1" smtClean="0"/>
          </a:p>
          <a:p>
            <a:pPr eaLnBrk="1" hangingPunct="1">
              <a:buFontTx/>
              <a:buNone/>
            </a:pPr>
            <a:r>
              <a:rPr lang="en-US" sz="2000" i="1" smtClean="0"/>
              <a:t>    </a:t>
            </a:r>
            <a:r>
              <a:rPr lang="en-US" sz="2400" smtClean="0"/>
              <a:t>Susun ulang ke bentuk standard:  Jika </a:t>
            </a:r>
            <a:r>
              <a:rPr lang="en-US" sz="2400" i="1" smtClean="0"/>
              <a:t>p</a:t>
            </a:r>
            <a:r>
              <a:rPr lang="en-US" sz="2400" smtClean="0"/>
              <a:t>, maka </a:t>
            </a:r>
            <a:r>
              <a:rPr lang="en-US" sz="2400" i="1" smtClean="0"/>
              <a:t>q</a:t>
            </a:r>
          </a:p>
          <a:p>
            <a:pPr eaLnBrk="1" hangingPunct="1">
              <a:buFontTx/>
              <a:buNone/>
            </a:pPr>
            <a:endParaRPr lang="en-US" sz="2400" i="1" smtClean="0"/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Jika anda berusia di bawah 17 tahun, kecuali kalau anda sudah menikah, maka anda tidak dapat terdaftar sebagai pemilih dalam Pemilu 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D8A036-4496-4541-9F2E-671089AD235B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7581900" cy="486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Jika anda berusia di bawah 17 tahun, </a:t>
            </a:r>
            <a:r>
              <a:rPr lang="en-US" sz="2400" smtClean="0">
                <a:cs typeface="Times New Roman" panose="02020603050405020304" pitchFamily="18" charset="0"/>
              </a:rPr>
              <a:t>kecuali kalau </a:t>
            </a:r>
            <a:r>
              <a:rPr lang="en-US" sz="2400" smtClean="0">
                <a:cs typeface="Times New Roman" panose="02020603050405020304" pitchFamily="18" charset="0"/>
              </a:rPr>
              <a:t>anda sudah menikah, maka anda tidak </a:t>
            </a:r>
            <a:r>
              <a:rPr lang="en-US" sz="2400" smtClean="0">
                <a:cs typeface="Times New Roman" panose="02020603050405020304" pitchFamily="18" charset="0"/>
              </a:rPr>
              <a:t>dapat terdaftar </a:t>
            </a:r>
            <a:r>
              <a:rPr lang="en-US" sz="2400" smtClean="0">
                <a:cs typeface="Times New Roman" panose="02020603050405020304" pitchFamily="18" charset="0"/>
              </a:rPr>
              <a:t>sebagai pemilih dalam Pemilu </a:t>
            </a:r>
            <a:r>
              <a:rPr lang="en-US" sz="3200" smtClean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en-US" sz="2000" i="1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800" i="1" smtClean="0">
                <a:cs typeface="Times New Roman" panose="02020603050405020304" pitchFamily="18" charset="0"/>
              </a:rPr>
              <a:t>	 </a:t>
            </a:r>
            <a:r>
              <a:rPr lang="en-US" sz="2400" i="1" smtClean="0">
                <a:cs typeface="Times New Roman" panose="02020603050405020304" pitchFamily="18" charset="0"/>
              </a:rPr>
              <a:t>m</a:t>
            </a:r>
            <a:r>
              <a:rPr lang="en-US" sz="2400" smtClean="0">
                <a:cs typeface="Times New Roman" panose="02020603050405020304" pitchFamily="18" charset="0"/>
              </a:rPr>
              <a:t> : Anda berusia di bawah 17 tahun.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</a:t>
            </a:r>
            <a:r>
              <a:rPr lang="en-US" sz="2400" i="1" smtClean="0">
                <a:cs typeface="Times New Roman" panose="02020603050405020304" pitchFamily="18" charset="0"/>
              </a:rPr>
              <a:t>n</a:t>
            </a:r>
            <a:r>
              <a:rPr lang="en-US" sz="2400" smtClean="0">
                <a:cs typeface="Times New Roman" panose="02020603050405020304" pitchFamily="18" charset="0"/>
              </a:rPr>
              <a:t> : Anda sudah menikah.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cs typeface="Times New Roman" panose="02020603050405020304" pitchFamily="18" charset="0"/>
              </a:rPr>
              <a:t>	 </a:t>
            </a:r>
            <a:r>
              <a:rPr lang="en-US" sz="2400" i="1" smtClean="0">
                <a:cs typeface="Times New Roman" panose="02020603050405020304" pitchFamily="18" charset="0"/>
              </a:rPr>
              <a:t>r</a:t>
            </a:r>
            <a:r>
              <a:rPr lang="en-US" sz="2400" smtClean="0">
                <a:cs typeface="Times New Roman" panose="02020603050405020304" pitchFamily="18" charset="0"/>
              </a:rPr>
              <a:t> : Anda dapat terdaftar sebagai pemilih dalam Pemilu. </a:t>
            </a:r>
          </a:p>
          <a:p>
            <a:pPr algn="just" eaLnBrk="1" hangingPunct="1">
              <a:buFontTx/>
              <a:buNone/>
            </a:pPr>
            <a:r>
              <a:rPr lang="en-US" sz="28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z="2800" smtClean="0">
                <a:cs typeface="Times New Roman" panose="02020603050405020304" pitchFamily="18" charset="0"/>
              </a:rPr>
              <a:t>	maka pernyataan di atas dapat ditulis sebagai:</a:t>
            </a:r>
          </a:p>
          <a:p>
            <a:pPr algn="just" eaLnBrk="1" hangingPunct="1">
              <a:buFontTx/>
              <a:buNone/>
            </a:pPr>
            <a:r>
              <a:rPr lang="en-US" sz="2800" smtClean="0">
                <a:cs typeface="Times New Roman" panose="02020603050405020304" pitchFamily="18" charset="0"/>
              </a:rPr>
              <a:t>        (</a:t>
            </a:r>
            <a:r>
              <a:rPr lang="en-US" sz="2800" i="1" smtClean="0">
                <a:cs typeface="Times New Roman" panose="02020603050405020304" pitchFamily="18" charset="0"/>
              </a:rPr>
              <a:t>m</a:t>
            </a:r>
            <a:r>
              <a:rPr lang="en-US" sz="2800" smtClean="0">
                <a:cs typeface="Times New Roman" panose="02020603050405020304" pitchFamily="18" charset="0"/>
              </a:rPr>
              <a:t> </a:t>
            </a:r>
            <a:r>
              <a:rPr 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800" smtClean="0">
                <a:cs typeface="Times New Roman" panose="02020603050405020304" pitchFamily="18" charset="0"/>
              </a:rPr>
              <a:t> ~ </a:t>
            </a:r>
            <a:r>
              <a:rPr lang="en-US" sz="2800" i="1" smtClean="0">
                <a:cs typeface="Times New Roman" panose="02020603050405020304" pitchFamily="18" charset="0"/>
              </a:rPr>
              <a:t>n</a:t>
            </a:r>
            <a:r>
              <a:rPr lang="en-US" sz="2800" smtClean="0">
                <a:cs typeface="Times New Roman" panose="02020603050405020304" pitchFamily="18" charset="0"/>
              </a:rPr>
              <a:t>) </a:t>
            </a:r>
            <a:r>
              <a:rPr lang="en-US" sz="2800" smtClean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800" smtClean="0">
                <a:cs typeface="Times New Roman" panose="02020603050405020304" pitchFamily="18" charset="0"/>
              </a:rPr>
              <a:t> ~ </a:t>
            </a:r>
            <a:r>
              <a:rPr lang="en-US" sz="2800" i="1" smtClean="0">
                <a:cs typeface="Times New Roman" panose="02020603050405020304" pitchFamily="18" charset="0"/>
              </a:rPr>
              <a:t>r</a:t>
            </a:r>
            <a:r>
              <a:rPr lang="en-US" sz="2800" smtClean="0"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2E0027-459C-425F-A8BD-463659455DF8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0000"/>
                </a:solidFill>
              </a:rPr>
              <a:t>TUGAS I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2800" b="1" smtClean="0"/>
              <a:t>Latihan</a:t>
            </a:r>
            <a:r>
              <a:rPr lang="en-US" sz="2800" smtClean="0"/>
              <a:t>: Ubah kalimat ini ke dalam ekspresi logika (notasi simbolik</a:t>
            </a:r>
            <a:r>
              <a:rPr lang="en-US" smtClean="0"/>
              <a:t>)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2800" smtClean="0"/>
              <a:t>1. Anda hanya dapat mengakses internet dari kampus hanya jika anda mahasiswa Informatika atau anda bukan seorang sarjana.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2. Anda tidak dapat menaiki </a:t>
            </a:r>
            <a:r>
              <a:rPr lang="en-US" sz="2800" i="1" smtClean="0"/>
              <a:t>roller coaster</a:t>
            </a:r>
            <a:r>
              <a:rPr lang="en-US" sz="2800" smtClean="0"/>
              <a:t> jika anda tingginya kurang dari 150 cm kecuali jika anda berusia lebih dari 16 tahun.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E96F6-6952-49B0-B398-04399A80AA0D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4013" indent="-354013" algn="just" defTabSz="900113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cs typeface="Times New Roman" panose="02020603050405020304" pitchFamily="18" charset="0"/>
              </a:rPr>
              <a:t>3. Sebagian besar orang percaya bahwa harimau Jawa sudah lama punah. Tetapi, pada suatu hari Amir membuat pernyataan-pernyataan kontroversial sebagai berikut: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cs typeface="Times New Roman" panose="02020603050405020304" pitchFamily="18" charset="0"/>
              </a:rPr>
              <a:t>	(a)   Saya melihat harimau di hutan.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cs typeface="Times New Roman" panose="02020603050405020304" pitchFamily="18" charset="0"/>
              </a:rPr>
              <a:t>	(b)  Jika saya melihat harimau di hutan, maka saya juga melihat serigala.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cs typeface="Times New Roman" panose="02020603050405020304" pitchFamily="18" charset="0"/>
              </a:rPr>
              <a:t>	Misalkan kita diberitahu bahwa Amir kadang-kadang suka berbohong dan kadang-kadang jujur. Gunakan tabel kebenaran untuk memeriksa apakah Amir benar-benar melihat harimau di hutan?</a:t>
            </a:r>
            <a:endParaRPr lang="en-US" sz="2400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C90C51-4881-4CB7-8227-19022B1762D6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789406" y="837200"/>
            <a:ext cx="7343100" cy="167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smtClean="0"/>
              <a:t>“Gajah lebih besar daripada tikus.”</a:t>
            </a:r>
            <a:endParaRPr lang="en-US" sz="2400" b="1" i="1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947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0009C2-9212-43C7-8EB0-F06C6985208C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739" name="Rectangle 2051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0" name="Rectangle 2052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1" name="Rectangle 2053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6742" name="Rectangle 2054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3" name="Rectangle 2055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4" name="Rectangle 2056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build="p" bldLvl="2" autoUpdateAnimBg="0"/>
      <p:bldP spid="116739" grpId="0" build="p" bldLvl="2" autoUpdateAnimBg="0"/>
      <p:bldP spid="116740" grpId="0" build="p" bldLvl="2" autoUpdateAnimBg="0"/>
      <p:bldP spid="116741" grpId="0" build="p" bldLvl="2" autoUpdateAnimBg="0"/>
      <p:bldP spid="116742" grpId="0" build="p" bldLvl="2" autoUpdateAnimBg="0"/>
      <p:bldP spid="116743" grpId="0" autoUpdateAnimBg="0"/>
      <p:bldP spid="116744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362600"/>
            <a:ext cx="7343100" cy="913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smtClean="0"/>
              <a:t>“520 &lt; 111”</a:t>
            </a:r>
            <a:endParaRPr lang="en-US" sz="2400" b="1" i="1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947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0E6B99-00CC-4791-9B35-83996F136F2A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bldLvl="2" autoUpdateAnimBg="0"/>
      <p:bldP spid="117763" grpId="0" build="p" bldLvl="2" autoUpdateAnimBg="0"/>
      <p:bldP spid="117764" grpId="0" build="p" bldLvl="2" autoUpdateAnimBg="0"/>
      <p:bldP spid="117765" grpId="0" build="p" bldLvl="2" autoUpdateAnimBg="0"/>
      <p:bldP spid="117766" grpId="0" build="p" bldLvl="2" autoUpdateAnimBg="0"/>
      <p:bldP spid="117767" grpId="0" autoUpdateAnimBg="0"/>
      <p:bldP spid="117768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362600"/>
            <a:ext cx="7343100" cy="618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smtClean="0"/>
              <a:t>“y &gt; 5”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947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F69FDA-7A6E-41A8-8D84-CC546210D059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457200" y="3657600"/>
            <a:ext cx="8382000" cy="243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id-ID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jenis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kita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sebagai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atau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kalimat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terbuka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57200" y="222885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7543800" y="230505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457200" y="29718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086600" y="29718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p" bldLvl="2" autoUpdateAnimBg="0"/>
      <p:bldP spid="118787" grpId="0" autoUpdateAnimBg="0"/>
      <p:bldP spid="118788" grpId="0" build="p" bldLvl="2" autoUpdateAnimBg="0"/>
      <p:bldP spid="118789" grpId="0" build="p" bldLvl="2" autoUpdateAnimBg="0"/>
      <p:bldP spid="118790" grpId="0" build="p" bldLvl="2" autoUpdateAnimBg="0"/>
      <p:bldP spid="11879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362600"/>
            <a:ext cx="7343100" cy="685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smtClean="0"/>
              <a:t>“Tolong untuk tidak tidur selama kuliah”</a:t>
            </a:r>
            <a:endParaRPr lang="en-US" sz="2400" b="1" i="1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947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EF1E93-86FD-4AD5-8669-66E125BB1354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162800" y="22098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162800" y="4038600"/>
            <a:ext cx="1600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57200" y="2971800"/>
            <a:ext cx="57912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 adalah sebuah permintaan.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57200" y="2209800"/>
            <a:ext cx="65532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457200" y="3962400"/>
            <a:ext cx="70104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bldLvl="2" autoUpdateAnimBg="0"/>
      <p:bldP spid="120835" grpId="0" build="p" bldLvl="2" autoUpdateAnimBg="0"/>
      <p:bldP spid="120836" grpId="0" build="p" bldLvl="2" autoUpdateAnimBg="0"/>
      <p:bldP spid="120838" grpId="0" autoUpdateAnimBg="0"/>
      <p:bldP spid="120839" grpId="0" build="p" bldLvl="2" autoUpdateAnimBg="0"/>
      <p:bldP spid="120840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143000"/>
            <a:ext cx="7343100" cy="53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 smtClean="0"/>
              <a:t>“x &lt; y jika dan hanya jika y &gt; x.”</a:t>
            </a:r>
            <a:endParaRPr lang="en-US" sz="2400" b="1" i="1" smtClean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947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B2BEF4-7D85-43F6-8E5A-07094A54984E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457200" y="1905000"/>
            <a:ext cx="6705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pernyataan ?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7620000" y="19050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457200" y="2514600"/>
            <a:ext cx="6858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proposisi ?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7620000" y="2514600"/>
            <a:ext cx="11430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57200" y="3733800"/>
            <a:ext cx="4800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?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6934200" y="4038600"/>
            <a:ext cx="1752600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457200" y="3124200"/>
            <a:ext cx="5562600" cy="1447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  <p:bldP spid="121859" grpId="0" build="p" bldLvl="2" autoUpdateAnimBg="0"/>
      <p:bldP spid="121860" grpId="0" build="p" bldLvl="2" autoUpdateAnimBg="0"/>
      <p:bldP spid="121861" grpId="0" build="p" bldLvl="2" autoUpdateAnimBg="0"/>
      <p:bldP spid="121862" grpId="0" build="p" bldLvl="2" autoUpdateAnimBg="0"/>
      <p:bldP spid="121863" grpId="0" autoUpdateAnimBg="0"/>
      <p:bldP spid="121864" grpId="0" build="p" bldLvl="2" autoUpdateAnimBg="0"/>
      <p:bldP spid="12186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Formulasi 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Proposisi dilambangkan dengan huruf kecil </a:t>
            </a:r>
            <a:r>
              <a:rPr lang="en-US" i="1" smtClean="0">
                <a:cs typeface="Times New Roman" panose="02020603050405020304" pitchFamily="18" charset="0"/>
              </a:rPr>
              <a:t>p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q</a:t>
            </a:r>
            <a:r>
              <a:rPr lang="en-US" smtClean="0">
                <a:cs typeface="Times New Roman" panose="02020603050405020304" pitchFamily="18" charset="0"/>
              </a:rPr>
              <a:t>, </a:t>
            </a:r>
            <a:r>
              <a:rPr lang="en-US" i="1" smtClean="0">
                <a:cs typeface="Times New Roman" panose="02020603050405020304" pitchFamily="18" charset="0"/>
              </a:rPr>
              <a:t>r</a:t>
            </a:r>
            <a:r>
              <a:rPr lang="en-US" smtClean="0">
                <a:cs typeface="Times New Roman" panose="02020603050405020304" pitchFamily="18" charset="0"/>
              </a:rPr>
              <a:t>, …. </a:t>
            </a:r>
          </a:p>
          <a:p>
            <a:pPr algn="just" eaLnBrk="1" hangingPunct="1">
              <a:buFontTx/>
              <a:buNone/>
            </a:pPr>
            <a:endParaRPr lang="en-US" smtClean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Contoh:</a:t>
            </a:r>
          </a:p>
          <a:p>
            <a:pPr algn="just" eaLnBrk="1" hangingPunct="1">
              <a:buFontTx/>
              <a:buNone/>
            </a:pPr>
            <a:r>
              <a:rPr lang="en-US" i="1" smtClean="0">
                <a:cs typeface="Times New Roman" panose="02020603050405020304" pitchFamily="18" charset="0"/>
              </a:rPr>
              <a:t>	p </a:t>
            </a:r>
            <a:r>
              <a:rPr lang="en-US" smtClean="0">
                <a:cs typeface="Times New Roman" panose="02020603050405020304" pitchFamily="18" charset="0"/>
              </a:rPr>
              <a:t>:  13 adalah bilangan ganjil.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i="1" smtClean="0">
                <a:cs typeface="Times New Roman" panose="02020603050405020304" pitchFamily="18" charset="0"/>
              </a:rPr>
              <a:t>q </a:t>
            </a:r>
            <a:r>
              <a:rPr lang="en-US" smtClean="0">
                <a:cs typeface="Times New Roman" panose="02020603050405020304" pitchFamily="18" charset="0"/>
              </a:rPr>
              <a:t>:  Soekarno adalah alumnus UGM.</a:t>
            </a:r>
          </a:p>
          <a:p>
            <a:pPr algn="just" eaLnBrk="1" hangingPunct="1">
              <a:buFontTx/>
              <a:buNone/>
            </a:pPr>
            <a:r>
              <a:rPr lang="en-US" smtClean="0">
                <a:cs typeface="Times New Roman" panose="02020603050405020304" pitchFamily="18" charset="0"/>
              </a:rPr>
              <a:t>	</a:t>
            </a:r>
            <a:r>
              <a:rPr lang="en-US" i="1" smtClean="0">
                <a:cs typeface="Times New Roman" panose="02020603050405020304" pitchFamily="18" charset="0"/>
              </a:rPr>
              <a:t>r </a:t>
            </a:r>
            <a:r>
              <a:rPr lang="en-US" smtClean="0">
                <a:cs typeface="Times New Roman" panose="02020603050405020304" pitchFamily="18" charset="0"/>
              </a:rPr>
              <a:t>:  2 + 2 = 4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70923D-48B4-470E-A1C7-D5A35F97F3F9}" type="slidenum">
              <a:rPr lang="en-US" sz="18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William</Template>
  <TotalTime>1970</TotalTime>
  <Words>530</Words>
  <Application>Microsoft Office PowerPoint</Application>
  <PresentationFormat>On-screen Show (4:3)</PresentationFormat>
  <Paragraphs>200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Arno Pro Smbd Caption</vt:lpstr>
      <vt:lpstr>Dosis</vt:lpstr>
      <vt:lpstr>Perpetua</vt:lpstr>
      <vt:lpstr>Roboto</vt:lpstr>
      <vt:lpstr>Symbol</vt:lpstr>
      <vt:lpstr>Times New Roman</vt:lpstr>
      <vt:lpstr>William template</vt:lpstr>
      <vt:lpstr>Document</vt:lpstr>
      <vt:lpstr>LOGIKA PROPOSISI</vt:lpstr>
      <vt:lpstr>Logika</vt:lpstr>
      <vt:lpstr>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Formulasi </vt:lpstr>
      <vt:lpstr>Mengkombinasikan 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Hukum-hukum Logika</vt:lpstr>
      <vt:lpstr>PowerPoint Presentation</vt:lpstr>
      <vt:lpstr>Soal Latihan 1</vt:lpstr>
      <vt:lpstr>Penyelesaian Soal Latihan 1</vt:lpstr>
      <vt:lpstr>Disjungsi Eksklusif</vt:lpstr>
      <vt:lpstr>PowerPoint Presentation</vt:lpstr>
      <vt:lpstr>Proposisi Bersyarat  (kondisional atau implikasi)</vt:lpstr>
      <vt:lpstr>PowerPoint Presentation</vt:lpstr>
      <vt:lpstr>Cara-cara mengekspresikan implikasi p  q</vt:lpstr>
      <vt:lpstr>Cara-cara mengekspresikan implikasi p  q: (lanjutan)</vt:lpstr>
      <vt:lpstr>PowerPoint Presentation</vt:lpstr>
      <vt:lpstr>PowerPoint Presentation</vt:lpstr>
      <vt:lpstr>PowerPoint Presentation</vt:lpstr>
      <vt:lpstr>PowerPoint Presentation</vt:lpstr>
      <vt:lpstr>Soal Latihan 2</vt:lpstr>
      <vt:lpstr>Penyelesaian Soal Latihan 2</vt:lpstr>
      <vt:lpstr>PowerPoint Presentation</vt:lpstr>
      <vt:lpstr>TUGAS I</vt:lpstr>
      <vt:lpstr>PowerPoint Presentation</vt:lpstr>
    </vt:vector>
  </TitlesOfParts>
  <Company>if-itb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(logic)</dc:title>
  <dc:creator>Customer</dc:creator>
  <cp:lastModifiedBy>indi widi</cp:lastModifiedBy>
  <cp:revision>84</cp:revision>
  <dcterms:created xsi:type="dcterms:W3CDTF">2006-08-18T08:31:36Z</dcterms:created>
  <dcterms:modified xsi:type="dcterms:W3CDTF">2018-05-14T02:36:50Z</dcterms:modified>
</cp:coreProperties>
</file>