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9456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E6B"/>
    <a:srgbClr val="37A9DD"/>
    <a:srgbClr val="7198A9"/>
    <a:srgbClr val="003300"/>
    <a:srgbClr val="FF0066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A849D-EF4E-4211-90DC-49524B85A1D8}" type="datetimeFigureOut">
              <a:rPr lang="id-ID" smtClean="0"/>
              <a:pPr/>
              <a:t>17/05/2018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C344-B16D-465B-8E43-BA0FF68128B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09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02516-BA37-4043-B7C7-E73EBEBDA2B8}" type="datetimeFigureOut">
              <a:rPr lang="id-ID" smtClean="0"/>
              <a:pPr/>
              <a:t>17/05/2018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A63BF-896E-4AA7-8F1F-AD2650E5297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802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7258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9546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934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867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442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425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301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270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608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679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657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883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A63BF-896E-4AA7-8F1F-AD2650E5297D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689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20767"/>
            <a:ext cx="10377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2655767"/>
            <a:ext cx="1159828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4109101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967"/>
            <a:ext cx="2057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356243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-72627" y="2730901"/>
            <a:ext cx="10377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65073" y="5486501"/>
            <a:ext cx="1037700" cy="1383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Shape 16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5481877"/>
            <a:ext cx="103770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9" y="4113834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24141"/>
            <a:ext cx="103770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24100"/>
            <a:ext cx="10377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5474400"/>
            <a:ext cx="10377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flipH="1">
            <a:off x="971550" y="-8160"/>
            <a:ext cx="1028700" cy="137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H="1">
            <a:off x="2000250" y="5486519"/>
            <a:ext cx="1028700" cy="1371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3028950" y="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5086350" y="5486519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6115050" y="5486519"/>
            <a:ext cx="10287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6117975" y="-12741"/>
            <a:ext cx="1028700" cy="137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057650" y="0"/>
            <a:ext cx="1028700" cy="137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000250" y="1358900"/>
            <a:ext cx="51435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2961550" y="2655767"/>
            <a:ext cx="32208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Shape 30"/>
          <p:cNvSpPr/>
          <p:nvPr/>
        </p:nvSpPr>
        <p:spPr>
          <a:xfrm flipH="1">
            <a:off x="7144834" y="34174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flipH="1">
            <a:off x="2507334" y="667255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8172291" y="11"/>
            <a:ext cx="971700" cy="12952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566118" y="-65"/>
            <a:ext cx="5187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453009" y="-79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7138685" y="4113835"/>
            <a:ext cx="10377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7143750" y="2743267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83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 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3" y="2482279"/>
            <a:ext cx="933085" cy="124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11"/>
            <a:ext cx="1868082" cy="249078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6344788" y="16"/>
            <a:ext cx="933000" cy="1244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8210900" y="2483573"/>
            <a:ext cx="933000" cy="1244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8210893" y="1240292"/>
            <a:ext cx="933000" cy="1244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-287" y="4991827"/>
            <a:ext cx="933000" cy="1244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-293" y="6235796"/>
            <a:ext cx="466500" cy="622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-301" y="4991823"/>
            <a:ext cx="466500" cy="622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8677502" y="3731988"/>
            <a:ext cx="466500" cy="622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277744" y="0"/>
            <a:ext cx="466500" cy="622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Shape 237"/>
          <p:cNvGrpSpPr/>
          <p:nvPr/>
        </p:nvGrpSpPr>
        <p:grpSpPr>
          <a:xfrm>
            <a:off x="8431834" y="1534994"/>
            <a:ext cx="490565" cy="654087"/>
            <a:chOff x="5941025" y="3634400"/>
            <a:chExt cx="467650" cy="467650"/>
          </a:xfrm>
        </p:grpSpPr>
        <p:sp>
          <p:nvSpPr>
            <p:cNvPr id="238" name="Shape 2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187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 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6" y="-1"/>
            <a:ext cx="935025" cy="1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7" y="2487724"/>
            <a:ext cx="1872187" cy="2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7275209" y="5"/>
            <a:ext cx="935100" cy="1246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8208899" y="1246715"/>
            <a:ext cx="935100" cy="1246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7275209" y="3727308"/>
            <a:ext cx="935100" cy="1246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" y="5611299"/>
            <a:ext cx="935100" cy="12468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935032" y="5611303"/>
            <a:ext cx="467400" cy="623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-1" y="6234825"/>
            <a:ext cx="467400" cy="6232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7741458" y="1246689"/>
            <a:ext cx="467400" cy="6232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676589" y="623519"/>
            <a:ext cx="467400" cy="6232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7689537" y="4133532"/>
            <a:ext cx="410309" cy="497673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 flipH="1">
            <a:off x="7385585" y="4070140"/>
            <a:ext cx="273000" cy="331096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1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300AC3-FF4E-4CB7-9F60-CC457D3C55C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3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5675C-087E-4A93-9F2D-2CECAB17AF7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146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83895E-80E8-4350-96EA-89198C24A04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5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20767"/>
            <a:ext cx="10377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2655767"/>
            <a:ext cx="1159828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4109101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967"/>
            <a:ext cx="2057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356243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72627" y="2730901"/>
            <a:ext cx="10377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Shape 44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5481877"/>
            <a:ext cx="103770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9" y="4113834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24141"/>
            <a:ext cx="103770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24100"/>
            <a:ext cx="10377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5474400"/>
            <a:ext cx="10377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flipH="1">
            <a:off x="971550" y="-816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 flipH="1">
            <a:off x="2000250" y="5486519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3028950" y="0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H="1">
            <a:off x="5086350" y="5486519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6115050" y="5486519"/>
            <a:ext cx="10287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6117975" y="-12741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4057650" y="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2507334" y="667255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4566118" y="-65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453009" y="-79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965075" y="1358900"/>
            <a:ext cx="72072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014575" y="2111133"/>
            <a:ext cx="51147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014575" y="3481939"/>
            <a:ext cx="5114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072818" y="6153868"/>
            <a:ext cx="5187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99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Death_to_stock_communicate_hands_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1326733"/>
            <a:ext cx="10377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DeathtoStock_Simplify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4087634"/>
            <a:ext cx="2077775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107795" y="4146816"/>
            <a:ext cx="10377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Shape 67" descr="DeathtoStock_Wired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6" y="1383601"/>
            <a:ext cx="2084475" cy="27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01375" y="2882400"/>
            <a:ext cx="3341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30200" algn="ctr" rtl="0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Shape 69"/>
          <p:cNvSpPr/>
          <p:nvPr/>
        </p:nvSpPr>
        <p:spPr>
          <a:xfrm>
            <a:off x="7070023" y="1383601"/>
            <a:ext cx="10377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070023" y="56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551323" y="-12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107728" y="41628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1032727" y="1326740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H="1">
            <a:off x="-3494" y="2710349"/>
            <a:ext cx="10377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H="1">
            <a:off x="1032727" y="4087635"/>
            <a:ext cx="10377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2070428" y="6166388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flipH="1">
            <a:off x="1551734" y="2018721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Shape 78" descr="Death_to_stock_communicate_hands_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5" y="-6"/>
            <a:ext cx="1037815" cy="1383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1310132" y="4441899"/>
            <a:ext cx="482890" cy="675071"/>
            <a:chOff x="5961125" y="1623900"/>
            <a:chExt cx="427450" cy="448175"/>
          </a:xfrm>
        </p:grpSpPr>
        <p:sp>
          <p:nvSpPr>
            <p:cNvPr id="80" name="Shape 8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Shape 87"/>
          <p:cNvSpPr/>
          <p:nvPr/>
        </p:nvSpPr>
        <p:spPr>
          <a:xfrm>
            <a:off x="7349050" y="1755632"/>
            <a:ext cx="479648" cy="639531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842475" y="1596100"/>
            <a:ext cx="41154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842475" y="2557708"/>
            <a:ext cx="4115400" cy="3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1" name="Shape 91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5" y="2760910"/>
            <a:ext cx="1037815" cy="13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12"/>
            <a:ext cx="2077780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070023" y="2763107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106245" y="4144683"/>
            <a:ext cx="10377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070023" y="1"/>
            <a:ext cx="10377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" y="5474392"/>
            <a:ext cx="1037700" cy="1383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0" y="47827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18691" y="54743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6551323" y="-12"/>
            <a:ext cx="5187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587466" y="34449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Shape 101"/>
          <p:cNvGrpSpPr/>
          <p:nvPr/>
        </p:nvGrpSpPr>
        <p:grpSpPr>
          <a:xfrm>
            <a:off x="7332942" y="359734"/>
            <a:ext cx="498130" cy="664135"/>
            <a:chOff x="1923675" y="1633650"/>
            <a:chExt cx="436000" cy="435975"/>
          </a:xfrm>
        </p:grpSpPr>
        <p:sp>
          <p:nvSpPr>
            <p:cNvPr id="102" name="Shape 10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02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6" y="1383601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7070023" y="2763101"/>
            <a:ext cx="1037700" cy="1383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Shape 111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6" y="1"/>
            <a:ext cx="1037825" cy="138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842475" y="1596100"/>
            <a:ext cx="44064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842475" y="2425300"/>
            <a:ext cx="2172900" cy="4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063136" y="2425300"/>
            <a:ext cx="2185800" cy="4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5" name="Shape 115"/>
          <p:cNvSpPr/>
          <p:nvPr/>
        </p:nvSpPr>
        <p:spPr>
          <a:xfrm>
            <a:off x="8102686" y="4146789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7070032" y="83"/>
            <a:ext cx="10377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" y="5474392"/>
            <a:ext cx="1037700" cy="1383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037700" y="61659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-9" y="5474388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621748" y="5528421"/>
            <a:ext cx="518700" cy="69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621753" y="4836821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Shape 122"/>
          <p:cNvGrpSpPr/>
          <p:nvPr/>
        </p:nvGrpSpPr>
        <p:grpSpPr>
          <a:xfrm>
            <a:off x="7424022" y="3124608"/>
            <a:ext cx="329718" cy="696937"/>
            <a:chOff x="6718575" y="2318625"/>
            <a:chExt cx="256950" cy="407375"/>
          </a:xfrm>
        </p:grpSpPr>
        <p:sp>
          <p:nvSpPr>
            <p:cNvPr id="123" name="Shape 1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0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1" y="2760901"/>
            <a:ext cx="1037825" cy="13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6" y="1"/>
            <a:ext cx="2077775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42475" y="1596100"/>
            <a:ext cx="44418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842475" y="2425300"/>
            <a:ext cx="1431300" cy="4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3347475" y="2425300"/>
            <a:ext cx="1431300" cy="4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852474" y="2425300"/>
            <a:ext cx="1431300" cy="4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8" name="Shape 138"/>
          <p:cNvSpPr/>
          <p:nvPr/>
        </p:nvSpPr>
        <p:spPr>
          <a:xfrm>
            <a:off x="6030661" y="7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106245" y="2762341"/>
            <a:ext cx="10377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8106236" y="1379501"/>
            <a:ext cx="10377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-293" y="4782392"/>
            <a:ext cx="1037700" cy="1383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-300" y="61659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-309" y="47823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625223" y="4150888"/>
            <a:ext cx="518700" cy="69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068341" y="-12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Shape 146"/>
          <p:cNvGrpSpPr/>
          <p:nvPr/>
        </p:nvGrpSpPr>
        <p:grpSpPr>
          <a:xfrm>
            <a:off x="8352271" y="1707529"/>
            <a:ext cx="545654" cy="727539"/>
            <a:chOff x="5941025" y="3634400"/>
            <a:chExt cx="467650" cy="467650"/>
          </a:xfrm>
        </p:grpSpPr>
        <p:sp>
          <p:nvSpPr>
            <p:cNvPr id="147" name="Shape 14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976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6" y="2760901"/>
            <a:ext cx="2077775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842475" y="1596100"/>
            <a:ext cx="41154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7070023" y="7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8106245" y="1383616"/>
            <a:ext cx="10377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7070023" y="4136601"/>
            <a:ext cx="10377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7" y="5474392"/>
            <a:ext cx="1037700" cy="1383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037700" y="54743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-9" y="61663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587473" y="1383588"/>
            <a:ext cx="518700" cy="691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8625291" y="6919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529849" y="4587431"/>
            <a:ext cx="455351" cy="552300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 flipH="1">
            <a:off x="7192540" y="4517081"/>
            <a:ext cx="302961" cy="367432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00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Death_to_stock_communicate_hands_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Death_to_stock_communicate_hands_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74400"/>
            <a:ext cx="10377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375225" y="5271200"/>
            <a:ext cx="1990500" cy="10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1" name="Shape 171" descr="Death_to_stock_communicate_hands_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" y="4090736"/>
            <a:ext cx="1037700" cy="138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8106248" y="1383607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070023" y="1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070032" y="1383592"/>
            <a:ext cx="10377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0" y="3399129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518691" y="61663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623698" y="4152688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8623691" y="6919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Shape 179" descr="DeathtoStock_CreativeSpace4-11.4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250" y="2763100"/>
            <a:ext cx="1037700" cy="138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Shape 180"/>
          <p:cNvGrpSpPr/>
          <p:nvPr/>
        </p:nvGrpSpPr>
        <p:grpSpPr>
          <a:xfrm>
            <a:off x="7331725" y="387183"/>
            <a:ext cx="514306" cy="609235"/>
            <a:chOff x="5292575" y="3681900"/>
            <a:chExt cx="420150" cy="373275"/>
          </a:xfrm>
        </p:grpSpPr>
        <p:sp>
          <p:nvSpPr>
            <p:cNvPr id="181" name="Shape 18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489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3" y="2476011"/>
            <a:ext cx="930717" cy="124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22"/>
            <a:ext cx="1863360" cy="248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7284049" y="2477981"/>
            <a:ext cx="930600" cy="1240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8213336" y="3716987"/>
            <a:ext cx="930600" cy="1240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7284049" y="12"/>
            <a:ext cx="930600" cy="1240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6" y="5617179"/>
            <a:ext cx="930600" cy="12408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0" y="4996951"/>
            <a:ext cx="465300" cy="620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65164" y="5617175"/>
            <a:ext cx="465300" cy="620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818876" y="-1"/>
            <a:ext cx="465300" cy="6204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748094" y="3089496"/>
            <a:ext cx="465300" cy="620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Shape 199"/>
          <p:cNvGrpSpPr/>
          <p:nvPr/>
        </p:nvGrpSpPr>
        <p:grpSpPr>
          <a:xfrm>
            <a:off x="7519838" y="322620"/>
            <a:ext cx="446726" cy="595600"/>
            <a:chOff x="1923675" y="1633650"/>
            <a:chExt cx="436000" cy="435975"/>
          </a:xfrm>
        </p:grpSpPr>
        <p:sp>
          <p:nvSpPr>
            <p:cNvPr id="200" name="Shape 20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850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42475" y="1596100"/>
            <a:ext cx="41154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42475" y="2557708"/>
            <a:ext cx="41154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98544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3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552" y="2708920"/>
            <a:ext cx="80645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d-ID" sz="4400" dirty="0" smtClean="0"/>
              <a:t>Interpolasi Polinom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852"/>
            <a:ext cx="4115400" cy="829200"/>
          </a:xfrm>
        </p:spPr>
        <p:txBody>
          <a:bodyPr/>
          <a:lstStyle/>
          <a:p>
            <a:r>
              <a:rPr lang="id-ID" sz="2800" b="1" dirty="0" smtClean="0">
                <a:solidFill>
                  <a:srgbClr val="E57E6B"/>
                </a:solidFill>
              </a:rPr>
              <a:t>Interpolasi Kuadratik</a:t>
            </a:r>
            <a:endParaRPr lang="id-ID" sz="2800" dirty="0">
              <a:solidFill>
                <a:srgbClr val="E57E6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561096"/>
            <a:ext cx="6635080" cy="3603625"/>
          </a:xfrm>
        </p:spPr>
        <p:txBody>
          <a:bodyPr/>
          <a:lstStyle/>
          <a:p>
            <a:pPr marL="127000" indent="0">
              <a:buNone/>
            </a:pPr>
            <a:r>
              <a:rPr lang="id-ID" sz="1800" dirty="0" smtClean="0"/>
              <a:t>Misalkan tiga buah data</a:t>
            </a:r>
          </a:p>
          <a:p>
            <a:pPr>
              <a:buNone/>
            </a:pPr>
            <a:r>
              <a:rPr lang="id-ID" sz="1800" smtClean="0"/>
              <a:t>	</a:t>
            </a:r>
            <a:endParaRPr lang="en-US" sz="1800" smtClean="0"/>
          </a:p>
          <a:p>
            <a:pPr>
              <a:buNone/>
            </a:pPr>
            <a:r>
              <a:rPr lang="id-ID" sz="1800" smtClean="0"/>
              <a:t>maka </a:t>
            </a:r>
            <a:r>
              <a:rPr lang="id-ID" sz="1800" dirty="0" smtClean="0"/>
              <a:t>dengan substitusi ke</a:t>
            </a:r>
          </a:p>
          <a:p>
            <a:pPr>
              <a:buNone/>
            </a:pPr>
            <a:r>
              <a:rPr lang="id-ID" sz="1800" smtClean="0"/>
              <a:t>	</a:t>
            </a:r>
            <a:endParaRPr lang="en-US" sz="1800" smtClean="0"/>
          </a:p>
          <a:p>
            <a:pPr>
              <a:buNone/>
            </a:pPr>
            <a:r>
              <a:rPr lang="id-ID" sz="1800" smtClean="0"/>
              <a:t>sehingga </a:t>
            </a:r>
            <a:r>
              <a:rPr lang="id-ID" sz="1800" dirty="0" smtClean="0"/>
              <a:t>diperoleh:  </a:t>
            </a:r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r>
              <a:rPr lang="id-ID" sz="1800" smtClean="0"/>
              <a:t>	</a:t>
            </a:r>
            <a:endParaRPr lang="en-US" sz="1800" smtClean="0"/>
          </a:p>
          <a:p>
            <a:pPr>
              <a:buNone/>
            </a:pPr>
            <a:endParaRPr lang="en-US" sz="1800" smtClean="0"/>
          </a:p>
          <a:p>
            <a:pPr>
              <a:buNone/>
            </a:pPr>
            <a:r>
              <a:rPr lang="en-US" sz="1800" smtClean="0"/>
              <a:t>			</a:t>
            </a:r>
            <a:r>
              <a:rPr lang="id-ID" sz="1800" smtClean="0"/>
              <a:t>Hitung nilai              </a:t>
            </a:r>
            <a:r>
              <a:rPr lang="en-US" sz="1800" smtClean="0"/>
              <a:t>	    </a:t>
            </a:r>
            <a:r>
              <a:rPr lang="id-ID" sz="1800" smtClean="0"/>
              <a:t>dari </a:t>
            </a:r>
            <a:r>
              <a:rPr lang="id-ID" sz="1800" dirty="0" smtClean="0"/>
              <a:t>SPL </a:t>
            </a:r>
            <a:endParaRPr lang="id-ID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02524"/>
              </p:ext>
            </p:extLst>
          </p:nvPr>
        </p:nvGraphicFramePr>
        <p:xfrm>
          <a:off x="3198505" y="1561096"/>
          <a:ext cx="3029680" cy="52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Equation" r:id="rId4" imgW="1460160" imgH="253800" progId="Equation.DSMT4">
                  <p:embed/>
                </p:oleObj>
              </mc:Choice>
              <mc:Fallback>
                <p:oleObj name="Equation" r:id="rId4" imgW="146016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505" y="1561096"/>
                        <a:ext cx="3029680" cy="526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049095"/>
              </p:ext>
            </p:extLst>
          </p:nvPr>
        </p:nvGraphicFramePr>
        <p:xfrm>
          <a:off x="3493604" y="2270795"/>
          <a:ext cx="3014797" cy="5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Equation" r:id="rId6" imgW="1396800" imgH="241200" progId="Equation.DSMT4">
                  <p:embed/>
                </p:oleObj>
              </mc:Choice>
              <mc:Fallback>
                <p:oleObj name="Equation" r:id="rId6" imgW="139680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604" y="2270795"/>
                        <a:ext cx="3014797" cy="520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85768"/>
              </p:ext>
            </p:extLst>
          </p:nvPr>
        </p:nvGraphicFramePr>
        <p:xfrm>
          <a:off x="1433491" y="3403262"/>
          <a:ext cx="2510673" cy="467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Equation" r:id="rId8" imgW="1295280" imgH="241200" progId="Equation.DSMT4">
                  <p:embed/>
                </p:oleObj>
              </mc:Choice>
              <mc:Fallback>
                <p:oleObj name="Equation" r:id="rId8" imgW="129528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491" y="3403262"/>
                        <a:ext cx="2510673" cy="467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341768"/>
              </p:ext>
            </p:extLst>
          </p:nvPr>
        </p:nvGraphicFramePr>
        <p:xfrm>
          <a:off x="1372313" y="4574350"/>
          <a:ext cx="2743087" cy="51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Equation" r:id="rId10" imgW="1295280" imgH="241200" progId="Equation.DSMT4">
                  <p:embed/>
                </p:oleObj>
              </mc:Choice>
              <mc:Fallback>
                <p:oleObj name="Equation" r:id="rId10" imgW="129528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313" y="4574350"/>
                        <a:ext cx="2743087" cy="510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776222"/>
              </p:ext>
            </p:extLst>
          </p:nvPr>
        </p:nvGraphicFramePr>
        <p:xfrm>
          <a:off x="1433491" y="3969775"/>
          <a:ext cx="2576133" cy="49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9" name="Equation" r:id="rId12" imgW="1244520" imgH="241200" progId="Equation.DSMT4">
                  <p:embed/>
                </p:oleObj>
              </mc:Choice>
              <mc:Fallback>
                <p:oleObj name="Equation" r:id="rId12" imgW="124452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491" y="3969775"/>
                        <a:ext cx="2576133" cy="499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583171"/>
              </p:ext>
            </p:extLst>
          </p:nvPr>
        </p:nvGraphicFramePr>
        <p:xfrm>
          <a:off x="3635896" y="5446765"/>
          <a:ext cx="1221578" cy="52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Equation" r:id="rId14" imgW="533160" imgH="228600" progId="Equation.DSMT4">
                  <p:embed/>
                </p:oleObj>
              </mc:Choice>
              <mc:Fallback>
                <p:oleObj name="Equation" r:id="rId14" imgW="53316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446765"/>
                        <a:ext cx="1221578" cy="523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Secara umum interpolasi yang dilakukan dengan metode diatas kurang disukai karena SPL mungkin memiliki kondisi buruk, terutama jika derajat polinom </a:t>
            </a:r>
            <a:r>
              <a:rPr lang="id-ID" smtClean="0"/>
              <a:t>lebih tinggi</a:t>
            </a:r>
            <a:endParaRPr lang="en-US" smtClean="0"/>
          </a:p>
          <a:p>
            <a:endParaRPr lang="id-ID" dirty="0" smtClean="0"/>
          </a:p>
          <a:p>
            <a:r>
              <a:rPr lang="id-ID" dirty="0" smtClean="0"/>
              <a:t>Solusi dengan Polinom Lagrange, Polinom Newton, dan Polinom Newton Gregory.</a:t>
            </a:r>
          </a:p>
          <a:p>
            <a:pPr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76672"/>
            <a:ext cx="4114800" cy="830262"/>
          </a:xfrm>
        </p:spPr>
        <p:txBody>
          <a:bodyPr/>
          <a:lstStyle/>
          <a:p>
            <a:r>
              <a:rPr lang="id-ID" sz="2800" b="1" dirty="0" smtClean="0"/>
              <a:t>Kekurangan</a:t>
            </a:r>
            <a:endParaRPr lang="id-ID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588"/>
            <a:ext cx="4115400" cy="829200"/>
          </a:xfrm>
        </p:spPr>
        <p:txBody>
          <a:bodyPr/>
          <a:lstStyle/>
          <a:p>
            <a:r>
              <a:rPr lang="id-ID" sz="2800" b="1" dirty="0" smtClean="0"/>
              <a:t>Polinom Lagrange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1307" y="1391563"/>
            <a:ext cx="6432083" cy="3603600"/>
          </a:xfrm>
        </p:spPr>
        <p:txBody>
          <a:bodyPr/>
          <a:lstStyle/>
          <a:p>
            <a:r>
              <a:rPr lang="id-ID" sz="1800" dirty="0" smtClean="0"/>
              <a:t>Secara umum polinom Lagrange untuk (n+1) titik berbeda dituliskan:</a:t>
            </a:r>
          </a:p>
          <a:p>
            <a:endParaRPr lang="id-ID" sz="1800" dirty="0" smtClean="0"/>
          </a:p>
          <a:p>
            <a:endParaRPr lang="id-ID" sz="1800" dirty="0" smtClean="0"/>
          </a:p>
          <a:p>
            <a:pPr marL="127000" indent="0">
              <a:buNone/>
            </a:pPr>
            <a:r>
              <a:rPr lang="id-ID" sz="1800" smtClean="0"/>
              <a:t>Dimana                                   </a:t>
            </a:r>
            <a:r>
              <a:rPr lang="en-US" sz="1800" smtClean="0"/>
              <a:t>          </a:t>
            </a:r>
            <a:r>
              <a:rPr lang="id-ID" sz="1800" smtClean="0"/>
              <a:t>dan </a:t>
            </a:r>
            <a:endParaRPr lang="id-ID" sz="1800" dirty="0" smtClean="0"/>
          </a:p>
          <a:p>
            <a:endParaRPr lang="id-ID" sz="1800" dirty="0" smtClean="0"/>
          </a:p>
          <a:p>
            <a:pPr marL="127000" indent="0">
              <a:buNone/>
            </a:pPr>
            <a:r>
              <a:rPr lang="id-ID" sz="1800" dirty="0" smtClean="0"/>
              <a:t>Untuk </a:t>
            </a:r>
          </a:p>
          <a:p>
            <a:endParaRPr lang="en-US" sz="1800" smtClean="0"/>
          </a:p>
          <a:p>
            <a:endParaRPr lang="en-US" sz="1800"/>
          </a:p>
          <a:p>
            <a:pPr marL="127000" indent="0">
              <a:buNone/>
            </a:pPr>
            <a:r>
              <a:rPr lang="id-ID" sz="1800" smtClean="0"/>
              <a:t>Dengan </a:t>
            </a:r>
            <a:endParaRPr lang="id-ID" sz="1800" dirty="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endParaRPr lang="id-ID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69117"/>
              </p:ext>
            </p:extLst>
          </p:nvPr>
        </p:nvGraphicFramePr>
        <p:xfrm>
          <a:off x="1177409" y="1992490"/>
          <a:ext cx="5875982" cy="80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Equation" r:id="rId4" imgW="3136680" imgH="431640" progId="Equation.DSMT4">
                  <p:embed/>
                </p:oleObj>
              </mc:Choice>
              <mc:Fallback>
                <p:oleObj name="Equation" r:id="rId4" imgW="31366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409" y="1992490"/>
                        <a:ext cx="5875982" cy="808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40984"/>
              </p:ext>
            </p:extLst>
          </p:nvPr>
        </p:nvGraphicFramePr>
        <p:xfrm>
          <a:off x="2195736" y="2726636"/>
          <a:ext cx="2059161" cy="93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" name="Equation" r:id="rId6" imgW="1231560" imgH="558720" progId="Equation.DSMT4">
                  <p:embed/>
                </p:oleObj>
              </mc:Choice>
              <mc:Fallback>
                <p:oleObj name="Equation" r:id="rId6" imgW="123156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726636"/>
                        <a:ext cx="2059161" cy="933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3933"/>
              </p:ext>
            </p:extLst>
          </p:nvPr>
        </p:nvGraphicFramePr>
        <p:xfrm>
          <a:off x="1878633" y="3699043"/>
          <a:ext cx="4752528" cy="892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Equation" r:id="rId8" imgW="2298600" imgH="431640" progId="Equation.DSMT4">
                  <p:embed/>
                </p:oleObj>
              </mc:Choice>
              <mc:Fallback>
                <p:oleObj name="Equation" r:id="rId8" imgW="229860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633" y="3699043"/>
                        <a:ext cx="4752528" cy="892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473132"/>
              </p:ext>
            </p:extLst>
          </p:nvPr>
        </p:nvGraphicFramePr>
        <p:xfrm>
          <a:off x="1331640" y="4958487"/>
          <a:ext cx="3267994" cy="959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4" name="Equation" r:id="rId10" imgW="1904760" imgH="558720" progId="Equation.DSMT4">
                  <p:embed/>
                </p:oleObj>
              </mc:Choice>
              <mc:Fallback>
                <p:oleObj name="Equation" r:id="rId10" imgW="190476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958487"/>
                        <a:ext cx="3267994" cy="959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727472"/>
              </p:ext>
            </p:extLst>
          </p:nvPr>
        </p:nvGraphicFramePr>
        <p:xfrm>
          <a:off x="4821088" y="4941168"/>
          <a:ext cx="3246240" cy="95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Equation" r:id="rId12" imgW="1892160" imgH="558720" progId="Equation.DSMT4">
                  <p:embed/>
                </p:oleObj>
              </mc:Choice>
              <mc:Fallback>
                <p:oleObj name="Equation" r:id="rId12" imgW="1892160" imgH="558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088" y="4941168"/>
                        <a:ext cx="3246240" cy="959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562536"/>
              </p:ext>
            </p:extLst>
          </p:nvPr>
        </p:nvGraphicFramePr>
        <p:xfrm>
          <a:off x="5148064" y="2845163"/>
          <a:ext cx="989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845163"/>
                        <a:ext cx="9890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" y="548680"/>
            <a:ext cx="4115400" cy="829200"/>
          </a:xfrm>
        </p:spPr>
        <p:txBody>
          <a:bodyPr/>
          <a:lstStyle/>
          <a:p>
            <a:r>
              <a:rPr lang="id-ID" sz="2800" dirty="0" smtClean="0"/>
              <a:t>Latihan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136246" y="1916832"/>
            <a:ext cx="5976664" cy="3603600"/>
          </a:xfrm>
        </p:spPr>
        <p:txBody>
          <a:bodyPr/>
          <a:lstStyle/>
          <a:p>
            <a:pPr marL="127000" indent="0">
              <a:buNone/>
            </a:pPr>
            <a:r>
              <a:rPr lang="id-ID" dirty="0" smtClean="0"/>
              <a:t>Gunakan soal sebelumnya untuk melakukan interpolasi dengan menggunakan polinom lagrange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4115400" cy="829200"/>
          </a:xfrm>
        </p:spPr>
        <p:txBody>
          <a:bodyPr/>
          <a:lstStyle/>
          <a:p>
            <a:r>
              <a:rPr lang="id-ID" sz="2800" b="1" dirty="0" smtClean="0"/>
              <a:t>Latihan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4536504" cy="3603600"/>
          </a:xfrm>
        </p:spPr>
        <p:txBody>
          <a:bodyPr/>
          <a:lstStyle/>
          <a:p>
            <a:r>
              <a:rPr lang="id-ID" dirty="0" smtClean="0"/>
              <a:t>Diberikan nilai dari konsentrasi </a:t>
            </a:r>
            <a:r>
              <a:rPr lang="id-ID" sz="1800" dirty="0" smtClean="0"/>
              <a:t>larutan</a:t>
            </a:r>
            <a:r>
              <a:rPr lang="id-ID" dirty="0" smtClean="0"/>
              <a:t> oksigen jenuh dalam air dalam bentuk tabel </a:t>
            </a:r>
            <a:r>
              <a:rPr lang="id-ID" smtClean="0"/>
              <a:t>berikut </a:t>
            </a:r>
            <a:endParaRPr lang="en-US" smtClean="0"/>
          </a:p>
          <a:p>
            <a:endParaRPr lang="en-US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Gunakan polinom lagrange untuk menghitung nilai konsentrasi oksigen saat suhu 23.1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375179"/>
              </p:ext>
            </p:extLst>
          </p:nvPr>
        </p:nvGraphicFramePr>
        <p:xfrm>
          <a:off x="1403648" y="2924944"/>
          <a:ext cx="7056784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84376"/>
                <a:gridCol w="576064"/>
                <a:gridCol w="576064"/>
                <a:gridCol w="576064"/>
                <a:gridCol w="648072"/>
                <a:gridCol w="648072"/>
                <a:gridCol w="648072"/>
              </a:tblGrid>
              <a:tr h="144016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Suhu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30</a:t>
                      </a:r>
                      <a:endParaRPr lang="id-ID" sz="1400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Konsentrasi</a:t>
                      </a:r>
                      <a:r>
                        <a:rPr lang="id-ID" sz="1600" baseline="0" dirty="0" smtClean="0"/>
                        <a:t> oksigen untuk klorida = 10mg/L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11.6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10.3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9.1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8.2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7.4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6.8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620688"/>
            <a:ext cx="4824535" cy="1379562"/>
          </a:xfrm>
        </p:spPr>
        <p:txBody>
          <a:bodyPr/>
          <a:lstStyle/>
          <a:p>
            <a:r>
              <a:rPr lang="id-ID" sz="2000" dirty="0" smtClean="0"/>
              <a:t>Misalkan ada sekumpulan data yang menggambarkan hubungan antara tegangan pada baja antikarat dengan waktu patah sbb:</a:t>
            </a:r>
          </a:p>
          <a:p>
            <a:endParaRPr lang="id-ID" sz="1400" dirty="0" smtClean="0"/>
          </a:p>
          <a:p>
            <a:endParaRPr lang="id-ID" sz="1400" dirty="0" smtClean="0"/>
          </a:p>
          <a:p>
            <a:endParaRPr lang="id-ID" sz="1400" dirty="0" smtClean="0"/>
          </a:p>
          <a:p>
            <a:endParaRPr lang="id-ID" sz="1400" dirty="0" smtClean="0"/>
          </a:p>
          <a:p>
            <a:endParaRPr lang="id-ID" sz="1400" dirty="0" smtClean="0"/>
          </a:p>
          <a:p>
            <a:endParaRPr lang="id-ID" sz="1400" dirty="0" smtClean="0"/>
          </a:p>
          <a:p>
            <a:pPr>
              <a:buNone/>
            </a:pPr>
            <a:endParaRPr lang="es-E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54367"/>
              </p:ext>
            </p:extLst>
          </p:nvPr>
        </p:nvGraphicFramePr>
        <p:xfrm>
          <a:off x="959210" y="2349610"/>
          <a:ext cx="6984774" cy="7920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28678"/>
                <a:gridCol w="751051"/>
                <a:gridCol w="751051"/>
                <a:gridCol w="751051"/>
                <a:gridCol w="751051"/>
                <a:gridCol w="675946"/>
                <a:gridCol w="675946"/>
              </a:tblGrid>
              <a:tr h="396044">
                <a:tc>
                  <a:txBody>
                    <a:bodyPr/>
                    <a:lstStyle/>
                    <a:p>
                      <a:r>
                        <a:rPr lang="id-ID" dirty="0" smtClean="0"/>
                        <a:t>Tegangan kg/mm2 (x)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30</a:t>
                      </a:r>
                      <a:endParaRPr lang="id-ID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id-ID" dirty="0" smtClean="0"/>
                        <a:t>Waktu</a:t>
                      </a:r>
                      <a:r>
                        <a:rPr lang="id-ID" baseline="0" dirty="0" smtClean="0"/>
                        <a:t> patah jam (y)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20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703" y="3032956"/>
            <a:ext cx="4560507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14955"/>
            <a:ext cx="4536503" cy="34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b="1" dirty="0" smtClean="0"/>
              <a:t>Perbedaan Interpolasi dan Regresi</a:t>
            </a:r>
            <a:endParaRPr lang="es-ES" sz="4000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Interpolasi</a:t>
            </a:r>
          </a:p>
          <a:p>
            <a:r>
              <a:rPr lang="id-ID" dirty="0" smtClean="0"/>
              <a:t>Data memiliki ketelitian sangat tinggi </a:t>
            </a:r>
          </a:p>
          <a:p>
            <a:r>
              <a:rPr lang="id-ID" dirty="0" smtClean="0"/>
              <a:t>Kurva melalui semua titik dari data yang diberikan</a:t>
            </a:r>
          </a:p>
          <a:p>
            <a:r>
              <a:rPr lang="id-ID" dirty="0" smtClean="0"/>
              <a:t>Contoh : fungsi trigonometri, ln, exp </a:t>
            </a:r>
            <a:endParaRPr lang="es-ES" dirty="0"/>
          </a:p>
        </p:txBody>
      </p:sp>
      <p:sp>
        <p:nvSpPr>
          <p:cNvPr id="8" name="Text Placeholder 7"/>
          <p:cNvSpPr>
            <a:spLocks noGrp="1"/>
          </p:cNvSpPr>
          <p:nvPr>
            <p:ph sz="half" idx="4294967295"/>
          </p:nvPr>
        </p:nvSpPr>
        <p:spPr>
          <a:xfrm>
            <a:off x="4283968" y="4359508"/>
            <a:ext cx="4038600" cy="4525962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Regresi</a:t>
            </a:r>
          </a:p>
          <a:p>
            <a:r>
              <a:rPr lang="id-ID" dirty="0" smtClean="0"/>
              <a:t>Pencocokan data dimana tidak semua titik data perlu dilalui </a:t>
            </a:r>
          </a:p>
          <a:p>
            <a:r>
              <a:rPr lang="id-ID" dirty="0" smtClean="0"/>
              <a:t>Kurva hampiran dibuat agar selisih titik data dengan titik hampiran di kurva sekecil mungkin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165916"/>
              </p:ext>
            </p:extLst>
          </p:nvPr>
        </p:nvGraphicFramePr>
        <p:xfrm>
          <a:off x="1274740" y="5013176"/>
          <a:ext cx="2592288" cy="82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1434960" imgH="457200" progId="Equation.DSMT4">
                  <p:embed/>
                </p:oleObj>
              </mc:Choice>
              <mc:Fallback>
                <p:oleObj name="Equation" r:id="rId4" imgW="143496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40" y="5013176"/>
                        <a:ext cx="2592288" cy="82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7738"/>
            <a:ext cx="4115400" cy="829200"/>
          </a:xfrm>
        </p:spPr>
        <p:txBody>
          <a:bodyPr/>
          <a:lstStyle/>
          <a:p>
            <a:r>
              <a:rPr lang="id-ID" sz="3200" b="1" dirty="0" smtClean="0">
                <a:solidFill>
                  <a:schemeClr val="tx1"/>
                </a:solidFill>
              </a:rPr>
              <a:t>Interpolasi Polinom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412" y="1211920"/>
            <a:ext cx="4703739" cy="3603600"/>
          </a:xfrm>
        </p:spPr>
        <p:txBody>
          <a:bodyPr/>
          <a:lstStyle/>
          <a:p>
            <a:r>
              <a:rPr lang="id-ID" dirty="0" smtClean="0"/>
              <a:t>Cara menginterpolasi salah satunya dengan menggunakan fungsi polinom</a:t>
            </a:r>
          </a:p>
          <a:p>
            <a:r>
              <a:rPr lang="id-ID" dirty="0" smtClean="0"/>
              <a:t>Fungsi Polinom dapat dituliskan dengan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24876"/>
              </p:ext>
            </p:extLst>
          </p:nvPr>
        </p:nvGraphicFramePr>
        <p:xfrm>
          <a:off x="1475656" y="2708920"/>
          <a:ext cx="5168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4" imgW="2044440" imgH="241200" progId="Equation.DSMT4">
                  <p:embed/>
                </p:oleObj>
              </mc:Choice>
              <mc:Fallback>
                <p:oleObj name="Equation" r:id="rId4" imgW="204444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708920"/>
                        <a:ext cx="5168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098331" y="1127599"/>
            <a:ext cx="2520280" cy="499128"/>
          </a:xfrm>
        </p:spPr>
        <p:txBody>
          <a:bodyPr/>
          <a:lstStyle/>
          <a:p>
            <a:r>
              <a:rPr lang="en-US" sz="1800" smtClean="0"/>
              <a:t>Interpolasi Linier </a:t>
            </a:r>
            <a:endParaRPr lang="en-US" sz="180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r="65588"/>
          <a:stretch/>
        </p:blipFill>
        <p:spPr bwMode="auto">
          <a:xfrm>
            <a:off x="1624920" y="838848"/>
            <a:ext cx="1536328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10382"/>
              </p:ext>
            </p:extLst>
          </p:nvPr>
        </p:nvGraphicFramePr>
        <p:xfrm>
          <a:off x="3944803" y="1626727"/>
          <a:ext cx="28273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4" imgW="1117440" imgH="228600" progId="Equation.DSMT4">
                  <p:embed/>
                </p:oleObj>
              </mc:Choice>
              <mc:Fallback>
                <p:oleObj name="Equation" r:id="rId4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803" y="1626727"/>
                        <a:ext cx="2827337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l="31794" r="31110"/>
          <a:stretch/>
        </p:blipFill>
        <p:spPr bwMode="auto">
          <a:xfrm>
            <a:off x="5580112" y="2716270"/>
            <a:ext cx="1656184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l="64879"/>
          <a:stretch/>
        </p:blipFill>
        <p:spPr bwMode="auto">
          <a:xfrm>
            <a:off x="1869510" y="4841343"/>
            <a:ext cx="1567978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870778"/>
              </p:ext>
            </p:extLst>
          </p:nvPr>
        </p:nvGraphicFramePr>
        <p:xfrm>
          <a:off x="1494388" y="3821172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6" imgW="1536480" imgH="241200" progId="Equation.DSMT4">
                  <p:embed/>
                </p:oleObj>
              </mc:Choice>
              <mc:Fallback>
                <p:oleObj name="Equation" r:id="rId6" imgW="1536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388" y="3821172"/>
                        <a:ext cx="3886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460436"/>
              </p:ext>
            </p:extLst>
          </p:nvPr>
        </p:nvGraphicFramePr>
        <p:xfrm>
          <a:off x="4063956" y="5776680"/>
          <a:ext cx="4848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8" imgW="1917360" imgH="241200" progId="Equation.DSMT4">
                  <p:embed/>
                </p:oleObj>
              </mc:Choice>
              <mc:Fallback>
                <p:oleObj name="Equation" r:id="rId8" imgW="1917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956" y="5776680"/>
                        <a:ext cx="48482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3"/>
          <p:cNvSpPr txBox="1">
            <a:spLocks/>
          </p:cNvSpPr>
          <p:nvPr/>
        </p:nvSpPr>
        <p:spPr>
          <a:xfrm>
            <a:off x="1624920" y="3042643"/>
            <a:ext cx="2520280" cy="49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EDBE0"/>
              </a:buClr>
              <a:buSzPts val="1400"/>
              <a:buFont typeface="Muli"/>
              <a:buNone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fontAlgn="auto"/>
            <a:r>
              <a:rPr lang="en-US" sz="1800" kern="0" smtClean="0"/>
              <a:t>Interpolasi Kuadratik</a:t>
            </a:r>
            <a:endParaRPr lang="en-US" sz="1800" kern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4172759" y="5158366"/>
            <a:ext cx="2520280" cy="49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EDBE0"/>
              </a:buClr>
              <a:buSzPts val="1400"/>
              <a:buFont typeface="Muli"/>
              <a:buNone/>
              <a:defRPr sz="14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fontAlgn="auto"/>
            <a:r>
              <a:rPr lang="en-US" sz="1800" kern="0" smtClean="0"/>
              <a:t>Interpolasi Kubik </a:t>
            </a:r>
            <a:endParaRPr lang="en-US" sz="1800" kern="0"/>
          </a:p>
        </p:txBody>
      </p:sp>
    </p:spTree>
    <p:extLst>
      <p:ext uri="{BB962C8B-B14F-4D97-AF65-F5344CB8AC3E}">
        <p14:creationId xmlns:p14="http://schemas.microsoft.com/office/powerpoint/2010/main" val="17546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5589240"/>
            <a:ext cx="3988864" cy="1093600"/>
          </a:xfrm>
        </p:spPr>
        <p:txBody>
          <a:bodyPr/>
          <a:lstStyle/>
          <a:p>
            <a:r>
              <a:rPr lang="id-ID" sz="2800" b="1"/>
              <a:t>Interpolasi Polinom</a:t>
            </a:r>
            <a:endParaRPr lang="en-US" sz="280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19672" y="1202123"/>
            <a:ext cx="5328592" cy="345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2" y="332441"/>
            <a:ext cx="4115400" cy="829200"/>
          </a:xfrm>
        </p:spPr>
        <p:txBody>
          <a:bodyPr/>
          <a:lstStyle/>
          <a:p>
            <a:r>
              <a:rPr lang="id-ID" sz="2800" b="1" dirty="0" smtClean="0">
                <a:solidFill>
                  <a:srgbClr val="E57E6B"/>
                </a:solidFill>
              </a:rPr>
              <a:t>Interpolasi Linear</a:t>
            </a:r>
            <a:endParaRPr lang="id-ID" sz="2800" b="1" dirty="0">
              <a:solidFill>
                <a:srgbClr val="E57E6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47791" y="1453344"/>
            <a:ext cx="5810664" cy="3603600"/>
          </a:xfrm>
        </p:spPr>
        <p:txBody>
          <a:bodyPr/>
          <a:lstStyle/>
          <a:p>
            <a:r>
              <a:rPr lang="id-ID" dirty="0" smtClean="0"/>
              <a:t>Interpolasi menggunakan dua titik (x</a:t>
            </a:r>
            <a:r>
              <a:rPr lang="id-ID" sz="1600" dirty="0" smtClean="0"/>
              <a:t>0</a:t>
            </a:r>
            <a:r>
              <a:rPr lang="id-ID" dirty="0" smtClean="0"/>
              <a:t>,y</a:t>
            </a:r>
            <a:r>
              <a:rPr lang="id-ID" sz="1600" dirty="0" smtClean="0"/>
              <a:t>0</a:t>
            </a:r>
            <a:r>
              <a:rPr lang="id-ID" dirty="0" smtClean="0"/>
              <a:t>) dan (x</a:t>
            </a:r>
            <a:r>
              <a:rPr lang="id-ID" sz="1600" dirty="0" smtClean="0"/>
              <a:t>1</a:t>
            </a:r>
            <a:r>
              <a:rPr lang="id-ID" dirty="0" smtClean="0"/>
              <a:t>,y</a:t>
            </a:r>
            <a:r>
              <a:rPr lang="id-ID" sz="1600" dirty="0" smtClean="0"/>
              <a:t>1</a:t>
            </a:r>
            <a:r>
              <a:rPr lang="id-ID" dirty="0" smtClean="0"/>
              <a:t>) dengan sebuah garis lurus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id-ID" smtClean="0"/>
              <a:t>misalkan                         </a:t>
            </a:r>
            <a:r>
              <a:rPr lang="en-US" smtClean="0"/>
              <a:t>      </a:t>
            </a:r>
            <a:r>
              <a:rPr lang="id-ID" smtClean="0"/>
              <a:t>dengan </a:t>
            </a:r>
            <a:r>
              <a:rPr lang="id-ID" dirty="0" smtClean="0"/>
              <a:t>substitusi diperoleh dua persamaan yaitu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smtClean="0"/>
              <a:t>	</a:t>
            </a:r>
            <a:endParaRPr lang="en-US" smtClean="0"/>
          </a:p>
          <a:p>
            <a:pPr>
              <a:buNone/>
            </a:pPr>
            <a:endParaRPr lang="en-US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dengan substitusi diperoleh </a:t>
            </a:r>
          </a:p>
          <a:p>
            <a:pPr>
              <a:buNone/>
            </a:pPr>
            <a:r>
              <a:rPr lang="id-ID" dirty="0" smtClean="0"/>
              <a:t>	</a:t>
            </a:r>
            <a:endParaRPr lang="id-ID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45102"/>
              </p:ext>
            </p:extLst>
          </p:nvPr>
        </p:nvGraphicFramePr>
        <p:xfrm>
          <a:off x="2474694" y="2137557"/>
          <a:ext cx="1656184" cy="38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4" imgW="990360" imgH="228600" progId="Equation.DSMT4">
                  <p:embed/>
                </p:oleObj>
              </mc:Choice>
              <mc:Fallback>
                <p:oleObj name="Equation" r:id="rId4" imgW="99036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694" y="2137557"/>
                        <a:ext cx="1656184" cy="381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089253"/>
              </p:ext>
            </p:extLst>
          </p:nvPr>
        </p:nvGraphicFramePr>
        <p:xfrm>
          <a:off x="3070101" y="2647379"/>
          <a:ext cx="1933947" cy="52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6" imgW="838080" imgH="228600" progId="Equation.DSMT4">
                  <p:embed/>
                </p:oleObj>
              </mc:Choice>
              <mc:Fallback>
                <p:oleObj name="Equation" r:id="rId6" imgW="8380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101" y="2647379"/>
                        <a:ext cx="1933947" cy="526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00732"/>
              </p:ext>
            </p:extLst>
          </p:nvPr>
        </p:nvGraphicFramePr>
        <p:xfrm>
          <a:off x="3070101" y="3171750"/>
          <a:ext cx="2057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101" y="3171750"/>
                        <a:ext cx="205740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211373"/>
              </p:ext>
            </p:extLst>
          </p:nvPr>
        </p:nvGraphicFramePr>
        <p:xfrm>
          <a:off x="1691680" y="4290944"/>
          <a:ext cx="18954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10" imgW="749160" imgH="431640" progId="Equation.DSMT4">
                  <p:embed/>
                </p:oleObj>
              </mc:Choice>
              <mc:Fallback>
                <p:oleObj name="Equation" r:id="rId10" imgW="74916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290944"/>
                        <a:ext cx="189547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999795"/>
              </p:ext>
            </p:extLst>
          </p:nvPr>
        </p:nvGraphicFramePr>
        <p:xfrm>
          <a:off x="4231044" y="4235416"/>
          <a:ext cx="25050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12" imgW="990360" imgH="431640" progId="Equation.DSMT4">
                  <p:embed/>
                </p:oleObj>
              </mc:Choice>
              <mc:Fallback>
                <p:oleObj name="Equation" r:id="rId12" imgW="99036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1044" y="4235416"/>
                        <a:ext cx="250507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5425"/>
            <a:ext cx="4114800" cy="830263"/>
          </a:xfrm>
        </p:spPr>
        <p:txBody>
          <a:bodyPr/>
          <a:lstStyle/>
          <a:p>
            <a:r>
              <a:rPr lang="id-ID" sz="2800" b="1" dirty="0" smtClean="0">
                <a:solidFill>
                  <a:srgbClr val="E57E6B"/>
                </a:solidFill>
              </a:rPr>
              <a:t>Interpolasi</a:t>
            </a:r>
            <a:r>
              <a:rPr lang="id-ID" sz="2800" b="1" dirty="0" smtClean="0"/>
              <a:t> </a:t>
            </a:r>
            <a:r>
              <a:rPr lang="id-ID" sz="2800" b="1" dirty="0" smtClean="0">
                <a:solidFill>
                  <a:srgbClr val="E57E6B"/>
                </a:solidFill>
              </a:rPr>
              <a:t>Linear</a:t>
            </a:r>
            <a:endParaRPr lang="id-ID" sz="2800" dirty="0">
              <a:solidFill>
                <a:srgbClr val="E57E6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81125"/>
            <a:ext cx="7127875" cy="3603625"/>
          </a:xfrm>
        </p:spPr>
        <p:txBody>
          <a:bodyPr/>
          <a:lstStyle/>
          <a:p>
            <a:pPr marL="127000" indent="0">
              <a:buNone/>
            </a:pPr>
            <a:r>
              <a:rPr lang="id-ID" sz="1800" smtClean="0"/>
              <a:t>Subsitusi                   </a:t>
            </a:r>
            <a:r>
              <a:rPr lang="en-US" sz="1800" smtClean="0"/>
              <a:t>                         </a:t>
            </a:r>
            <a:r>
              <a:rPr lang="id-ID" sz="1800" smtClean="0"/>
              <a:t>dan                        </a:t>
            </a:r>
            <a:endParaRPr lang="en-US" sz="1800" smtClean="0"/>
          </a:p>
          <a:p>
            <a:endParaRPr lang="en-US" sz="1800"/>
          </a:p>
          <a:p>
            <a:endParaRPr lang="en-US" sz="1800" smtClean="0"/>
          </a:p>
          <a:p>
            <a:pPr marL="127000" indent="0">
              <a:buNone/>
            </a:pPr>
            <a:r>
              <a:rPr lang="id-ID" sz="1800" smtClean="0"/>
              <a:t>dan </a:t>
            </a:r>
            <a:r>
              <a:rPr lang="id-ID" sz="1800" dirty="0" smtClean="0"/>
              <a:t>diperoleh :</a:t>
            </a:r>
          </a:p>
          <a:p>
            <a:pPr>
              <a:buNone/>
            </a:pPr>
            <a:r>
              <a:rPr lang="id-ID" sz="1800" dirty="0" smtClean="0"/>
              <a:t>      </a:t>
            </a:r>
          </a:p>
          <a:p>
            <a:pPr>
              <a:buNone/>
            </a:pPr>
            <a:endParaRPr lang="en-US" sz="1800" smtClean="0"/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r>
              <a:rPr lang="en-US" sz="1800" smtClean="0"/>
              <a:t>p</a:t>
            </a:r>
            <a:r>
              <a:rPr lang="id-ID" sz="1800" smtClean="0"/>
              <a:t>ersamaan </a:t>
            </a:r>
            <a:r>
              <a:rPr lang="id-ID" sz="1800" dirty="0" smtClean="0"/>
              <a:t>ini dimanipulasi menjadi</a:t>
            </a:r>
          </a:p>
          <a:p>
            <a:pPr>
              <a:buNone/>
            </a:pPr>
            <a:endParaRPr lang="id-ID" sz="18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071638"/>
              </p:ext>
            </p:extLst>
          </p:nvPr>
        </p:nvGraphicFramePr>
        <p:xfrm>
          <a:off x="1763688" y="1368905"/>
          <a:ext cx="1656184" cy="95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4" imgW="749160" imgH="431640" progId="Equation.DSMT4">
                  <p:embed/>
                </p:oleObj>
              </mc:Choice>
              <mc:Fallback>
                <p:oleObj name="Equation" r:id="rId4" imgW="7491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368905"/>
                        <a:ext cx="1656184" cy="954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19106"/>
              </p:ext>
            </p:extLst>
          </p:nvPr>
        </p:nvGraphicFramePr>
        <p:xfrm>
          <a:off x="4644008" y="1328043"/>
          <a:ext cx="2376264" cy="103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6" imgW="990360" imgH="431640" progId="Equation.DSMT4">
                  <p:embed/>
                </p:oleObj>
              </mc:Choice>
              <mc:Fallback>
                <p:oleObj name="Equation" r:id="rId6" imgW="9903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328043"/>
                        <a:ext cx="2376264" cy="1036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04091"/>
              </p:ext>
            </p:extLst>
          </p:nvPr>
        </p:nvGraphicFramePr>
        <p:xfrm>
          <a:off x="2057400" y="2518674"/>
          <a:ext cx="4347938" cy="105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8" imgW="1993680" imgH="482400" progId="Equation.DSMT4">
                  <p:embed/>
                </p:oleObj>
              </mc:Choice>
              <mc:Fallback>
                <p:oleObj name="Equation" r:id="rId8" imgW="199368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18674"/>
                        <a:ext cx="4347938" cy="105242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929804"/>
              </p:ext>
            </p:extLst>
          </p:nvPr>
        </p:nvGraphicFramePr>
        <p:xfrm>
          <a:off x="2155825" y="4431415"/>
          <a:ext cx="4249513" cy="110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10" imgW="1854000" imgH="482400" progId="Equation.DSMT4">
                  <p:embed/>
                </p:oleObj>
              </mc:Choice>
              <mc:Fallback>
                <p:oleObj name="Equation" r:id="rId10" imgW="185400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4431415"/>
                        <a:ext cx="4249513" cy="110625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625" y="534989"/>
            <a:ext cx="4114800" cy="830262"/>
          </a:xfrm>
        </p:spPr>
        <p:txBody>
          <a:bodyPr/>
          <a:lstStyle/>
          <a:p>
            <a:r>
              <a:rPr lang="id-ID" sz="2800" b="1" dirty="0" smtClean="0"/>
              <a:t>Latihan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405496"/>
            <a:ext cx="6624736" cy="3603625"/>
          </a:xfrm>
        </p:spPr>
        <p:txBody>
          <a:bodyPr/>
          <a:lstStyle/>
          <a:p>
            <a:r>
              <a:rPr lang="id-ID" dirty="0" smtClean="0"/>
              <a:t>Berikut ini adalah 2 nilai dari fungsi eksponen </a:t>
            </a:r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id-ID" dirty="0" smtClean="0"/>
          </a:p>
          <a:p>
            <a:r>
              <a:rPr lang="id-ID" smtClean="0"/>
              <a:t>Gunakan </a:t>
            </a:r>
            <a:r>
              <a:rPr lang="id-ID" dirty="0" smtClean="0"/>
              <a:t>interpolasi 2 titik untuk menghitung nilai x = 1.8. </a:t>
            </a:r>
          </a:p>
          <a:p>
            <a:r>
              <a:rPr lang="id-ID" smtClean="0"/>
              <a:t>Gunakan                           untuk </a:t>
            </a:r>
            <a:r>
              <a:rPr lang="id-ID" dirty="0" smtClean="0"/>
              <a:t>menghitung nilai x = 1.8 </a:t>
            </a:r>
          </a:p>
          <a:p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40571"/>
              </p:ext>
            </p:extLst>
          </p:nvPr>
        </p:nvGraphicFramePr>
        <p:xfrm>
          <a:off x="1547664" y="4496145"/>
          <a:ext cx="60960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Nilai 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1.5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2.5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y=f(x)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0.04979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0.01832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0.00674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3147"/>
              </p:ext>
            </p:extLst>
          </p:nvPr>
        </p:nvGraphicFramePr>
        <p:xfrm>
          <a:off x="1835696" y="3356992"/>
          <a:ext cx="1080120" cy="48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4" imgW="507960" imgH="228600" progId="Equation.DSMT4">
                  <p:embed/>
                </p:oleObj>
              </mc:Choice>
              <mc:Fallback>
                <p:oleObj name="Equation" r:id="rId4" imgW="50796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356992"/>
                        <a:ext cx="1080120" cy="486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341236"/>
              </p:ext>
            </p:extLst>
          </p:nvPr>
        </p:nvGraphicFramePr>
        <p:xfrm>
          <a:off x="2070150" y="2099679"/>
          <a:ext cx="4146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6" imgW="1638000" imgH="241200" progId="Equation.DSMT4">
                  <p:embed/>
                </p:oleObj>
              </mc:Choice>
              <mc:Fallback>
                <p:oleObj name="Equation" r:id="rId6" imgW="16380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50" y="2099679"/>
                        <a:ext cx="41465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</TotalTime>
  <Words>312</Words>
  <Application>Microsoft Office PowerPoint</Application>
  <PresentationFormat>On-screen Show (4:3)</PresentationFormat>
  <Paragraphs>138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Arvo</vt:lpstr>
      <vt:lpstr>Calibri</vt:lpstr>
      <vt:lpstr>Muli</vt:lpstr>
      <vt:lpstr>Titania template</vt:lpstr>
      <vt:lpstr>Equation</vt:lpstr>
      <vt:lpstr>PowerPoint Presentation</vt:lpstr>
      <vt:lpstr>PowerPoint Presentation</vt:lpstr>
      <vt:lpstr>Perbedaan Interpolasi dan Regresi</vt:lpstr>
      <vt:lpstr>Interpolasi Polinom</vt:lpstr>
      <vt:lpstr>PowerPoint Presentation</vt:lpstr>
      <vt:lpstr>PowerPoint Presentation</vt:lpstr>
      <vt:lpstr>Interpolasi Linear</vt:lpstr>
      <vt:lpstr>Interpolasi Linear</vt:lpstr>
      <vt:lpstr>Latihan</vt:lpstr>
      <vt:lpstr>Interpolasi Kuadratik</vt:lpstr>
      <vt:lpstr>Kekurangan</vt:lpstr>
      <vt:lpstr>Polinom Lagrange</vt:lpstr>
      <vt:lpstr>Latihan</vt:lpstr>
      <vt:lpstr>Latihan</vt:lpstr>
    </vt:vector>
  </TitlesOfParts>
  <Company>Siracusa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indi widi</cp:lastModifiedBy>
  <cp:revision>55</cp:revision>
  <dcterms:created xsi:type="dcterms:W3CDTF">2008-10-16T00:38:52Z</dcterms:created>
  <dcterms:modified xsi:type="dcterms:W3CDTF">2018-05-17T14:26:19Z</dcterms:modified>
</cp:coreProperties>
</file>