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66" r:id="rId1"/>
  </p:sldMasterIdLst>
  <p:notesMasterIdLst>
    <p:notesMasterId r:id="rId30"/>
  </p:notesMasterIdLst>
  <p:sldIdLst>
    <p:sldId id="256" r:id="rId2"/>
    <p:sldId id="278" r:id="rId3"/>
    <p:sldId id="270" r:id="rId4"/>
    <p:sldId id="271" r:id="rId5"/>
    <p:sldId id="272" r:id="rId6"/>
    <p:sldId id="258" r:id="rId7"/>
    <p:sldId id="273" r:id="rId8"/>
    <p:sldId id="259" r:id="rId9"/>
    <p:sldId id="260" r:id="rId10"/>
    <p:sldId id="261" r:id="rId11"/>
    <p:sldId id="262" r:id="rId12"/>
    <p:sldId id="263" r:id="rId13"/>
    <p:sldId id="274" r:id="rId14"/>
    <p:sldId id="276" r:id="rId15"/>
    <p:sldId id="277" r:id="rId16"/>
    <p:sldId id="266" r:id="rId17"/>
    <p:sldId id="279" r:id="rId18"/>
    <p:sldId id="286" r:id="rId19"/>
    <p:sldId id="288" r:id="rId20"/>
    <p:sldId id="287" r:id="rId21"/>
    <p:sldId id="289" r:id="rId22"/>
    <p:sldId id="283" r:id="rId23"/>
    <p:sldId id="280" r:id="rId24"/>
    <p:sldId id="281" r:id="rId25"/>
    <p:sldId id="282" r:id="rId26"/>
    <p:sldId id="284" r:id="rId27"/>
    <p:sldId id="285" r:id="rId28"/>
    <p:sldId id="269" r:id="rId29"/>
  </p:sldIdLst>
  <p:sldSz cx="10080625" cy="7559675"/>
  <p:notesSz cx="7559675" cy="10691813"/>
  <p:defaultTextStyle>
    <a:defPPr>
      <a:defRPr lang="en-GB"/>
    </a:defPPr>
    <a:lvl1pPr algn="l" defTabSz="4556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1363" indent="-284163" algn="l" defTabSz="4556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1413" indent="-227013" algn="l" defTabSz="4556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598613" indent="-227013" algn="l" defTabSz="4556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5813" indent="-227013" algn="l" defTabSz="4556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55C21"/>
    <a:srgbClr val="BA3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2" y="42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57152">
              <a:buFont typeface="Times New Roman" pitchFamily="16" charset="0"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945790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56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56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56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56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56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6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1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861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81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644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355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545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527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802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062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919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/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365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65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BA3B2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5135244"/>
            <a:ext cx="10080625" cy="2424211"/>
          </a:xfrm>
          <a:prstGeom prst="rect">
            <a:avLst/>
          </a:prstGeom>
          <a:solidFill>
            <a:srgbClr val="27272D"/>
          </a:solidFill>
          <a:ln>
            <a:noFill/>
          </a:ln>
        </p:spPr>
        <p:txBody>
          <a:bodyPr spcFirstLastPara="1" wrap="square" lIns="100790" tIns="100790" rIns="100790" bIns="10079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646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131138" y="5135170"/>
            <a:ext cx="1818349" cy="2424211"/>
          </a:xfrm>
          <a:prstGeom prst="rect">
            <a:avLst/>
          </a:prstGeom>
          <a:solidFill>
            <a:srgbClr val="4F4F5C"/>
          </a:solidFill>
          <a:ln>
            <a:noFill/>
          </a:ln>
        </p:spPr>
        <p:txBody>
          <a:bodyPr spcFirstLastPara="1" wrap="square" lIns="100790" tIns="100790" rIns="100790" bIns="10079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646"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084847" y="0"/>
            <a:ext cx="7910711" cy="5135023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292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292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292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292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292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292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292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292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292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5154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0" y="6751605"/>
            <a:ext cx="10080625" cy="807776"/>
          </a:xfrm>
          <a:prstGeom prst="rect">
            <a:avLst/>
          </a:prstGeom>
          <a:solidFill>
            <a:srgbClr val="BA3B21"/>
          </a:solidFill>
          <a:ln>
            <a:noFill/>
          </a:ln>
        </p:spPr>
        <p:txBody>
          <a:bodyPr spcFirstLastPara="1" wrap="square" lIns="100790" tIns="100790" rIns="100790" bIns="10079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646">
              <a:solidFill>
                <a:srgbClr val="FFFFFF"/>
              </a:solidFill>
            </a:endParaRPr>
          </a:p>
        </p:txBody>
      </p:sp>
      <p:sp>
        <p:nvSpPr>
          <p:cNvPr id="81" name="Shape 81"/>
          <p:cNvSpPr/>
          <p:nvPr/>
        </p:nvSpPr>
        <p:spPr>
          <a:xfrm>
            <a:off x="3829513" y="6751605"/>
            <a:ext cx="2421599" cy="807776"/>
          </a:xfrm>
          <a:prstGeom prst="rect">
            <a:avLst/>
          </a:prstGeom>
          <a:solidFill>
            <a:srgbClr val="F55C21"/>
          </a:solidFill>
          <a:ln>
            <a:noFill/>
          </a:ln>
        </p:spPr>
        <p:txBody>
          <a:bodyPr spcFirstLastPara="1" wrap="square" lIns="100790" tIns="100790" rIns="100790" bIns="10079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646"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4435409" y="6751825"/>
            <a:ext cx="1209807" cy="8077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8ED06E8F-198D-4D56-9549-EE1E428DD0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6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ed">
  <p:cSld name="Blank colored">
    <p:bg>
      <p:bgPr>
        <a:solidFill>
          <a:srgbClr val="BA3B2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0" y="6751605"/>
            <a:ext cx="10080625" cy="807776"/>
          </a:xfrm>
          <a:prstGeom prst="rect">
            <a:avLst/>
          </a:prstGeom>
          <a:solidFill>
            <a:srgbClr val="27272D"/>
          </a:solidFill>
          <a:ln>
            <a:noFill/>
          </a:ln>
        </p:spPr>
        <p:txBody>
          <a:bodyPr spcFirstLastPara="1" wrap="square" lIns="100790" tIns="100790" rIns="100790" bIns="10079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646">
              <a:solidFill>
                <a:srgbClr val="FFFFFF"/>
              </a:solidFill>
            </a:endParaRPr>
          </a:p>
        </p:txBody>
      </p:sp>
      <p:sp>
        <p:nvSpPr>
          <p:cNvPr id="85" name="Shape 85"/>
          <p:cNvSpPr/>
          <p:nvPr/>
        </p:nvSpPr>
        <p:spPr>
          <a:xfrm>
            <a:off x="3829513" y="6751605"/>
            <a:ext cx="2421599" cy="807776"/>
          </a:xfrm>
          <a:prstGeom prst="rect">
            <a:avLst/>
          </a:prstGeom>
          <a:solidFill>
            <a:srgbClr val="4F4F5C"/>
          </a:solidFill>
          <a:ln>
            <a:noFill/>
          </a:ln>
        </p:spPr>
        <p:txBody>
          <a:bodyPr spcFirstLastPara="1" wrap="square" lIns="100790" tIns="100790" rIns="100790" bIns="10079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646"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4435409" y="6751825"/>
            <a:ext cx="1209807" cy="8077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DB50D855-7B95-4BE3-B1CE-808392895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04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700089"/>
            <a:ext cx="8604250" cy="1258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3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>
          <a:xfrm>
            <a:off x="7140575" y="84138"/>
            <a:ext cx="2771775" cy="3190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87E28-3DEC-48D6-866E-9A0F70B16AC8}" type="datetimeFigureOut">
              <a:rPr lang="en-US"/>
              <a:pPr>
                <a:defRPr/>
              </a:pPr>
              <a:t>5/21/2018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948113" y="84138"/>
            <a:ext cx="3192462" cy="3190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9072563" y="7135813"/>
            <a:ext cx="836612" cy="273050"/>
          </a:xfrm>
        </p:spPr>
        <p:txBody>
          <a:bodyPr/>
          <a:lstStyle>
            <a:lvl1pPr>
              <a:defRPr/>
            </a:lvl1pPr>
          </a:lstStyle>
          <a:p>
            <a:fld id="{3C1F2E6C-C844-413E-940C-7755F8D525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rgbClr val="BA3B2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5943828"/>
            <a:ext cx="10080625" cy="1615553"/>
          </a:xfrm>
          <a:prstGeom prst="rect">
            <a:avLst/>
          </a:prstGeom>
          <a:solidFill>
            <a:srgbClr val="27272D"/>
          </a:solidFill>
          <a:ln>
            <a:noFill/>
          </a:ln>
        </p:spPr>
        <p:txBody>
          <a:bodyPr spcFirstLastPara="1" wrap="square" lIns="100790" tIns="100790" rIns="100790" bIns="10079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646">
              <a:solidFill>
                <a:srgbClr val="FFFFFF"/>
              </a:solidFill>
            </a:endParaRPr>
          </a:p>
        </p:txBody>
      </p:sp>
      <p:sp>
        <p:nvSpPr>
          <p:cNvPr id="15" name="Shape 15"/>
          <p:cNvSpPr/>
          <p:nvPr/>
        </p:nvSpPr>
        <p:spPr>
          <a:xfrm>
            <a:off x="4434417" y="5943828"/>
            <a:ext cx="1211792" cy="1615553"/>
          </a:xfrm>
          <a:prstGeom prst="rect">
            <a:avLst/>
          </a:prstGeom>
          <a:solidFill>
            <a:srgbClr val="4F4F5C"/>
          </a:solidFill>
          <a:ln>
            <a:noFill/>
          </a:ln>
        </p:spPr>
        <p:txBody>
          <a:bodyPr spcFirstLastPara="1" wrap="square" lIns="100790" tIns="100790" rIns="100790" bIns="10079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646"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913737" y="1655162"/>
            <a:ext cx="6253096" cy="170462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969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969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969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969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969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969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969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969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969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913737" y="3917687"/>
            <a:ext cx="6253096" cy="1153462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7272D"/>
              </a:buClr>
              <a:buSzPts val="1800"/>
              <a:buNone/>
              <a:defRPr sz="1984">
                <a:solidFill>
                  <a:srgbClr val="27272D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27272D"/>
              </a:buClr>
              <a:buSzPts val="1800"/>
              <a:buNone/>
              <a:defRPr sz="1984">
                <a:solidFill>
                  <a:srgbClr val="27272D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27272D"/>
              </a:buClr>
              <a:buSzPts val="1800"/>
              <a:buNone/>
              <a:defRPr sz="1984">
                <a:solidFill>
                  <a:srgbClr val="27272D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27272D"/>
              </a:buClr>
              <a:buSzPts val="1800"/>
              <a:buNone/>
              <a:defRPr sz="1984">
                <a:solidFill>
                  <a:srgbClr val="27272D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27272D"/>
              </a:buClr>
              <a:buSzPts val="1800"/>
              <a:buNone/>
              <a:defRPr sz="1984">
                <a:solidFill>
                  <a:srgbClr val="27272D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27272D"/>
              </a:buClr>
              <a:buSzPts val="1800"/>
              <a:buNone/>
              <a:defRPr sz="1984">
                <a:solidFill>
                  <a:srgbClr val="27272D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27272D"/>
              </a:buClr>
              <a:buSzPts val="1800"/>
              <a:buNone/>
              <a:defRPr sz="1984">
                <a:solidFill>
                  <a:srgbClr val="27272D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27272D"/>
              </a:buClr>
              <a:buSzPts val="1800"/>
              <a:buNone/>
              <a:defRPr sz="1984">
                <a:solidFill>
                  <a:srgbClr val="27272D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27272D"/>
              </a:buClr>
              <a:buSzPts val="1800"/>
              <a:buNone/>
              <a:defRPr sz="1984">
                <a:solidFill>
                  <a:srgbClr val="27272D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3888383" y="3636617"/>
            <a:ext cx="2303859" cy="0"/>
          </a:xfrm>
          <a:prstGeom prst="straightConnector1">
            <a:avLst/>
          </a:prstGeom>
          <a:noFill/>
          <a:ln w="19050" cap="flat" cmpd="sng">
            <a:solidFill>
              <a:srgbClr val="F55C21"/>
            </a:solidFill>
            <a:prstDash val="solid"/>
            <a:round/>
            <a:headEnd type="diamond" w="med" len="med"/>
            <a:tailEnd type="diamond" w="med" len="med"/>
          </a:ln>
        </p:spPr>
      </p:cxnSp>
    </p:spTree>
    <p:extLst>
      <p:ext uri="{BB962C8B-B14F-4D97-AF65-F5344CB8AC3E}">
        <p14:creationId xmlns:p14="http://schemas.microsoft.com/office/powerpoint/2010/main" val="342244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6751605"/>
            <a:ext cx="10080625" cy="807776"/>
          </a:xfrm>
          <a:prstGeom prst="rect">
            <a:avLst/>
          </a:prstGeom>
          <a:solidFill>
            <a:srgbClr val="BA3B21"/>
          </a:solidFill>
          <a:ln>
            <a:noFill/>
          </a:ln>
        </p:spPr>
        <p:txBody>
          <a:bodyPr spcFirstLastPara="1" wrap="square" lIns="100790" tIns="100790" rIns="100790" bIns="10079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646">
              <a:solidFill>
                <a:srgbClr val="FFFFFF"/>
              </a:solidFill>
            </a:endParaRPr>
          </a:p>
        </p:txBody>
      </p:sp>
      <p:sp>
        <p:nvSpPr>
          <p:cNvPr id="21" name="Shape 21"/>
          <p:cNvSpPr/>
          <p:nvPr/>
        </p:nvSpPr>
        <p:spPr>
          <a:xfrm>
            <a:off x="3829513" y="6751605"/>
            <a:ext cx="2421599" cy="807776"/>
          </a:xfrm>
          <a:prstGeom prst="rect">
            <a:avLst/>
          </a:prstGeom>
          <a:solidFill>
            <a:srgbClr val="F55C21"/>
          </a:solidFill>
          <a:ln>
            <a:noFill/>
          </a:ln>
        </p:spPr>
        <p:txBody>
          <a:bodyPr spcFirstLastPara="1" wrap="square" lIns="100790" tIns="100790" rIns="100790" bIns="10079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646"/>
          </a:p>
        </p:txBody>
      </p:sp>
      <p:cxnSp>
        <p:nvCxnSpPr>
          <p:cNvPr id="22" name="Shape 22"/>
          <p:cNvCxnSpPr/>
          <p:nvPr/>
        </p:nvCxnSpPr>
        <p:spPr>
          <a:xfrm>
            <a:off x="3888383" y="1303965"/>
            <a:ext cx="2303859" cy="0"/>
          </a:xfrm>
          <a:prstGeom prst="straightConnector1">
            <a:avLst/>
          </a:prstGeom>
          <a:noFill/>
          <a:ln w="19050" cap="flat" cmpd="sng">
            <a:solidFill>
              <a:srgbClr val="BA3B21"/>
            </a:solidFill>
            <a:prstDash val="solid"/>
            <a:round/>
            <a:headEnd type="diamond" w="med" len="med"/>
            <a:tailEnd type="diamond" w="med" len="med"/>
          </a:ln>
        </p:spPr>
      </p:cxn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548060" y="1755106"/>
            <a:ext cx="6984339" cy="4545505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504017" lvl="0" indent="-462016" algn="ctr" rtl="0">
              <a:spcBef>
                <a:spcPts val="661"/>
              </a:spcBef>
              <a:spcAft>
                <a:spcPts val="0"/>
              </a:spcAft>
              <a:buSzPts val="3000"/>
              <a:buChar char="▪"/>
              <a:defRPr sz="3307" i="1"/>
            </a:lvl1pPr>
            <a:lvl2pPr marL="1008035" lvl="1" indent="-462016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307" i="1"/>
            </a:lvl2pPr>
            <a:lvl3pPr marL="1512052" lvl="2" indent="-462016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307" i="1"/>
            </a:lvl3pPr>
            <a:lvl4pPr marL="2016069" lvl="3" indent="-462016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307" i="1"/>
            </a:lvl4pPr>
            <a:lvl5pPr marL="2520086" lvl="4" indent="-462016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307" i="1"/>
            </a:lvl5pPr>
            <a:lvl6pPr marL="3024104" lvl="5" indent="-462016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307" i="1"/>
            </a:lvl6pPr>
            <a:lvl7pPr marL="3528121" lvl="6" indent="-462016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307" i="1"/>
            </a:lvl7pPr>
            <a:lvl8pPr marL="4032138" lvl="7" indent="-462016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307" i="1"/>
            </a:lvl8pPr>
            <a:lvl9pPr marL="4536156" lvl="8" indent="-462016" algn="ctr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307" i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Shape 24"/>
          <p:cNvSpPr txBox="1"/>
          <p:nvPr/>
        </p:nvSpPr>
        <p:spPr>
          <a:xfrm>
            <a:off x="3961474" y="124212"/>
            <a:ext cx="2157677" cy="960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90" tIns="100790" rIns="100790" bIns="100790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496" b="1">
                <a:solidFill>
                  <a:srgbClr val="F55C21"/>
                </a:solidFill>
                <a:latin typeface="Encode Sans"/>
                <a:ea typeface="Encode Sans"/>
                <a:cs typeface="Encode Sans"/>
                <a:sym typeface="Encode Sans"/>
              </a:rPr>
              <a:t>“</a:t>
            </a:r>
            <a:endParaRPr sz="7496" b="1">
              <a:solidFill>
                <a:srgbClr val="F55C21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4435409" y="6751825"/>
            <a:ext cx="1209807" cy="8077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DB50D855-7B95-4BE3-B1CE-808392895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9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Shape 27"/>
          <p:cNvGrpSpPr/>
          <p:nvPr/>
        </p:nvGrpSpPr>
        <p:grpSpPr>
          <a:xfrm>
            <a:off x="-12182" y="1303965"/>
            <a:ext cx="10092807" cy="6255416"/>
            <a:chOff x="-11050" y="887200"/>
            <a:chExt cx="9155050" cy="4256100"/>
          </a:xfrm>
        </p:grpSpPr>
        <p:cxnSp>
          <p:nvCxnSpPr>
            <p:cNvPr id="28" name="Shape 28"/>
            <p:cNvCxnSpPr/>
            <p:nvPr/>
          </p:nvCxnSpPr>
          <p:spPr>
            <a:xfrm>
              <a:off x="-11050" y="887200"/>
              <a:ext cx="8060400" cy="0"/>
            </a:xfrm>
            <a:prstGeom prst="straightConnector1">
              <a:avLst/>
            </a:prstGeom>
            <a:noFill/>
            <a:ln w="19050" cap="flat" cmpd="sng">
              <a:solidFill>
                <a:srgbClr val="BA3B21"/>
              </a:solidFill>
              <a:prstDash val="solid"/>
              <a:round/>
              <a:headEnd type="none" w="med" len="med"/>
              <a:tailEnd type="diamond" w="med" len="med"/>
            </a:ln>
          </p:spPr>
        </p:cxnSp>
        <p:sp>
          <p:nvSpPr>
            <p:cNvPr id="29" name="Shape 29"/>
            <p:cNvSpPr/>
            <p:nvPr/>
          </p:nvSpPr>
          <p:spPr>
            <a:xfrm>
              <a:off x="0" y="4593700"/>
              <a:ext cx="9144000" cy="549600"/>
            </a:xfrm>
            <a:prstGeom prst="rect">
              <a:avLst/>
            </a:prstGeom>
            <a:solidFill>
              <a:srgbClr val="BA3B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646">
                <a:solidFill>
                  <a:srgbClr val="FFFFFF"/>
                </a:solidFill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0" y="4593700"/>
              <a:ext cx="549600" cy="549600"/>
            </a:xfrm>
            <a:prstGeom prst="rect">
              <a:avLst/>
            </a:prstGeom>
            <a:solidFill>
              <a:srgbClr val="F55C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2646"/>
            </a:p>
          </p:txBody>
        </p:sp>
        <p:cxnSp>
          <p:nvCxnSpPr>
            <p:cNvPr id="31" name="Shape 31"/>
            <p:cNvCxnSpPr/>
            <p:nvPr/>
          </p:nvCxnSpPr>
          <p:spPr>
            <a:xfrm>
              <a:off x="-11050" y="887200"/>
              <a:ext cx="552900" cy="0"/>
            </a:xfrm>
            <a:prstGeom prst="straightConnector1">
              <a:avLst/>
            </a:prstGeom>
            <a:noFill/>
            <a:ln w="19050" cap="flat" cmpd="sng">
              <a:solidFill>
                <a:srgbClr val="F55C2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605896" y="531132"/>
            <a:ext cx="8264922" cy="807776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05896" y="1763924"/>
            <a:ext cx="8264922" cy="4330334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504017" lvl="0" indent="-420014">
              <a:spcBef>
                <a:spcPts val="661"/>
              </a:spcBef>
              <a:spcAft>
                <a:spcPts val="0"/>
              </a:spcAft>
              <a:buSzPts val="2400"/>
              <a:buChar char="▪"/>
              <a:defRPr/>
            </a:lvl1pPr>
            <a:lvl2pPr marL="1008035" lvl="1" indent="-420014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512052" lvl="2" indent="-420014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2016069" lvl="3" indent="-420014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2520086" lvl="4" indent="-420014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3024104" lvl="5" indent="-420014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3528121" lvl="6" indent="-420014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4032138" lvl="7" indent="-420014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4536156" lvl="8" indent="-420014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870818" y="6751825"/>
            <a:ext cx="1209807" cy="8077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DB50D855-7B95-4BE3-B1CE-808392895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0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hort + 1 column + image">
  <p:cSld name="Title short + 1 column + image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Shape 36"/>
          <p:cNvGrpSpPr/>
          <p:nvPr/>
        </p:nvGrpSpPr>
        <p:grpSpPr>
          <a:xfrm>
            <a:off x="-12182" y="1303965"/>
            <a:ext cx="10092807" cy="6255416"/>
            <a:chOff x="-11050" y="887200"/>
            <a:chExt cx="9155050" cy="4256100"/>
          </a:xfrm>
        </p:grpSpPr>
        <p:cxnSp>
          <p:nvCxnSpPr>
            <p:cNvPr id="37" name="Shape 37"/>
            <p:cNvCxnSpPr/>
            <p:nvPr/>
          </p:nvCxnSpPr>
          <p:spPr>
            <a:xfrm>
              <a:off x="-11050" y="887200"/>
              <a:ext cx="4312200" cy="0"/>
            </a:xfrm>
            <a:prstGeom prst="straightConnector1">
              <a:avLst/>
            </a:prstGeom>
            <a:noFill/>
            <a:ln w="19050" cap="flat" cmpd="sng">
              <a:solidFill>
                <a:srgbClr val="BA3B21"/>
              </a:solidFill>
              <a:prstDash val="solid"/>
              <a:round/>
              <a:headEnd type="none" w="med" len="med"/>
              <a:tailEnd type="diamond" w="med" len="med"/>
            </a:ln>
          </p:spPr>
        </p:cxnSp>
        <p:sp>
          <p:nvSpPr>
            <p:cNvPr id="38" name="Shape 38"/>
            <p:cNvSpPr/>
            <p:nvPr/>
          </p:nvSpPr>
          <p:spPr>
            <a:xfrm>
              <a:off x="0" y="4593700"/>
              <a:ext cx="9144000" cy="549600"/>
            </a:xfrm>
            <a:prstGeom prst="rect">
              <a:avLst/>
            </a:prstGeom>
            <a:solidFill>
              <a:srgbClr val="BA3B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646">
                <a:solidFill>
                  <a:srgbClr val="FFFFFF"/>
                </a:solidFill>
              </a:endParaRPr>
            </a:p>
          </p:txBody>
        </p:sp>
        <p:sp>
          <p:nvSpPr>
            <p:cNvPr id="39" name="Shape 39"/>
            <p:cNvSpPr/>
            <p:nvPr/>
          </p:nvSpPr>
          <p:spPr>
            <a:xfrm>
              <a:off x="0" y="4593700"/>
              <a:ext cx="549600" cy="549600"/>
            </a:xfrm>
            <a:prstGeom prst="rect">
              <a:avLst/>
            </a:prstGeom>
            <a:solidFill>
              <a:srgbClr val="F55C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2646"/>
            </a:p>
          </p:txBody>
        </p:sp>
        <p:cxnSp>
          <p:nvCxnSpPr>
            <p:cNvPr id="40" name="Shape 40"/>
            <p:cNvCxnSpPr/>
            <p:nvPr/>
          </p:nvCxnSpPr>
          <p:spPr>
            <a:xfrm>
              <a:off x="-11050" y="887200"/>
              <a:ext cx="552900" cy="0"/>
            </a:xfrm>
            <a:prstGeom prst="straightConnector1">
              <a:avLst/>
            </a:prstGeom>
            <a:noFill/>
            <a:ln w="19050" cap="flat" cmpd="sng">
              <a:solidFill>
                <a:srgbClr val="F55C2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605896" y="531132"/>
            <a:ext cx="4123531" cy="807776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05896" y="1763924"/>
            <a:ext cx="4123531" cy="4330334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504017" lvl="0" indent="-420014" rtl="0">
              <a:spcBef>
                <a:spcPts val="661"/>
              </a:spcBef>
              <a:spcAft>
                <a:spcPts val="0"/>
              </a:spcAft>
              <a:buSzPts val="2400"/>
              <a:buChar char="▪"/>
              <a:defRPr/>
            </a:lvl1pPr>
            <a:lvl2pPr marL="1008035" lvl="1" indent="-420014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512052" lvl="2" indent="-420014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2016069" lvl="3" indent="-420014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2520086" lvl="4" indent="-420014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3024104" lvl="5" indent="-420014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3528121" lvl="6" indent="-420014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4032138" lvl="7" indent="-420014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4536156" lvl="8" indent="-420014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870818" y="6751825"/>
            <a:ext cx="1209807" cy="8077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DB50D855-7B95-4BE3-B1CE-808392895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0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Shape 45"/>
          <p:cNvGrpSpPr/>
          <p:nvPr/>
        </p:nvGrpSpPr>
        <p:grpSpPr>
          <a:xfrm>
            <a:off x="-12182" y="1303965"/>
            <a:ext cx="10092807" cy="6255416"/>
            <a:chOff x="-11050" y="887200"/>
            <a:chExt cx="9155050" cy="4256100"/>
          </a:xfrm>
        </p:grpSpPr>
        <p:cxnSp>
          <p:nvCxnSpPr>
            <p:cNvPr id="46" name="Shape 46"/>
            <p:cNvCxnSpPr/>
            <p:nvPr/>
          </p:nvCxnSpPr>
          <p:spPr>
            <a:xfrm>
              <a:off x="-11050" y="887200"/>
              <a:ext cx="8060400" cy="0"/>
            </a:xfrm>
            <a:prstGeom prst="straightConnector1">
              <a:avLst/>
            </a:prstGeom>
            <a:noFill/>
            <a:ln w="19050" cap="flat" cmpd="sng">
              <a:solidFill>
                <a:srgbClr val="BA3B21"/>
              </a:solidFill>
              <a:prstDash val="solid"/>
              <a:round/>
              <a:headEnd type="none" w="med" len="med"/>
              <a:tailEnd type="diamond" w="med" len="med"/>
            </a:ln>
          </p:spPr>
        </p:cxnSp>
        <p:sp>
          <p:nvSpPr>
            <p:cNvPr id="47" name="Shape 47"/>
            <p:cNvSpPr/>
            <p:nvPr/>
          </p:nvSpPr>
          <p:spPr>
            <a:xfrm>
              <a:off x="0" y="4593700"/>
              <a:ext cx="9144000" cy="549600"/>
            </a:xfrm>
            <a:prstGeom prst="rect">
              <a:avLst/>
            </a:prstGeom>
            <a:solidFill>
              <a:srgbClr val="BA3B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646">
                <a:solidFill>
                  <a:srgbClr val="FFFFFF"/>
                </a:solidFill>
              </a:endParaRPr>
            </a:p>
          </p:txBody>
        </p:sp>
        <p:sp>
          <p:nvSpPr>
            <p:cNvPr id="48" name="Shape 48"/>
            <p:cNvSpPr/>
            <p:nvPr/>
          </p:nvSpPr>
          <p:spPr>
            <a:xfrm>
              <a:off x="0" y="4593700"/>
              <a:ext cx="549600" cy="549600"/>
            </a:xfrm>
            <a:prstGeom prst="rect">
              <a:avLst/>
            </a:prstGeom>
            <a:solidFill>
              <a:srgbClr val="F55C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2646"/>
            </a:p>
          </p:txBody>
        </p:sp>
        <p:cxnSp>
          <p:nvCxnSpPr>
            <p:cNvPr id="49" name="Shape 49"/>
            <p:cNvCxnSpPr/>
            <p:nvPr/>
          </p:nvCxnSpPr>
          <p:spPr>
            <a:xfrm>
              <a:off x="-11050" y="887200"/>
              <a:ext cx="552900" cy="0"/>
            </a:xfrm>
            <a:prstGeom prst="straightConnector1">
              <a:avLst/>
            </a:prstGeom>
            <a:noFill/>
            <a:ln w="19050" cap="flat" cmpd="sng">
              <a:solidFill>
                <a:srgbClr val="F55C2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605896" y="531132"/>
            <a:ext cx="8264922" cy="807776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05896" y="1763924"/>
            <a:ext cx="4011745" cy="4568434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504017" lvl="0" indent="-392013">
              <a:spcBef>
                <a:spcPts val="661"/>
              </a:spcBef>
              <a:spcAft>
                <a:spcPts val="0"/>
              </a:spcAft>
              <a:buSzPts val="2000"/>
              <a:buChar char="▪"/>
              <a:defRPr sz="2205"/>
            </a:lvl1pPr>
            <a:lvl2pPr marL="1008035" lvl="1" indent="-392013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205"/>
            </a:lvl2pPr>
            <a:lvl3pPr marL="1512052" lvl="2" indent="-392013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205"/>
            </a:lvl3pPr>
            <a:lvl4pPr marL="2016069" lvl="3" indent="-392013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205"/>
            </a:lvl4pPr>
            <a:lvl5pPr marL="2520086" lvl="4" indent="-392013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205"/>
            </a:lvl5pPr>
            <a:lvl6pPr marL="3024104" lvl="5" indent="-392013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205"/>
            </a:lvl6pPr>
            <a:lvl7pPr marL="3528121" lvl="6" indent="-392013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205"/>
            </a:lvl7pPr>
            <a:lvl8pPr marL="4032138" lvl="7" indent="-392013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205"/>
            </a:lvl8pPr>
            <a:lvl9pPr marL="4536156" lvl="8" indent="-392013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859077" y="1763924"/>
            <a:ext cx="4011745" cy="4568434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504017" lvl="0" indent="-392013">
              <a:spcBef>
                <a:spcPts val="661"/>
              </a:spcBef>
              <a:spcAft>
                <a:spcPts val="0"/>
              </a:spcAft>
              <a:buSzPts val="2000"/>
              <a:buChar char="▪"/>
              <a:defRPr sz="2205"/>
            </a:lvl1pPr>
            <a:lvl2pPr marL="1008035" lvl="1" indent="-392013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205"/>
            </a:lvl2pPr>
            <a:lvl3pPr marL="1512052" lvl="2" indent="-392013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205"/>
            </a:lvl3pPr>
            <a:lvl4pPr marL="2016069" lvl="3" indent="-392013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205"/>
            </a:lvl4pPr>
            <a:lvl5pPr marL="2520086" lvl="4" indent="-392013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205"/>
            </a:lvl5pPr>
            <a:lvl6pPr marL="3024104" lvl="5" indent="-392013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205"/>
            </a:lvl6pPr>
            <a:lvl7pPr marL="3528121" lvl="6" indent="-392013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205"/>
            </a:lvl7pPr>
            <a:lvl8pPr marL="4032138" lvl="7" indent="-392013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205"/>
            </a:lvl8pPr>
            <a:lvl9pPr marL="4536156" lvl="8" indent="-392013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870818" y="6751825"/>
            <a:ext cx="1209807" cy="8077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DB50D855-7B95-4BE3-B1CE-808392895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4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Shape 55"/>
          <p:cNvGrpSpPr/>
          <p:nvPr/>
        </p:nvGrpSpPr>
        <p:grpSpPr>
          <a:xfrm>
            <a:off x="-12182" y="1303965"/>
            <a:ext cx="10092807" cy="6255416"/>
            <a:chOff x="-11050" y="887200"/>
            <a:chExt cx="9155050" cy="4256100"/>
          </a:xfrm>
        </p:grpSpPr>
        <p:cxnSp>
          <p:nvCxnSpPr>
            <p:cNvPr id="56" name="Shape 56"/>
            <p:cNvCxnSpPr/>
            <p:nvPr/>
          </p:nvCxnSpPr>
          <p:spPr>
            <a:xfrm>
              <a:off x="-11050" y="887200"/>
              <a:ext cx="8060400" cy="0"/>
            </a:xfrm>
            <a:prstGeom prst="straightConnector1">
              <a:avLst/>
            </a:prstGeom>
            <a:noFill/>
            <a:ln w="19050" cap="flat" cmpd="sng">
              <a:solidFill>
                <a:srgbClr val="BA3B21"/>
              </a:solidFill>
              <a:prstDash val="solid"/>
              <a:round/>
              <a:headEnd type="none" w="med" len="med"/>
              <a:tailEnd type="diamond" w="med" len="med"/>
            </a:ln>
          </p:spPr>
        </p:cxnSp>
        <p:sp>
          <p:nvSpPr>
            <p:cNvPr id="57" name="Shape 57"/>
            <p:cNvSpPr/>
            <p:nvPr/>
          </p:nvSpPr>
          <p:spPr>
            <a:xfrm>
              <a:off x="0" y="4593700"/>
              <a:ext cx="9144000" cy="549600"/>
            </a:xfrm>
            <a:prstGeom prst="rect">
              <a:avLst/>
            </a:prstGeom>
            <a:solidFill>
              <a:srgbClr val="BA3B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646">
                <a:solidFill>
                  <a:srgbClr val="FFFFFF"/>
                </a:solidFill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0" y="4593700"/>
              <a:ext cx="549600" cy="549600"/>
            </a:xfrm>
            <a:prstGeom prst="rect">
              <a:avLst/>
            </a:prstGeom>
            <a:solidFill>
              <a:srgbClr val="F55C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2646"/>
            </a:p>
          </p:txBody>
        </p:sp>
        <p:cxnSp>
          <p:nvCxnSpPr>
            <p:cNvPr id="59" name="Shape 59"/>
            <p:cNvCxnSpPr/>
            <p:nvPr/>
          </p:nvCxnSpPr>
          <p:spPr>
            <a:xfrm>
              <a:off x="-11050" y="887200"/>
              <a:ext cx="552900" cy="0"/>
            </a:xfrm>
            <a:prstGeom prst="straightConnector1">
              <a:avLst/>
            </a:prstGeom>
            <a:noFill/>
            <a:ln w="19050" cap="flat" cmpd="sng">
              <a:solidFill>
                <a:srgbClr val="F55C2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605896" y="531132"/>
            <a:ext cx="8264922" cy="807776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05896" y="1763924"/>
            <a:ext cx="2664023" cy="4527868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504017" lvl="0" indent="-378013" rtl="0">
              <a:spcBef>
                <a:spcPts val="661"/>
              </a:spcBef>
              <a:spcAft>
                <a:spcPts val="0"/>
              </a:spcAft>
              <a:buSzPts val="1800"/>
              <a:buChar char="▪"/>
              <a:defRPr sz="1984"/>
            </a:lvl1pPr>
            <a:lvl2pPr marL="1008035" lvl="1" indent="-378013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984"/>
            </a:lvl2pPr>
            <a:lvl3pPr marL="1512052" lvl="2" indent="-378013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984"/>
            </a:lvl3pPr>
            <a:lvl4pPr marL="2016069" lvl="3" indent="-378013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984"/>
            </a:lvl4pPr>
            <a:lvl5pPr marL="2520086" lvl="4" indent="-378013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984"/>
            </a:lvl5pPr>
            <a:lvl6pPr marL="3024104" lvl="5" indent="-378013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984"/>
            </a:lvl6pPr>
            <a:lvl7pPr marL="3528121" lvl="6" indent="-378013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984"/>
            </a:lvl7pPr>
            <a:lvl8pPr marL="4032138" lvl="7" indent="-378013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984"/>
            </a:lvl8pPr>
            <a:lvl9pPr marL="4536156" lvl="8" indent="-378013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98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3406345" y="1763924"/>
            <a:ext cx="2664023" cy="4527868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504017" lvl="0" indent="-378013" rtl="0">
              <a:spcBef>
                <a:spcPts val="661"/>
              </a:spcBef>
              <a:spcAft>
                <a:spcPts val="0"/>
              </a:spcAft>
              <a:buSzPts val="1800"/>
              <a:buChar char="▪"/>
              <a:defRPr sz="1984"/>
            </a:lvl1pPr>
            <a:lvl2pPr marL="1008035" lvl="1" indent="-378013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984"/>
            </a:lvl2pPr>
            <a:lvl3pPr marL="1512052" lvl="2" indent="-378013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984"/>
            </a:lvl3pPr>
            <a:lvl4pPr marL="2016069" lvl="3" indent="-378013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984"/>
            </a:lvl4pPr>
            <a:lvl5pPr marL="2520086" lvl="4" indent="-378013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984"/>
            </a:lvl5pPr>
            <a:lvl6pPr marL="3024104" lvl="5" indent="-378013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984"/>
            </a:lvl6pPr>
            <a:lvl7pPr marL="3528121" lvl="6" indent="-378013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984"/>
            </a:lvl7pPr>
            <a:lvl8pPr marL="4032138" lvl="7" indent="-378013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984"/>
            </a:lvl8pPr>
            <a:lvl9pPr marL="4536156" lvl="8" indent="-378013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98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3"/>
          </p:nvPr>
        </p:nvSpPr>
        <p:spPr>
          <a:xfrm>
            <a:off x="6206793" y="1763924"/>
            <a:ext cx="2664023" cy="4527868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504017" lvl="0" indent="-378013" rtl="0">
              <a:spcBef>
                <a:spcPts val="661"/>
              </a:spcBef>
              <a:spcAft>
                <a:spcPts val="0"/>
              </a:spcAft>
              <a:buSzPts val="1800"/>
              <a:buChar char="▪"/>
              <a:defRPr sz="1984"/>
            </a:lvl1pPr>
            <a:lvl2pPr marL="1008035" lvl="1" indent="-378013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984"/>
            </a:lvl2pPr>
            <a:lvl3pPr marL="1512052" lvl="2" indent="-378013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984"/>
            </a:lvl3pPr>
            <a:lvl4pPr marL="2016069" lvl="3" indent="-378013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984"/>
            </a:lvl4pPr>
            <a:lvl5pPr marL="2520086" lvl="4" indent="-378013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984"/>
            </a:lvl5pPr>
            <a:lvl6pPr marL="3024104" lvl="5" indent="-378013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984"/>
            </a:lvl6pPr>
            <a:lvl7pPr marL="3528121" lvl="6" indent="-378013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984"/>
            </a:lvl7pPr>
            <a:lvl8pPr marL="4032138" lvl="7" indent="-378013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984"/>
            </a:lvl8pPr>
            <a:lvl9pPr marL="4536156" lvl="8" indent="-378013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98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870818" y="6751825"/>
            <a:ext cx="1209807" cy="8077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DB50D855-7B95-4BE3-B1CE-808392895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7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Shape 66"/>
          <p:cNvGrpSpPr/>
          <p:nvPr/>
        </p:nvGrpSpPr>
        <p:grpSpPr>
          <a:xfrm>
            <a:off x="-12182" y="1303965"/>
            <a:ext cx="10092807" cy="6255416"/>
            <a:chOff x="-11050" y="887200"/>
            <a:chExt cx="9155050" cy="4256100"/>
          </a:xfrm>
        </p:grpSpPr>
        <p:cxnSp>
          <p:nvCxnSpPr>
            <p:cNvPr id="67" name="Shape 67"/>
            <p:cNvCxnSpPr/>
            <p:nvPr/>
          </p:nvCxnSpPr>
          <p:spPr>
            <a:xfrm>
              <a:off x="-11050" y="887200"/>
              <a:ext cx="8060400" cy="0"/>
            </a:xfrm>
            <a:prstGeom prst="straightConnector1">
              <a:avLst/>
            </a:prstGeom>
            <a:noFill/>
            <a:ln w="19050" cap="flat" cmpd="sng">
              <a:solidFill>
                <a:srgbClr val="BA3B21"/>
              </a:solidFill>
              <a:prstDash val="solid"/>
              <a:round/>
              <a:headEnd type="none" w="med" len="med"/>
              <a:tailEnd type="diamond" w="med" len="med"/>
            </a:ln>
          </p:spPr>
        </p:cxnSp>
        <p:sp>
          <p:nvSpPr>
            <p:cNvPr id="68" name="Shape 68"/>
            <p:cNvSpPr/>
            <p:nvPr/>
          </p:nvSpPr>
          <p:spPr>
            <a:xfrm>
              <a:off x="0" y="4593700"/>
              <a:ext cx="9144000" cy="549600"/>
            </a:xfrm>
            <a:prstGeom prst="rect">
              <a:avLst/>
            </a:prstGeom>
            <a:solidFill>
              <a:srgbClr val="BA3B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646">
                <a:solidFill>
                  <a:srgbClr val="FFFFFF"/>
                </a:solidFill>
              </a:endParaRPr>
            </a:p>
          </p:txBody>
        </p:sp>
        <p:sp>
          <p:nvSpPr>
            <p:cNvPr id="69" name="Shape 69"/>
            <p:cNvSpPr/>
            <p:nvPr/>
          </p:nvSpPr>
          <p:spPr>
            <a:xfrm>
              <a:off x="0" y="4593700"/>
              <a:ext cx="549600" cy="549600"/>
            </a:xfrm>
            <a:prstGeom prst="rect">
              <a:avLst/>
            </a:prstGeom>
            <a:solidFill>
              <a:srgbClr val="F55C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2646"/>
            </a:p>
          </p:txBody>
        </p:sp>
        <p:cxnSp>
          <p:nvCxnSpPr>
            <p:cNvPr id="70" name="Shape 70"/>
            <p:cNvCxnSpPr/>
            <p:nvPr/>
          </p:nvCxnSpPr>
          <p:spPr>
            <a:xfrm>
              <a:off x="-11050" y="887200"/>
              <a:ext cx="552900" cy="0"/>
            </a:xfrm>
            <a:prstGeom prst="straightConnector1">
              <a:avLst/>
            </a:prstGeom>
            <a:noFill/>
            <a:ln w="19050" cap="flat" cmpd="sng">
              <a:solidFill>
                <a:srgbClr val="F55C2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605896" y="531132"/>
            <a:ext cx="8264922" cy="807776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870818" y="6751825"/>
            <a:ext cx="1209807" cy="8077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DB50D855-7B95-4BE3-B1CE-808392895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3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0" y="6751605"/>
            <a:ext cx="10080625" cy="807776"/>
          </a:xfrm>
          <a:prstGeom prst="rect">
            <a:avLst/>
          </a:prstGeom>
          <a:solidFill>
            <a:srgbClr val="BA3B21"/>
          </a:solidFill>
          <a:ln>
            <a:noFill/>
          </a:ln>
        </p:spPr>
        <p:txBody>
          <a:bodyPr spcFirstLastPara="1" wrap="square" lIns="100790" tIns="100790" rIns="100790" bIns="10079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646">
              <a:solidFill>
                <a:srgbClr val="FFFFFF"/>
              </a:solidFill>
            </a:endParaRPr>
          </a:p>
        </p:txBody>
      </p:sp>
      <p:sp>
        <p:nvSpPr>
          <p:cNvPr id="75" name="Shape 75"/>
          <p:cNvSpPr/>
          <p:nvPr/>
        </p:nvSpPr>
        <p:spPr>
          <a:xfrm>
            <a:off x="3829513" y="6751605"/>
            <a:ext cx="2421599" cy="807776"/>
          </a:xfrm>
          <a:prstGeom prst="rect">
            <a:avLst/>
          </a:prstGeom>
          <a:solidFill>
            <a:srgbClr val="F55C21"/>
          </a:solidFill>
          <a:ln>
            <a:noFill/>
          </a:ln>
        </p:spPr>
        <p:txBody>
          <a:bodyPr spcFirstLastPara="1" wrap="square" lIns="100790" tIns="100790" rIns="100790" bIns="10079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646"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504031" y="0"/>
            <a:ext cx="9072563" cy="1303818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504017" lvl="0" indent="-252009" algn="ctr">
              <a:spcBef>
                <a:spcPts val="397"/>
              </a:spcBef>
              <a:spcAft>
                <a:spcPts val="0"/>
              </a:spcAft>
              <a:buSzPts val="1400"/>
              <a:buNone/>
              <a:defRPr sz="1543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435409" y="6751825"/>
            <a:ext cx="1209807" cy="8077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DB50D855-7B95-4BE3-B1CE-808392895B0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8" name="Shape 78"/>
          <p:cNvCxnSpPr/>
          <p:nvPr/>
        </p:nvCxnSpPr>
        <p:spPr>
          <a:xfrm>
            <a:off x="3888383" y="1303965"/>
            <a:ext cx="2303859" cy="0"/>
          </a:xfrm>
          <a:prstGeom prst="straightConnector1">
            <a:avLst/>
          </a:prstGeom>
          <a:noFill/>
          <a:ln w="19050" cap="flat" cmpd="sng">
            <a:solidFill>
              <a:srgbClr val="BA3B21"/>
            </a:solidFill>
            <a:prstDash val="solid"/>
            <a:round/>
            <a:headEnd type="diamond" w="med" len="med"/>
            <a:tailEnd type="diamond" w="med" len="med"/>
          </a:ln>
        </p:spPr>
      </p:cxnSp>
    </p:spTree>
    <p:extLst>
      <p:ext uri="{BB962C8B-B14F-4D97-AF65-F5344CB8AC3E}">
        <p14:creationId xmlns:p14="http://schemas.microsoft.com/office/powerpoint/2010/main" val="118143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72D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05896" y="531132"/>
            <a:ext cx="8264922" cy="807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05896" y="1763924"/>
            <a:ext cx="8264922" cy="4330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55C21"/>
              </a:buClr>
              <a:buSzPts val="2400"/>
              <a:buFont typeface="Encode Sans ExtraLight"/>
              <a:buChar char="▪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1pPr>
            <a:lvl2pPr marL="914400" lvl="1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A3B21"/>
              </a:buClr>
              <a:buSzPts val="2400"/>
              <a:buFont typeface="Encode Sans ExtraLight"/>
              <a:buChar char="▫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2pPr>
            <a:lvl3pPr marL="1371600" lvl="2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A3B21"/>
              </a:buClr>
              <a:buSzPts val="2400"/>
              <a:buFont typeface="Encode Sans ExtraLight"/>
              <a:buChar char="▫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3pPr>
            <a:lvl4pPr marL="1828800" lvl="3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A3B21"/>
              </a:buClr>
              <a:buSzPts val="2400"/>
              <a:buFont typeface="Encode Sans ExtraLight"/>
              <a:buChar char="▫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4pPr>
            <a:lvl5pPr marL="2286000" lvl="4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A3B21"/>
              </a:buClr>
              <a:buSzPts val="2400"/>
              <a:buFont typeface="Encode Sans ExtraLight"/>
              <a:buChar char="▫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5pPr>
            <a:lvl6pPr marL="2743200" lvl="5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A3B21"/>
              </a:buClr>
              <a:buSzPts val="2400"/>
              <a:buFont typeface="Encode Sans ExtraLight"/>
              <a:buChar char="▫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6pPr>
            <a:lvl7pPr marL="3200400" lvl="6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A3B21"/>
              </a:buClr>
              <a:buSzPts val="2400"/>
              <a:buFont typeface="Encode Sans ExtraLight"/>
              <a:buChar char="▫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7pPr>
            <a:lvl8pPr marL="3657600" lvl="7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A3B21"/>
              </a:buClr>
              <a:buSzPts val="2400"/>
              <a:buFont typeface="Encode Sans ExtraLight"/>
              <a:buChar char="▫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8pPr>
            <a:lvl9pPr marL="4114800" lvl="8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A3B21"/>
              </a:buClr>
              <a:buSzPts val="2400"/>
              <a:buFont typeface="Encode Sans ExtraLight"/>
              <a:buChar char="▫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870873" y="6751825"/>
            <a:ext cx="1209807" cy="807776"/>
          </a:xfrm>
          <a:prstGeom prst="rect">
            <a:avLst/>
          </a:prstGeom>
          <a:solidFill>
            <a:srgbClr val="D4D3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433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1pPr>
            <a:lvl2pPr lvl="1" algn="ctr">
              <a:buNone/>
              <a:defRPr sz="1433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2pPr>
            <a:lvl3pPr lvl="2" algn="ctr">
              <a:buNone/>
              <a:defRPr sz="1433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3pPr>
            <a:lvl4pPr lvl="3" algn="ctr">
              <a:buNone/>
              <a:defRPr sz="1433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4pPr>
            <a:lvl5pPr lvl="4" algn="ctr">
              <a:buNone/>
              <a:defRPr sz="1433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5pPr>
            <a:lvl6pPr lvl="5" algn="ctr">
              <a:buNone/>
              <a:defRPr sz="1433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6pPr>
            <a:lvl7pPr lvl="6" algn="ctr">
              <a:buNone/>
              <a:defRPr sz="1433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7pPr>
            <a:lvl8pPr lvl="7" algn="ctr">
              <a:buNone/>
              <a:defRPr sz="1433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8pPr>
            <a:lvl9pPr lvl="8" algn="ctr">
              <a:buNone/>
              <a:defRPr sz="1433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9pPr>
          </a:lstStyle>
          <a:p>
            <a:fld id="{DB50D855-7B95-4BE3-B1CE-808392895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2376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  <p:sldLayoutId id="2147483978" r:id="rId12"/>
    <p:sldLayoutId id="2147483979" r:id="rId13"/>
  </p:sldLayoutIdLst>
  <p:transition>
    <p:fade thruBlk="1"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5" Type="http://schemas.microsoft.com/office/2007/relationships/hdphoto" Target="../media/hdphoto4.wdp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/>
        <p:txBody>
          <a:bodyPr tIns="38876"/>
          <a:lstStyle/>
          <a:p>
            <a:pPr fontAlgn="auto">
              <a:spcAft>
                <a:spcPts val="0"/>
              </a:spcAft>
              <a:tabLst>
                <a:tab pos="0" algn="l"/>
                <a:tab pos="717476" algn="l"/>
                <a:tab pos="1436539" algn="l"/>
                <a:tab pos="2155602" algn="l"/>
                <a:tab pos="2874665" algn="l"/>
                <a:tab pos="3593727" algn="l"/>
                <a:tab pos="4312791" algn="l"/>
                <a:tab pos="5031853" algn="l"/>
                <a:tab pos="5750916" algn="l"/>
                <a:tab pos="6469980" algn="l"/>
                <a:tab pos="7189043" algn="l"/>
                <a:tab pos="7908105" algn="l"/>
                <a:tab pos="8627169" algn="l"/>
                <a:tab pos="9346231" algn="l"/>
                <a:tab pos="10065294" algn="l"/>
                <a:tab pos="10784356" algn="l"/>
              </a:tabLst>
              <a:defRPr/>
            </a:pPr>
            <a:r>
              <a:rPr lang="sv-SE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TABEL KEBENARAN</a:t>
            </a:r>
            <a:endParaRPr lang="sv-SE" sz="5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0" tIns="31677" rIns="0" bIns="0" anchor="ctr"/>
          <a:lstStyle/>
          <a:p>
            <a:pPr marL="0" indent="0">
              <a:buFont typeface="Wingdings 2" panose="05020102010507070707" pitchFamily="18" charset="2"/>
              <a:buNone/>
              <a:tabLst>
                <a:tab pos="341313" algn="l"/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sv-SE" sz="3200" smtClean="0"/>
              <a:t>Matematika Diskrit</a:t>
            </a:r>
          </a:p>
          <a:p>
            <a:pPr marL="0" indent="0">
              <a:buFont typeface="Wingdings 2" panose="05020102010507070707" pitchFamily="18" charset="2"/>
              <a:buNone/>
              <a:tabLst>
                <a:tab pos="341313" algn="l"/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sv-SE" sz="3200" smtClean="0"/>
              <a:t>Teknik Informatika - UNIKOM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00959" y="422040"/>
            <a:ext cx="4123531" cy="807776"/>
          </a:xfrm>
        </p:spPr>
        <p:txBody>
          <a:bodyPr tIns="28077"/>
          <a:lstStyle/>
          <a:p>
            <a:pPr fontAlgn="auto">
              <a:spcAft>
                <a:spcPts val="0"/>
              </a:spcAft>
              <a:tabLst>
                <a:tab pos="0" algn="l"/>
                <a:tab pos="717476" algn="l"/>
                <a:tab pos="1436539" algn="l"/>
                <a:tab pos="2155602" algn="l"/>
                <a:tab pos="2874665" algn="l"/>
                <a:tab pos="3593727" algn="l"/>
                <a:tab pos="4312791" algn="l"/>
                <a:tab pos="5031853" algn="l"/>
                <a:tab pos="5750916" algn="l"/>
                <a:tab pos="6469980" algn="l"/>
                <a:tab pos="7189043" algn="l"/>
                <a:tab pos="7908105" algn="l"/>
                <a:tab pos="8627169" algn="l"/>
                <a:tab pos="9346231" algn="l"/>
                <a:tab pos="10065294" algn="l"/>
                <a:tab pos="10784356" algn="l"/>
              </a:tabLst>
              <a:defRPr/>
            </a:pPr>
            <a:r>
              <a:rPr lang="sv-SE" sz="3200" dirty="0">
                <a:solidFill>
                  <a:schemeClr val="bg1"/>
                </a:solidFill>
              </a:rPr>
              <a:t>Operator Negasi (-)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0959" y="1654832"/>
            <a:ext cx="4123531" cy="2989101"/>
          </a:xfrm>
        </p:spPr>
        <p:txBody>
          <a:bodyPr lIns="0" tIns="24837" rIns="0" bIns="0" anchor="ctr">
            <a:normAutofit/>
          </a:bodyPr>
          <a:lstStyle/>
          <a:p>
            <a:pPr marL="355600" indent="-355600" algn="just" fontAlgn="auto">
              <a:spcAft>
                <a:spcPts val="0"/>
              </a:spcAft>
              <a:buFont typeface="Wingdings 2"/>
              <a:buChar char=""/>
              <a:tabLst>
                <a:tab pos="342865" algn="l"/>
                <a:tab pos="722238" algn="l"/>
                <a:tab pos="1446063" algn="l"/>
                <a:tab pos="2171475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4424" algn="l"/>
                <a:tab pos="7236662" algn="l"/>
                <a:tab pos="7960488" algn="l"/>
                <a:tab pos="8627169" algn="l"/>
                <a:tab pos="9346231" algn="l"/>
                <a:tab pos="10065294" algn="l"/>
                <a:tab pos="10784356" algn="l"/>
              </a:tabLst>
              <a:defRPr/>
            </a:pPr>
            <a:r>
              <a:rPr lang="sv-SE" dirty="0" smtClean="0">
                <a:solidFill>
                  <a:schemeClr val="bg1"/>
                </a:solidFill>
              </a:rPr>
              <a:t>Digunakan </a:t>
            </a:r>
            <a:r>
              <a:rPr lang="sv-SE" dirty="0">
                <a:solidFill>
                  <a:schemeClr val="bg1"/>
                </a:solidFill>
              </a:rPr>
              <a:t>untuk memberikan nilai negasi (lawan) dari pernyataan / kalimat </a:t>
            </a:r>
            <a:r>
              <a:rPr lang="sv-SE">
                <a:solidFill>
                  <a:schemeClr val="bg1"/>
                </a:solidFill>
              </a:rPr>
              <a:t>yang </a:t>
            </a:r>
            <a:r>
              <a:rPr lang="sv-SE" smtClean="0">
                <a:solidFill>
                  <a:schemeClr val="bg1"/>
                </a:solidFill>
              </a:rPr>
              <a:t>ada</a:t>
            </a:r>
            <a:r>
              <a:rPr lang="sv-SE">
                <a:solidFill>
                  <a:schemeClr val="bg1"/>
                </a:solidFill>
              </a:rPr>
              <a:t>.</a:t>
            </a: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6" r="7857" b="11506"/>
          <a:stretch/>
        </p:blipFill>
        <p:spPr>
          <a:xfrm>
            <a:off x="6305597" y="2195662"/>
            <a:ext cx="2551139" cy="223224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05896" y="531132"/>
            <a:ext cx="4650440" cy="807776"/>
          </a:xfrm>
        </p:spPr>
        <p:txBody>
          <a:bodyPr tIns="28077"/>
          <a:lstStyle/>
          <a:p>
            <a:pPr fontAlgn="auto">
              <a:spcAft>
                <a:spcPts val="0"/>
              </a:spcAft>
              <a:tabLst>
                <a:tab pos="0" algn="l"/>
                <a:tab pos="717476" algn="l"/>
                <a:tab pos="1436539" algn="l"/>
                <a:tab pos="2155602" algn="l"/>
                <a:tab pos="2874665" algn="l"/>
                <a:tab pos="3593727" algn="l"/>
                <a:tab pos="4312791" algn="l"/>
                <a:tab pos="5031853" algn="l"/>
                <a:tab pos="5750916" algn="l"/>
                <a:tab pos="6469980" algn="l"/>
                <a:tab pos="7189043" algn="l"/>
                <a:tab pos="7908105" algn="l"/>
                <a:tab pos="8627169" algn="l"/>
                <a:tab pos="9346231" algn="l"/>
                <a:tab pos="10065294" algn="l"/>
                <a:tab pos="10784356" algn="l"/>
              </a:tabLst>
              <a:defRPr/>
            </a:pPr>
            <a:r>
              <a:rPr lang="sv-SE" sz="3200" dirty="0">
                <a:solidFill>
                  <a:schemeClr val="bg1"/>
                </a:solidFill>
              </a:rPr>
              <a:t>Operator Implikasi </a:t>
            </a:r>
            <a:r>
              <a:rPr lang="sv-SE" sz="3200" dirty="0" smtClean="0">
                <a:solidFill>
                  <a:schemeClr val="bg1"/>
                </a:solidFill>
              </a:rPr>
              <a:t>(</a:t>
            </a:r>
            <a:r>
              <a:rPr lang="sv-SE" sz="32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sv-SE" sz="3200" dirty="0" smtClean="0">
                <a:solidFill>
                  <a:schemeClr val="bg1"/>
                </a:solidFill>
              </a:rPr>
              <a:t>)</a:t>
            </a:r>
            <a:endParaRPr lang="sv-SE" sz="3200" dirty="0">
              <a:solidFill>
                <a:schemeClr val="bg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5896" y="2123653"/>
            <a:ext cx="4362408" cy="4330334"/>
          </a:xfrm>
        </p:spPr>
        <p:txBody>
          <a:bodyPr lIns="0" tIns="23758" rIns="0" bIns="0" anchor="ctr">
            <a:noAutofit/>
          </a:bodyPr>
          <a:lstStyle/>
          <a:p>
            <a:pPr marL="355600" indent="-355600" algn="just" fontAlgn="auto">
              <a:spcAft>
                <a:spcPts val="0"/>
              </a:spcAft>
              <a:buFont typeface="Wingdings 2"/>
              <a:buChar char=""/>
              <a:tabLst>
                <a:tab pos="342865" algn="l"/>
                <a:tab pos="722238" algn="l"/>
                <a:tab pos="1446063" algn="l"/>
                <a:tab pos="2171475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4424" algn="l"/>
                <a:tab pos="7236662" algn="l"/>
                <a:tab pos="7960488" algn="l"/>
                <a:tab pos="8684313" algn="l"/>
                <a:tab pos="9346231" algn="l"/>
                <a:tab pos="10065294" algn="l"/>
                <a:tab pos="10784356" algn="l"/>
              </a:tabLst>
              <a:defRPr/>
            </a:pPr>
            <a:r>
              <a:rPr lang="sv-SE" dirty="0" smtClean="0">
                <a:solidFill>
                  <a:schemeClr val="bg1"/>
                </a:solidFill>
              </a:rPr>
              <a:t>Operator </a:t>
            </a:r>
            <a:r>
              <a:rPr lang="sv-SE" dirty="0">
                <a:solidFill>
                  <a:schemeClr val="bg1"/>
                </a:solidFill>
              </a:rPr>
              <a:t>Implikasi terdiri dari hipotesis dan konklusi.  Kalimat konklusi bergantung pada kalimat hipotesisnya.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Char char=""/>
              <a:tabLst>
                <a:tab pos="342865" algn="l"/>
                <a:tab pos="722238" algn="l"/>
                <a:tab pos="1446063" algn="l"/>
                <a:tab pos="2171475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4424" algn="l"/>
                <a:tab pos="7236662" algn="l"/>
                <a:tab pos="7960488" algn="l"/>
                <a:tab pos="8684313" algn="l"/>
                <a:tab pos="9346231" algn="l"/>
                <a:tab pos="10065294" algn="l"/>
                <a:tab pos="10784356" algn="l"/>
              </a:tabLst>
              <a:defRPr/>
            </a:pPr>
            <a:r>
              <a:rPr lang="sv-SE" dirty="0">
                <a:solidFill>
                  <a:schemeClr val="bg1"/>
                </a:solidFill>
              </a:rPr>
              <a:t>	Aturannya yaitu :</a:t>
            </a:r>
          </a:p>
          <a:p>
            <a:pPr marL="355600" indent="-355600" algn="just" fontAlgn="auto">
              <a:spcAft>
                <a:spcPts val="0"/>
              </a:spcAft>
              <a:buFont typeface="Wingdings 2"/>
              <a:buNone/>
              <a:tabLst>
                <a:tab pos="342865" algn="l"/>
                <a:tab pos="722238" algn="l"/>
                <a:tab pos="1446063" algn="l"/>
                <a:tab pos="2171475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4424" algn="l"/>
                <a:tab pos="7236662" algn="l"/>
                <a:tab pos="7960488" algn="l"/>
                <a:tab pos="8684313" algn="l"/>
                <a:tab pos="9346231" algn="l"/>
                <a:tab pos="10065294" algn="l"/>
                <a:tab pos="10784356" algn="l"/>
              </a:tabLst>
              <a:defRPr/>
            </a:pPr>
            <a:r>
              <a:rPr lang="sv-SE" dirty="0">
                <a:solidFill>
                  <a:schemeClr val="bg1"/>
                </a:solidFill>
              </a:rPr>
              <a:t>	“Jika </a:t>
            </a:r>
            <a:r>
              <a:rPr lang="sv-SE" dirty="0" smtClean="0">
                <a:solidFill>
                  <a:schemeClr val="bg1"/>
                </a:solidFill>
              </a:rPr>
              <a:t>hipotesis bernilai </a:t>
            </a:r>
            <a:r>
              <a:rPr lang="sv-SE" dirty="0">
                <a:solidFill>
                  <a:schemeClr val="bg1"/>
                </a:solidFill>
              </a:rPr>
              <a:t>benar dan </a:t>
            </a:r>
            <a:r>
              <a:rPr lang="sv-SE" dirty="0" smtClean="0">
                <a:solidFill>
                  <a:schemeClr val="bg1"/>
                </a:solidFill>
              </a:rPr>
              <a:t>konklusi bernilai </a:t>
            </a:r>
            <a:r>
              <a:rPr lang="sv-SE" dirty="0">
                <a:solidFill>
                  <a:schemeClr val="bg1"/>
                </a:solidFill>
              </a:rPr>
              <a:t>salah, hasilnya bernilai salah. Selain itu hasilnya bernilai benar.”</a:t>
            </a:r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tabLst>
                <a:tab pos="342865" algn="l"/>
                <a:tab pos="722238" algn="l"/>
                <a:tab pos="1446063" algn="l"/>
                <a:tab pos="2171475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4424" algn="l"/>
                <a:tab pos="7236662" algn="l"/>
                <a:tab pos="7960488" algn="l"/>
                <a:tab pos="8684313" algn="l"/>
                <a:tab pos="9346231" algn="l"/>
                <a:tab pos="10065294" algn="l"/>
                <a:tab pos="10784356" algn="l"/>
              </a:tabLst>
              <a:defRPr/>
            </a:pPr>
            <a:endParaRPr lang="sv-SE" dirty="0" smtClean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367" y="2267669"/>
            <a:ext cx="3855511" cy="237262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05896" y="531132"/>
            <a:ext cx="5586544" cy="807776"/>
          </a:xfrm>
        </p:spPr>
        <p:txBody>
          <a:bodyPr tIns="28077"/>
          <a:lstStyle/>
          <a:p>
            <a:pPr fontAlgn="auto">
              <a:spcAft>
                <a:spcPts val="0"/>
              </a:spcAft>
              <a:tabLst>
                <a:tab pos="0" algn="l"/>
                <a:tab pos="717476" algn="l"/>
                <a:tab pos="1436539" algn="l"/>
                <a:tab pos="2155602" algn="l"/>
                <a:tab pos="2874665" algn="l"/>
                <a:tab pos="3593727" algn="l"/>
                <a:tab pos="4312791" algn="l"/>
                <a:tab pos="5031853" algn="l"/>
                <a:tab pos="5750916" algn="l"/>
                <a:tab pos="6469980" algn="l"/>
                <a:tab pos="7189043" algn="l"/>
                <a:tab pos="7908105" algn="l"/>
                <a:tab pos="8627169" algn="l"/>
                <a:tab pos="9346231" algn="l"/>
                <a:tab pos="10065294" algn="l"/>
                <a:tab pos="10784356" algn="l"/>
              </a:tabLst>
              <a:defRPr/>
            </a:pPr>
            <a:r>
              <a:rPr lang="sv-SE" sz="3200" dirty="0">
                <a:solidFill>
                  <a:schemeClr val="bg1"/>
                </a:solidFill>
              </a:rPr>
              <a:t> Operator Bi-Implikasi (&lt;=&gt;)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0" tIns="23758" rIns="0" bIns="0" anchor="ctr">
            <a:normAutofit fontScale="85000" lnSpcReduction="10000"/>
          </a:bodyPr>
          <a:lstStyle/>
          <a:p>
            <a:pPr marL="355600" indent="-355600" algn="just" fontAlgn="auto">
              <a:spcAft>
                <a:spcPts val="0"/>
              </a:spcAft>
              <a:buFont typeface="Wingdings 2"/>
              <a:buChar char=""/>
              <a:tabLst>
                <a:tab pos="342865" algn="l"/>
                <a:tab pos="722238" algn="l"/>
                <a:tab pos="1446063" algn="l"/>
                <a:tab pos="2171475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4424" algn="l"/>
                <a:tab pos="7236662" algn="l"/>
                <a:tab pos="7960488" algn="l"/>
                <a:tab pos="8684313" algn="l"/>
                <a:tab pos="9346231" algn="l"/>
                <a:tab pos="10065294" algn="l"/>
                <a:tab pos="10784356" algn="l"/>
              </a:tabLst>
              <a:defRPr/>
            </a:pPr>
            <a:r>
              <a:rPr lang="sv-SE" sz="2600" dirty="0" smtClean="0">
                <a:solidFill>
                  <a:schemeClr val="bg1"/>
                </a:solidFill>
              </a:rPr>
              <a:t>Digunakan </a:t>
            </a:r>
            <a:r>
              <a:rPr lang="sv-SE" sz="2600" dirty="0">
                <a:solidFill>
                  <a:schemeClr val="bg1"/>
                </a:solidFill>
              </a:rPr>
              <a:t>untuk memberikan penegasan diantara dua buah kalimat implikasi.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Char char=""/>
              <a:tabLst>
                <a:tab pos="342865" algn="l"/>
                <a:tab pos="722238" algn="l"/>
                <a:tab pos="1446063" algn="l"/>
                <a:tab pos="2171475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4424" algn="l"/>
                <a:tab pos="7236662" algn="l"/>
                <a:tab pos="7960488" algn="l"/>
                <a:tab pos="8684313" algn="l"/>
                <a:tab pos="9346231" algn="l"/>
                <a:tab pos="10065294" algn="l"/>
                <a:tab pos="10784356" algn="l"/>
              </a:tabLst>
              <a:defRPr/>
            </a:pPr>
            <a:r>
              <a:rPr lang="sv-SE" sz="2600" dirty="0">
                <a:solidFill>
                  <a:schemeClr val="bg1"/>
                </a:solidFill>
              </a:rPr>
              <a:t>	Aturannya yaitu :</a:t>
            </a:r>
          </a:p>
          <a:p>
            <a:pPr marL="355600" indent="-355600" algn="just" fontAlgn="auto">
              <a:spcAft>
                <a:spcPts val="0"/>
              </a:spcAft>
              <a:buFont typeface="Wingdings 2"/>
              <a:buNone/>
              <a:tabLst>
                <a:tab pos="342865" algn="l"/>
                <a:tab pos="722238" algn="l"/>
                <a:tab pos="1446063" algn="l"/>
                <a:tab pos="2171475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4424" algn="l"/>
                <a:tab pos="7236662" algn="l"/>
                <a:tab pos="7960488" algn="l"/>
                <a:tab pos="8684313" algn="l"/>
                <a:tab pos="9346231" algn="l"/>
                <a:tab pos="10065294" algn="l"/>
                <a:tab pos="10784356" algn="l"/>
              </a:tabLst>
              <a:defRPr/>
            </a:pPr>
            <a:r>
              <a:rPr lang="sv-SE" sz="2600" dirty="0">
                <a:solidFill>
                  <a:schemeClr val="bg1"/>
                </a:solidFill>
              </a:rPr>
              <a:t>	“Jika kedua proposisi bernilai sama (keduanya benar atau keduanya salah), hasilnya bernilai benar. Selain itu hasilnya salah.”</a:t>
            </a:r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tabLst>
                <a:tab pos="342865" algn="l"/>
                <a:tab pos="722238" algn="l"/>
                <a:tab pos="1446063" algn="l"/>
                <a:tab pos="2171475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4424" algn="l"/>
                <a:tab pos="7236662" algn="l"/>
                <a:tab pos="7960488" algn="l"/>
                <a:tab pos="8684313" algn="l"/>
                <a:tab pos="9346231" algn="l"/>
                <a:tab pos="10065294" algn="l"/>
                <a:tab pos="10784356" algn="l"/>
              </a:tabLst>
              <a:defRPr/>
            </a:pPr>
            <a:r>
              <a:rPr lang="sv-SE" sz="2600" dirty="0">
                <a:solidFill>
                  <a:schemeClr val="bg1"/>
                </a:solidFill>
              </a:rPr>
              <a:t>	</a:t>
            </a:r>
            <a:r>
              <a:rPr lang="sv-SE" sz="2600">
                <a:solidFill>
                  <a:schemeClr val="bg1"/>
                </a:solidFill>
              </a:rPr>
              <a:t>	</a:t>
            </a:r>
            <a:endParaRPr lang="sv-SE" sz="26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368" y="2195661"/>
            <a:ext cx="3947323" cy="249057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5896" y="531132"/>
            <a:ext cx="4722448" cy="80777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err="1" smtClean="0"/>
              <a:t>Tidak</a:t>
            </a:r>
            <a:r>
              <a:rPr lang="en-US" sz="3200" dirty="0" smtClean="0"/>
              <a:t> Dan (</a:t>
            </a:r>
            <a:r>
              <a:rPr lang="en-US" sz="3200" dirty="0" err="1" smtClean="0"/>
              <a:t>Nand</a:t>
            </a:r>
            <a:r>
              <a:rPr lang="en-US" sz="3200" dirty="0" smtClean="0"/>
              <a:t>) / [|]</a:t>
            </a:r>
            <a:endParaRPr lang="en-US" sz="3200" dirty="0"/>
          </a:p>
        </p:txBody>
      </p:sp>
      <p:sp>
        <p:nvSpPr>
          <p:cNvPr id="24579" name="Conten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Aturan 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smtClean="0"/>
              <a:t>	“jika nilai P benar dan nilai Q benar maka pernyataan bernilai salah , dan jika selain itu maka nilainya benar.”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4640299"/>
                  </p:ext>
                </p:extLst>
              </p:nvPr>
            </p:nvGraphicFramePr>
            <p:xfrm>
              <a:off x="5301432" y="2267669"/>
              <a:ext cx="4080288" cy="1981200"/>
            </p:xfrm>
            <a:graphic>
              <a:graphicData uri="http://schemas.openxmlformats.org/drawingml/2006/table">
                <a:tbl>
                  <a:tblPr firstRow="1" bandRow="1">
                    <a:tableStyleId>{85BE263C-DBD7-4A20-BB59-AAB30ACAA65A}</a:tableStyleId>
                  </a:tblPr>
                  <a:tblGrid>
                    <a:gridCol w="1020072"/>
                    <a:gridCol w="1020072"/>
                    <a:gridCol w="1020072"/>
                    <a:gridCol w="1020072"/>
                  </a:tblGrid>
                  <a:tr h="2684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P</a:t>
                          </a:r>
                          <a:endParaRPr lang="en-US" sz="2000"/>
                        </a:p>
                      </a:txBody>
                      <a:tcPr>
                        <a:solidFill>
                          <a:srgbClr val="F55C2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Q</a:t>
                          </a:r>
                          <a:endParaRPr lang="en-US" sz="2000"/>
                        </a:p>
                      </a:txBody>
                      <a:tcPr>
                        <a:solidFill>
                          <a:srgbClr val="F55C2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P</a:t>
                          </a:r>
                          <a14:m>
                            <m:oMath xmlns:m="http://schemas.openxmlformats.org/officeDocument/2006/math"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𝑸</m:t>
                              </m:r>
                            </m:oMath>
                          </a14:m>
                          <a:endParaRPr lang="en-US" sz="2000"/>
                        </a:p>
                      </a:txBody>
                      <a:tcPr>
                        <a:solidFill>
                          <a:srgbClr val="F55C2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P|Q</a:t>
                          </a:r>
                          <a:endParaRPr lang="en-US" sz="2000"/>
                        </a:p>
                      </a:txBody>
                      <a:tcPr>
                        <a:solidFill>
                          <a:srgbClr val="F55C21"/>
                        </a:solidFill>
                      </a:tcPr>
                    </a:tc>
                  </a:tr>
                  <a:tr h="2684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</a:tr>
                  <a:tr h="2684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</a:tr>
                  <a:tr h="2684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</a:tr>
                  <a:tr h="2684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4640299"/>
                  </p:ext>
                </p:extLst>
              </p:nvPr>
            </p:nvGraphicFramePr>
            <p:xfrm>
              <a:off x="5301432" y="2267669"/>
              <a:ext cx="4080288" cy="1981200"/>
            </p:xfrm>
            <a:graphic>
              <a:graphicData uri="http://schemas.openxmlformats.org/drawingml/2006/table">
                <a:tbl>
                  <a:tblPr firstRow="1" bandRow="1">
                    <a:tableStyleId>{85BE263C-DBD7-4A20-BB59-AAB30ACAA65A}</a:tableStyleId>
                  </a:tblPr>
                  <a:tblGrid>
                    <a:gridCol w="1020072"/>
                    <a:gridCol w="1020072"/>
                    <a:gridCol w="1020072"/>
                    <a:gridCol w="1020072"/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P</a:t>
                          </a:r>
                          <a:endParaRPr lang="en-US" sz="2000"/>
                        </a:p>
                      </a:txBody>
                      <a:tcPr>
                        <a:solidFill>
                          <a:srgbClr val="F55C2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Q</a:t>
                          </a:r>
                          <a:endParaRPr lang="en-US" sz="2000"/>
                        </a:p>
                      </a:txBody>
                      <a:tcPr>
                        <a:solidFill>
                          <a:srgbClr val="F55C2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99405" t="-6154" r="-101190" b="-4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P|Q</a:t>
                          </a:r>
                          <a:endParaRPr lang="en-US" sz="2000"/>
                        </a:p>
                      </a:txBody>
                      <a:tcPr>
                        <a:solidFill>
                          <a:srgbClr val="F55C21"/>
                        </a:solid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(Nor) / [ ]</a:t>
            </a:r>
            <a:endParaRPr lang="en-US" sz="3200" dirty="0"/>
          </a:p>
        </p:txBody>
      </p:sp>
      <p:sp>
        <p:nvSpPr>
          <p:cNvPr id="1028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Aturan 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smtClean="0"/>
              <a:t>	“ jika P bernilai salah dan Q bernilai salah maka pernyataan bernilai  benar , dan jika selain itu nilain</a:t>
            </a:r>
            <a:r>
              <a:rPr lang="id-ID" smtClean="0"/>
              <a:t>y</a:t>
            </a:r>
            <a:r>
              <a:rPr lang="en-US" smtClean="0"/>
              <a:t>a salah.”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en-US" smtClean="0"/>
              <a:t>Tabel kebenaran NOR</a:t>
            </a:r>
          </a:p>
        </p:txBody>
      </p:sp>
      <p:pic>
        <p:nvPicPr>
          <p:cNvPr id="105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6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6009693"/>
                  </p:ext>
                </p:extLst>
              </p:nvPr>
            </p:nvGraphicFramePr>
            <p:xfrm>
              <a:off x="5301432" y="2267669"/>
              <a:ext cx="4080288" cy="1981200"/>
            </p:xfrm>
            <a:graphic>
              <a:graphicData uri="http://schemas.openxmlformats.org/drawingml/2006/table">
                <a:tbl>
                  <a:tblPr firstRow="1" bandRow="1">
                    <a:tableStyleId>{85BE263C-DBD7-4A20-BB59-AAB30ACAA65A}</a:tableStyleId>
                  </a:tblPr>
                  <a:tblGrid>
                    <a:gridCol w="1020072"/>
                    <a:gridCol w="1020072"/>
                    <a:gridCol w="1020072"/>
                    <a:gridCol w="1020072"/>
                  </a:tblGrid>
                  <a:tr h="2684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P</a:t>
                          </a:r>
                          <a:endParaRPr lang="en-US" sz="2000"/>
                        </a:p>
                      </a:txBody>
                      <a:tcPr>
                        <a:solidFill>
                          <a:srgbClr val="F55C2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Q</a:t>
                          </a:r>
                          <a:endParaRPr lang="en-US" sz="2000"/>
                        </a:p>
                      </a:txBody>
                      <a:tcPr>
                        <a:solidFill>
                          <a:srgbClr val="F55C2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P</a:t>
                          </a:r>
                          <a14:m>
                            <m:oMath xmlns:m="http://schemas.openxmlformats.org/officeDocument/2006/math"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𝑸</m:t>
                              </m:r>
                            </m:oMath>
                          </a14:m>
                          <a:endParaRPr lang="en-US" sz="2000"/>
                        </a:p>
                      </a:txBody>
                      <a:tcPr>
                        <a:solidFill>
                          <a:srgbClr val="F55C2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P</a:t>
                          </a:r>
                          <a14:m>
                            <m:oMath xmlns:m="http://schemas.openxmlformats.org/officeDocument/2006/math"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↓</m:t>
                              </m:r>
                            </m:oMath>
                          </a14:m>
                          <a:r>
                            <a:rPr lang="en-US" sz="2000" smtClean="0"/>
                            <a:t>Q</a:t>
                          </a:r>
                          <a:endParaRPr lang="en-US" sz="2000"/>
                        </a:p>
                      </a:txBody>
                      <a:tcPr>
                        <a:solidFill>
                          <a:srgbClr val="F55C21"/>
                        </a:solidFill>
                      </a:tcPr>
                    </a:tc>
                  </a:tr>
                  <a:tr h="2684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</a:tr>
                  <a:tr h="2684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</a:tr>
                  <a:tr h="2684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</a:tr>
                  <a:tr h="2684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6009693"/>
                  </p:ext>
                </p:extLst>
              </p:nvPr>
            </p:nvGraphicFramePr>
            <p:xfrm>
              <a:off x="5301432" y="2267669"/>
              <a:ext cx="4080288" cy="1981200"/>
            </p:xfrm>
            <a:graphic>
              <a:graphicData uri="http://schemas.openxmlformats.org/drawingml/2006/table">
                <a:tbl>
                  <a:tblPr firstRow="1" bandRow="1">
                    <a:tableStyleId>{85BE263C-DBD7-4A20-BB59-AAB30ACAA65A}</a:tableStyleId>
                  </a:tblPr>
                  <a:tblGrid>
                    <a:gridCol w="1020072"/>
                    <a:gridCol w="1020072"/>
                    <a:gridCol w="1020072"/>
                    <a:gridCol w="1020072"/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P</a:t>
                          </a:r>
                          <a:endParaRPr lang="en-US" sz="2000"/>
                        </a:p>
                      </a:txBody>
                      <a:tcPr>
                        <a:solidFill>
                          <a:srgbClr val="F55C2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Q</a:t>
                          </a:r>
                          <a:endParaRPr lang="en-US" sz="2000"/>
                        </a:p>
                      </a:txBody>
                      <a:tcPr>
                        <a:solidFill>
                          <a:srgbClr val="F55C2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405" t="-6154" r="-101190" b="-4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1198" t="-6154" r="-1796" b="-430769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fontAlgn="auto">
                  <a:spcAft>
                    <a:spcPts val="0"/>
                  </a:spcAft>
                  <a:defRPr/>
                </a:pPr>
                <a:r>
                  <a:rPr lang="en-US" sz="2800" dirty="0" err="1" smtClean="0"/>
                  <a:t>Exlusive</a:t>
                </a:r>
                <a:r>
                  <a:rPr lang="en-US" sz="2800" dirty="0" smtClean="0"/>
                  <a:t> or (XOR</a:t>
                </a:r>
                <a:r>
                  <a:rPr lang="en-US" sz="2800" smtClean="0"/>
                  <a:t>) /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⨁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954" b="-12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5125" indent="-365125" defTabSz="457152">
              <a:buFont typeface="Arial" pitchFamily="34" charset="0"/>
              <a:buChar char="•"/>
              <a:defRPr/>
            </a:pPr>
            <a:r>
              <a:rPr lang="en-US"/>
              <a:t>Aturannya :</a:t>
            </a:r>
          </a:p>
          <a:p>
            <a:pPr marL="365125" indent="-365125" defTabSz="457152">
              <a:buFont typeface="Times New Roman" pitchFamily="16" charset="0"/>
              <a:buNone/>
              <a:defRPr/>
            </a:pPr>
            <a:r>
              <a:rPr lang="en-US"/>
              <a:t>	Bernilai benar jika </a:t>
            </a:r>
            <a:r>
              <a:rPr lang="en-US">
                <a:latin typeface="Arial" charset="0"/>
              </a:rPr>
              <a:t>P dan </a:t>
            </a:r>
            <a:r>
              <a:rPr lang="id-ID">
                <a:latin typeface="Arial" charset="0"/>
              </a:rPr>
              <a:t>Q </a:t>
            </a:r>
            <a:r>
              <a:rPr lang="en-US">
                <a:latin typeface="Arial" charset="0"/>
              </a:rPr>
              <a:t>berbeda</a:t>
            </a:r>
            <a:r>
              <a:rPr lang="en-US"/>
              <a:t>, baik benar ataupun salah, jika, </a:t>
            </a:r>
            <a:r>
              <a:rPr lang="en-US">
                <a:latin typeface="Arial" charset="0"/>
              </a:rPr>
              <a:t>P dan Q bernilai sama </a:t>
            </a:r>
            <a:r>
              <a:rPr lang="en-US"/>
              <a:t>nilainya salah</a:t>
            </a:r>
            <a:r>
              <a:rPr lang="en-US" smtClean="0"/>
              <a:t>.</a:t>
            </a:r>
            <a:endParaRPr lang="en-US"/>
          </a:p>
        </p:txBody>
      </p:sp>
      <p:pic>
        <p:nvPicPr>
          <p:cNvPr id="2080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1087098"/>
                  </p:ext>
                </p:extLst>
              </p:nvPr>
            </p:nvGraphicFramePr>
            <p:xfrm>
              <a:off x="5301432" y="2267669"/>
              <a:ext cx="4080288" cy="1981200"/>
            </p:xfrm>
            <a:graphic>
              <a:graphicData uri="http://schemas.openxmlformats.org/drawingml/2006/table">
                <a:tbl>
                  <a:tblPr firstRow="1" bandRow="1">
                    <a:tableStyleId>{85BE263C-DBD7-4A20-BB59-AAB30ACAA65A}</a:tableStyleId>
                  </a:tblPr>
                  <a:tblGrid>
                    <a:gridCol w="1020072"/>
                    <a:gridCol w="1020072"/>
                    <a:gridCol w="1020072"/>
                    <a:gridCol w="1020072"/>
                  </a:tblGrid>
                  <a:tr h="2684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P</a:t>
                          </a:r>
                          <a:endParaRPr lang="en-US" sz="2000"/>
                        </a:p>
                      </a:txBody>
                      <a:tcPr>
                        <a:solidFill>
                          <a:srgbClr val="F55C2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Q</a:t>
                          </a:r>
                          <a:endParaRPr lang="en-US" sz="2000"/>
                        </a:p>
                      </a:txBody>
                      <a:tcPr>
                        <a:solidFill>
                          <a:srgbClr val="F55C2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P</a:t>
                          </a:r>
                          <a14:m>
                            <m:oMath xmlns:m="http://schemas.openxmlformats.org/officeDocument/2006/math"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𝑸</m:t>
                              </m:r>
                            </m:oMath>
                          </a14:m>
                          <a:endParaRPr lang="en-US" sz="2000"/>
                        </a:p>
                      </a:txBody>
                      <a:tcPr>
                        <a:solidFill>
                          <a:srgbClr val="F55C2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P</a:t>
                          </a:r>
                          <a14:m>
                            <m:oMath xmlns:m="http://schemas.openxmlformats.org/officeDocument/2006/math"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⨁</m:t>
                              </m:r>
                            </m:oMath>
                          </a14:m>
                          <a:r>
                            <a:rPr lang="en-US" sz="2000" smtClean="0"/>
                            <a:t>Q</a:t>
                          </a:r>
                          <a:endParaRPr lang="en-US" sz="2000"/>
                        </a:p>
                      </a:txBody>
                      <a:tcPr>
                        <a:solidFill>
                          <a:srgbClr val="F55C21"/>
                        </a:solidFill>
                      </a:tcPr>
                    </a:tc>
                  </a:tr>
                  <a:tr h="2684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</a:tr>
                  <a:tr h="2684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</a:tr>
                  <a:tr h="2684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</a:tr>
                  <a:tr h="2684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1087098"/>
                  </p:ext>
                </p:extLst>
              </p:nvPr>
            </p:nvGraphicFramePr>
            <p:xfrm>
              <a:off x="5301432" y="2267669"/>
              <a:ext cx="4080288" cy="1981200"/>
            </p:xfrm>
            <a:graphic>
              <a:graphicData uri="http://schemas.openxmlformats.org/drawingml/2006/table">
                <a:tbl>
                  <a:tblPr firstRow="1" bandRow="1">
                    <a:tableStyleId>{85BE263C-DBD7-4A20-BB59-AAB30ACAA65A}</a:tableStyleId>
                  </a:tblPr>
                  <a:tblGrid>
                    <a:gridCol w="1020072"/>
                    <a:gridCol w="1020072"/>
                    <a:gridCol w="1020072"/>
                    <a:gridCol w="1020072"/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P</a:t>
                          </a:r>
                          <a:endParaRPr lang="en-US" sz="2000"/>
                        </a:p>
                      </a:txBody>
                      <a:tcPr>
                        <a:solidFill>
                          <a:srgbClr val="F55C2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Q</a:t>
                          </a:r>
                          <a:endParaRPr lang="en-US" sz="2000"/>
                        </a:p>
                      </a:txBody>
                      <a:tcPr>
                        <a:solidFill>
                          <a:srgbClr val="F55C2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99405" t="-6154" r="-101190" b="-4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301198" t="-6154" r="-1796" b="-430769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S</a:t>
                          </a:r>
                          <a:endParaRPr lang="en-US" sz="2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/>
                            <a:t>B</a:t>
                          </a:r>
                          <a:endParaRPr lang="en-US" sz="200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/>
        <p:txBody>
          <a:bodyPr tIns="28077"/>
          <a:lstStyle/>
          <a:p>
            <a:pPr fontAlgn="auto">
              <a:spcAft>
                <a:spcPts val="0"/>
              </a:spcAft>
              <a:tabLst>
                <a:tab pos="0" algn="l"/>
                <a:tab pos="717476" algn="l"/>
                <a:tab pos="1436539" algn="l"/>
                <a:tab pos="2155602" algn="l"/>
                <a:tab pos="2874665" algn="l"/>
                <a:tab pos="3593727" algn="l"/>
                <a:tab pos="4312791" algn="l"/>
                <a:tab pos="5031853" algn="l"/>
                <a:tab pos="5750916" algn="l"/>
                <a:tab pos="6469980" algn="l"/>
                <a:tab pos="7189043" algn="l"/>
                <a:tab pos="7908105" algn="l"/>
                <a:tab pos="8627169" algn="l"/>
                <a:tab pos="9346231" algn="l"/>
                <a:tab pos="10065294" algn="l"/>
                <a:tab pos="10784356" algn="l"/>
              </a:tabLst>
              <a:defRPr/>
            </a:pPr>
            <a:r>
              <a:rPr lang="sv-SE" sz="3200" dirty="0"/>
              <a:t>Tautologi &amp; Kontradiksi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832" y="1115541"/>
            <a:ext cx="8264922" cy="4330334"/>
          </a:xfrm>
        </p:spPr>
        <p:txBody>
          <a:bodyPr lIns="0" tIns="23038" rIns="0" bIns="0" anchor="ctr">
            <a:noAutofit/>
          </a:bodyPr>
          <a:lstStyle/>
          <a:p>
            <a:pPr marL="355600" indent="-355600" algn="just" fontAlgn="auto">
              <a:spcAft>
                <a:spcPts val="0"/>
              </a:spcAft>
              <a:buFont typeface="Wingdings 2"/>
              <a:buChar char=""/>
              <a:tabLst>
                <a:tab pos="355600" algn="l"/>
                <a:tab pos="720725" algn="l"/>
                <a:tab pos="1444625" algn="l"/>
                <a:tab pos="2170113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3513" algn="l"/>
                <a:tab pos="7235825" algn="l"/>
                <a:tab pos="7959725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sv-SE" dirty="0" smtClean="0">
                <a:solidFill>
                  <a:schemeClr val="bg1"/>
                </a:solidFill>
              </a:rPr>
              <a:t>Tautologi </a:t>
            </a:r>
            <a:r>
              <a:rPr lang="sv-SE" dirty="0">
                <a:solidFill>
                  <a:schemeClr val="bg1"/>
                </a:solidFill>
              </a:rPr>
              <a:t>adalah suatu bentuk kalimat yang selalu bernilai benar (T atau B) tidak perduli bagaimana pun nilai kebenaran masing-masing kalimat penyusunnya.</a:t>
            </a:r>
          </a:p>
          <a:p>
            <a:pPr marL="355600" indent="-355600" algn="just" fontAlgn="auto">
              <a:spcAft>
                <a:spcPts val="0"/>
              </a:spcAft>
              <a:buFont typeface="Wingdings 2"/>
              <a:buChar char=""/>
              <a:tabLst>
                <a:tab pos="355600" algn="l"/>
                <a:tab pos="720725" algn="l"/>
                <a:tab pos="1444625" algn="l"/>
                <a:tab pos="2170113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3513" algn="l"/>
                <a:tab pos="7235825" algn="l"/>
                <a:tab pos="7959725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sv-SE" dirty="0" smtClean="0">
                <a:solidFill>
                  <a:schemeClr val="bg1"/>
                </a:solidFill>
              </a:rPr>
              <a:t>Sedangkan </a:t>
            </a:r>
            <a:r>
              <a:rPr lang="sv-SE" dirty="0">
                <a:solidFill>
                  <a:schemeClr val="bg1"/>
                </a:solidFill>
              </a:rPr>
              <a:t>Kontradiksi, adalah suatu bentuk kalimat yang selalu bernilai salah (F atau S) tidak perduli bagaimana pun nilai kebenaran masing-masing kalimat penyusunnya.</a:t>
            </a:r>
          </a:p>
          <a:p>
            <a:pPr marL="355600" indent="-355600" fontAlgn="auto">
              <a:spcAft>
                <a:spcPts val="0"/>
              </a:spcAft>
              <a:buFont typeface="Wingdings 2"/>
              <a:buChar char=""/>
              <a:tabLst>
                <a:tab pos="355600" algn="l"/>
                <a:tab pos="720725" algn="l"/>
                <a:tab pos="1444625" algn="l"/>
                <a:tab pos="2170113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3513" algn="l"/>
                <a:tab pos="7235825" algn="l"/>
                <a:tab pos="7959725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sv-SE">
                <a:solidFill>
                  <a:schemeClr val="bg1"/>
                </a:solidFill>
              </a:rPr>
              <a:t>Contoh </a:t>
            </a:r>
            <a:r>
              <a:rPr lang="sv-SE" smtClean="0">
                <a:solidFill>
                  <a:schemeClr val="bg1"/>
                </a:solidFill>
              </a:rPr>
              <a:t>:</a:t>
            </a:r>
            <a:endParaRPr lang="sv-S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342865" algn="l"/>
                <a:tab pos="722238" algn="l"/>
                <a:tab pos="1446063" algn="l"/>
                <a:tab pos="2171475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4424" algn="l"/>
                <a:tab pos="7236662" algn="l"/>
                <a:tab pos="7960488" algn="l"/>
                <a:tab pos="8627169" algn="l"/>
                <a:tab pos="9346231" algn="l"/>
                <a:tab pos="10065294" algn="l"/>
                <a:tab pos="10784356" algn="l"/>
              </a:tabLst>
              <a:defRPr/>
            </a:pPr>
            <a:r>
              <a:rPr lang="sv-SE" sz="2800">
                <a:solidFill>
                  <a:schemeClr val="bg1"/>
                </a:solidFill>
              </a:rPr>
              <a:t>Tabel Kebenaran </a:t>
            </a:r>
            <a:r>
              <a:rPr lang="sv-SE" sz="2800" smtClean="0">
                <a:solidFill>
                  <a:schemeClr val="bg1"/>
                </a:solidFill>
              </a:rPr>
              <a:t>Tautologi dan Kontradiksi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Contoh Tautologi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mtClean="0"/>
              <a:t>Contoh Kontradiksi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40" y="2590815"/>
            <a:ext cx="3552378" cy="190910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617" y="2590816"/>
            <a:ext cx="4155100" cy="190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637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tIns="28080"/>
          <a:lstStyle/>
          <a:p>
            <a:pPr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sv-SE" sz="3200" i="0"/>
              <a:t>Konvers, Invers, dan Kontraposisi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3040" rIns="0" bIns="0" anchor="ctr"/>
          <a:lstStyle/>
          <a:p>
            <a:pPr marL="342900" indent="-342900" algn="just">
              <a:tabLst>
                <a:tab pos="342900" algn="l"/>
                <a:tab pos="722313" algn="l"/>
                <a:tab pos="1446213" algn="l"/>
                <a:tab pos="2171700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5100" algn="l"/>
                <a:tab pos="7237413" algn="l"/>
                <a:tab pos="7961313" algn="l"/>
                <a:tab pos="8685213" algn="l"/>
                <a:tab pos="9347200" algn="l"/>
                <a:tab pos="10066338" algn="l"/>
                <a:tab pos="10785475" algn="l"/>
              </a:tabLst>
            </a:pPr>
            <a:r>
              <a:rPr lang="sv-SE" smtClean="0">
                <a:solidFill>
                  <a:schemeClr val="bg1"/>
                </a:solidFill>
              </a:rPr>
              <a:t>	Konvers </a:t>
            </a:r>
            <a:r>
              <a:rPr lang="sv-SE">
                <a:solidFill>
                  <a:schemeClr val="bg1"/>
                </a:solidFill>
              </a:rPr>
              <a:t>adalah bentuk kalimat hasil dari pertukaran proposisi pada </a:t>
            </a:r>
            <a:r>
              <a:rPr lang="sv-SE">
                <a:solidFill>
                  <a:schemeClr val="bg1"/>
                </a:solidFill>
              </a:rPr>
              <a:t>implikasi</a:t>
            </a:r>
            <a:r>
              <a:rPr lang="sv-SE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tabLst>
                <a:tab pos="342900" algn="l"/>
                <a:tab pos="722313" algn="l"/>
                <a:tab pos="1446213" algn="l"/>
                <a:tab pos="2171700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5100" algn="l"/>
                <a:tab pos="7237413" algn="l"/>
                <a:tab pos="7961313" algn="l"/>
                <a:tab pos="8685213" algn="l"/>
                <a:tab pos="9347200" algn="l"/>
                <a:tab pos="10066338" algn="l"/>
                <a:tab pos="10785475" algn="l"/>
              </a:tabLst>
            </a:pPr>
            <a:endParaRPr lang="sv-SE">
              <a:solidFill>
                <a:schemeClr val="bg1"/>
              </a:solidFill>
            </a:endParaRPr>
          </a:p>
          <a:p>
            <a:pPr marL="342900" indent="-342900" algn="just">
              <a:tabLst>
                <a:tab pos="342900" algn="l"/>
                <a:tab pos="722313" algn="l"/>
                <a:tab pos="1446213" algn="l"/>
                <a:tab pos="2171700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5100" algn="l"/>
                <a:tab pos="7237413" algn="l"/>
                <a:tab pos="7961313" algn="l"/>
                <a:tab pos="8685213" algn="l"/>
                <a:tab pos="9347200" algn="l"/>
                <a:tab pos="10066338" algn="l"/>
                <a:tab pos="10785475" algn="l"/>
              </a:tabLst>
            </a:pPr>
            <a:r>
              <a:rPr lang="sv-SE">
                <a:solidFill>
                  <a:schemeClr val="bg1"/>
                </a:solidFill>
              </a:rPr>
              <a:t>	Invers adalah bentuk kalimat hasil dari penegasian kedua proposisi pada </a:t>
            </a:r>
            <a:r>
              <a:rPr lang="sv-SE">
                <a:solidFill>
                  <a:schemeClr val="bg1"/>
                </a:solidFill>
              </a:rPr>
              <a:t>implikasi</a:t>
            </a:r>
            <a:r>
              <a:rPr lang="sv-SE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tabLst>
                <a:tab pos="342900" algn="l"/>
                <a:tab pos="722313" algn="l"/>
                <a:tab pos="1446213" algn="l"/>
                <a:tab pos="2171700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5100" algn="l"/>
                <a:tab pos="7237413" algn="l"/>
                <a:tab pos="7961313" algn="l"/>
                <a:tab pos="8685213" algn="l"/>
                <a:tab pos="9347200" algn="l"/>
                <a:tab pos="10066338" algn="l"/>
                <a:tab pos="10785475" algn="l"/>
              </a:tabLst>
            </a:pPr>
            <a:endParaRPr lang="sv-SE">
              <a:solidFill>
                <a:schemeClr val="bg1"/>
              </a:solidFill>
            </a:endParaRPr>
          </a:p>
          <a:p>
            <a:pPr marL="342900" indent="-342900" algn="just">
              <a:tabLst>
                <a:tab pos="342900" algn="l"/>
                <a:tab pos="722313" algn="l"/>
                <a:tab pos="1446213" algn="l"/>
                <a:tab pos="2171700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5100" algn="l"/>
                <a:tab pos="7237413" algn="l"/>
                <a:tab pos="7961313" algn="l"/>
                <a:tab pos="8685213" algn="l"/>
                <a:tab pos="9347200" algn="l"/>
                <a:tab pos="10066338" algn="l"/>
                <a:tab pos="10785475" algn="l"/>
              </a:tabLst>
            </a:pPr>
            <a:r>
              <a:rPr lang="sv-SE">
                <a:solidFill>
                  <a:schemeClr val="bg1"/>
                </a:solidFill>
              </a:rPr>
              <a:t>	Kontraposisi adalah bentuk kalimat hasil dari penggabungan Invers dan Konvers pada implikasi.</a:t>
            </a:r>
          </a:p>
          <a:p>
            <a:pPr marL="0" indent="0" algn="just">
              <a:buNone/>
              <a:tabLst>
                <a:tab pos="342900" algn="l"/>
                <a:tab pos="722313" algn="l"/>
                <a:tab pos="1446213" algn="l"/>
                <a:tab pos="2171700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5100" algn="l"/>
                <a:tab pos="7237413" algn="l"/>
                <a:tab pos="7961313" algn="l"/>
                <a:tab pos="8685213" algn="l"/>
                <a:tab pos="9347200" algn="l"/>
                <a:tab pos="10066338" algn="l"/>
                <a:tab pos="10785475" algn="l"/>
              </a:tabLst>
            </a:pPr>
            <a:endParaRPr lang="sv-S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582290"/>
      </p:ext>
    </p:extLst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>
                <a:solidFill>
                  <a:schemeClr val="bg1"/>
                </a:solidFill>
              </a:rPr>
              <a:t>Contoh </a:t>
            </a:r>
            <a:r>
              <a:rPr lang="sv-SE" sz="2800">
                <a:solidFill>
                  <a:schemeClr val="bg1"/>
                </a:solidFill>
              </a:rPr>
              <a:t>1 </a:t>
            </a:r>
            <a:endParaRPr lang="en-US" sz="28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63848" y="1691605"/>
                <a:ext cx="8264922" cy="4330334"/>
              </a:xfrm>
            </p:spPr>
            <p:txBody>
              <a:bodyPr/>
              <a:lstStyle/>
              <a:p>
                <a:pPr marL="0" indent="0" algn="just">
                  <a:buNone/>
                  <a:tabLst>
                    <a:tab pos="342900" algn="l"/>
                    <a:tab pos="722313" algn="l"/>
                    <a:tab pos="1446213" algn="l"/>
                    <a:tab pos="2171700" algn="l"/>
                    <a:tab pos="2894013" algn="l"/>
                    <a:tab pos="3617913" algn="l"/>
                    <a:tab pos="4341813" algn="l"/>
                    <a:tab pos="5065713" algn="l"/>
                    <a:tab pos="5789613" algn="l"/>
                    <a:tab pos="6515100" algn="l"/>
                    <a:tab pos="7237413" algn="l"/>
                    <a:tab pos="7961313" algn="l"/>
                    <a:tab pos="8685213" algn="l"/>
                    <a:tab pos="9347200" algn="l"/>
                    <a:tab pos="10066338" algn="l"/>
                    <a:tab pos="10785475" algn="l"/>
                  </a:tabLst>
                </a:pPr>
                <a:r>
                  <a:rPr lang="sv-SE" smtClean="0">
                    <a:solidFill>
                      <a:schemeClr val="bg1"/>
                    </a:solidFill>
                  </a:rPr>
                  <a:t>Misal </a:t>
                </a:r>
                <a:r>
                  <a:rPr lang="sv-SE">
                    <a:solidFill>
                      <a:schemeClr val="bg1"/>
                    </a:solidFill>
                  </a:rPr>
                  <a:t>diketahui sebuah implikasi : </a:t>
                </a:r>
              </a:p>
              <a:p>
                <a:pPr marL="0" indent="0" algn="just">
                  <a:buNone/>
                  <a:tabLst>
                    <a:tab pos="342900" algn="l"/>
                    <a:tab pos="722313" algn="l"/>
                    <a:tab pos="1446213" algn="l"/>
                    <a:tab pos="2171700" algn="l"/>
                    <a:tab pos="2894013" algn="l"/>
                    <a:tab pos="3617913" algn="l"/>
                    <a:tab pos="4341813" algn="l"/>
                    <a:tab pos="5065713" algn="l"/>
                    <a:tab pos="5789613" algn="l"/>
                    <a:tab pos="6515100" algn="l"/>
                    <a:tab pos="7237413" algn="l"/>
                    <a:tab pos="7961313" algn="l"/>
                    <a:tab pos="8685213" algn="l"/>
                    <a:tab pos="9347200" algn="l"/>
                    <a:tab pos="10066338" algn="l"/>
                    <a:tab pos="10785475" algn="l"/>
                  </a:tabLst>
                </a:pPr>
                <a:r>
                  <a:rPr lang="sv-SE">
                    <a:solidFill>
                      <a:schemeClr val="bg1"/>
                    </a:solidFill>
                  </a:rPr>
                  <a:t>				</a:t>
                </a:r>
                <a:r>
                  <a:rPr lang="sv-SE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→~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endParaRPr lang="sv-SE" smtClean="0">
                  <a:solidFill>
                    <a:schemeClr val="bg1"/>
                  </a:solidFill>
                </a:endParaRPr>
              </a:p>
              <a:p>
                <a:pPr marL="0" indent="0" algn="just">
                  <a:buNone/>
                  <a:tabLst>
                    <a:tab pos="342900" algn="l"/>
                    <a:tab pos="722313" algn="l"/>
                    <a:tab pos="1446213" algn="l"/>
                    <a:tab pos="2171700" algn="l"/>
                    <a:tab pos="2894013" algn="l"/>
                    <a:tab pos="3617913" algn="l"/>
                    <a:tab pos="4341813" algn="l"/>
                    <a:tab pos="5065713" algn="l"/>
                    <a:tab pos="5789613" algn="l"/>
                    <a:tab pos="6515100" algn="l"/>
                    <a:tab pos="7237413" algn="l"/>
                    <a:tab pos="7961313" algn="l"/>
                    <a:tab pos="8685213" algn="l"/>
                    <a:tab pos="9347200" algn="l"/>
                    <a:tab pos="10066338" algn="l"/>
                    <a:tab pos="10785475" algn="l"/>
                  </a:tabLst>
                </a:pPr>
                <a:r>
                  <a:rPr lang="sv-SE">
                    <a:solidFill>
                      <a:schemeClr val="bg1"/>
                    </a:solidFill>
                  </a:rPr>
                  <a:t>	Konversnya :		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sv-SE">
                  <a:solidFill>
                    <a:schemeClr val="bg1"/>
                  </a:solidFill>
                </a:endParaRPr>
              </a:p>
              <a:p>
                <a:pPr marL="0" indent="0" algn="just">
                  <a:buNone/>
                  <a:tabLst>
                    <a:tab pos="342900" algn="l"/>
                    <a:tab pos="722313" algn="l"/>
                    <a:tab pos="1446213" algn="l"/>
                    <a:tab pos="2171700" algn="l"/>
                    <a:tab pos="2894013" algn="l"/>
                    <a:tab pos="3617913" algn="l"/>
                    <a:tab pos="4341813" algn="l"/>
                    <a:tab pos="5065713" algn="l"/>
                    <a:tab pos="5789613" algn="l"/>
                    <a:tab pos="6515100" algn="l"/>
                    <a:tab pos="7237413" algn="l"/>
                    <a:tab pos="7961313" algn="l"/>
                    <a:tab pos="8685213" algn="l"/>
                    <a:tab pos="9347200" algn="l"/>
                    <a:tab pos="10066338" algn="l"/>
                    <a:tab pos="10785475" algn="l"/>
                  </a:tabLst>
                </a:pPr>
                <a:r>
                  <a:rPr lang="sv-SE" smtClean="0">
                    <a:solidFill>
                      <a:schemeClr val="bg1"/>
                    </a:solidFill>
                  </a:rPr>
                  <a:t>	Inversnya	:	~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endParaRPr lang="sv-SE">
                  <a:solidFill>
                    <a:schemeClr val="bg1"/>
                  </a:solidFill>
                </a:endParaRPr>
              </a:p>
              <a:p>
                <a:pPr marL="0" indent="0" algn="just">
                  <a:buNone/>
                  <a:tabLst>
                    <a:tab pos="342900" algn="l"/>
                    <a:tab pos="722313" algn="l"/>
                    <a:tab pos="1446213" algn="l"/>
                    <a:tab pos="2171700" algn="l"/>
                    <a:tab pos="2894013" algn="l"/>
                    <a:tab pos="3617913" algn="l"/>
                    <a:tab pos="4341813" algn="l"/>
                    <a:tab pos="5065713" algn="l"/>
                    <a:tab pos="5789613" algn="l"/>
                    <a:tab pos="6515100" algn="l"/>
                    <a:tab pos="7237413" algn="l"/>
                    <a:tab pos="7961313" algn="l"/>
                    <a:tab pos="8685213" algn="l"/>
                    <a:tab pos="9347200" algn="l"/>
                    <a:tab pos="10066338" algn="l"/>
                    <a:tab pos="10785475" algn="l"/>
                  </a:tabLst>
                </a:pPr>
                <a:r>
                  <a:rPr lang="sv-SE" smtClean="0">
                    <a:solidFill>
                      <a:schemeClr val="bg1"/>
                    </a:solidFill>
                  </a:rPr>
                  <a:t>    Kontraposisi </a:t>
                </a:r>
                <a:r>
                  <a:rPr lang="sv-SE">
                    <a:solidFill>
                      <a:schemeClr val="bg1"/>
                    </a:solidFill>
                  </a:rPr>
                  <a:t>:</a:t>
                </a:r>
                <a:r>
                  <a:rPr lang="sv-SE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→~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sv-SE">
                  <a:solidFill>
                    <a:schemeClr val="bg1"/>
                  </a:solidFill>
                </a:endParaRPr>
              </a:p>
              <a:p>
                <a:pPr marL="0" indent="0" algn="just">
                  <a:buNone/>
                  <a:tabLst>
                    <a:tab pos="342900" algn="l"/>
                    <a:tab pos="722313" algn="l"/>
                    <a:tab pos="1446213" algn="l"/>
                    <a:tab pos="2171700" algn="l"/>
                    <a:tab pos="2894013" algn="l"/>
                    <a:tab pos="3617913" algn="l"/>
                    <a:tab pos="4341813" algn="l"/>
                    <a:tab pos="5065713" algn="l"/>
                    <a:tab pos="5789613" algn="l"/>
                    <a:tab pos="6515100" algn="l"/>
                    <a:tab pos="7237413" algn="l"/>
                    <a:tab pos="7961313" algn="l"/>
                    <a:tab pos="8685213" algn="l"/>
                    <a:tab pos="9347200" algn="l"/>
                    <a:tab pos="10066338" algn="l"/>
                    <a:tab pos="10785475" algn="l"/>
                  </a:tabLst>
                </a:pPr>
                <a:r>
                  <a:rPr lang="sv-SE">
                    <a:solidFill>
                      <a:schemeClr val="bg1"/>
                    </a:solidFill>
                  </a:rPr>
                  <a:t>	</a:t>
                </a:r>
                <a:endParaRPr lang="sv-SE" smtClean="0">
                  <a:solidFill>
                    <a:schemeClr val="bg1"/>
                  </a:solidFill>
                </a:endParaRPr>
              </a:p>
              <a:p>
                <a:pPr marL="0" indent="0" algn="just">
                  <a:buNone/>
                  <a:tabLst>
                    <a:tab pos="342900" algn="l"/>
                    <a:tab pos="722313" algn="l"/>
                    <a:tab pos="1446213" algn="l"/>
                    <a:tab pos="2171700" algn="l"/>
                    <a:tab pos="2894013" algn="l"/>
                    <a:tab pos="3617913" algn="l"/>
                    <a:tab pos="4341813" algn="l"/>
                    <a:tab pos="5065713" algn="l"/>
                    <a:tab pos="5789613" algn="l"/>
                    <a:tab pos="6515100" algn="l"/>
                    <a:tab pos="7237413" algn="l"/>
                    <a:tab pos="7961313" algn="l"/>
                    <a:tab pos="8685213" algn="l"/>
                    <a:tab pos="9347200" algn="l"/>
                    <a:tab pos="10066338" algn="l"/>
                    <a:tab pos="10785475" algn="l"/>
                  </a:tabLst>
                </a:pPr>
                <a:r>
                  <a:rPr lang="sv-SE" smtClean="0">
                    <a:solidFill>
                      <a:schemeClr val="bg1"/>
                    </a:solidFill>
                  </a:rPr>
                  <a:t>Sebagai </a:t>
                </a:r>
                <a:r>
                  <a:rPr lang="sv-SE">
                    <a:solidFill>
                      <a:schemeClr val="bg1"/>
                    </a:solidFill>
                  </a:rPr>
                  <a:t>catatan, bahwa nilai kebenaran Kontraposisi  selalu ekivalen dengan nilai Implikasinya. Tetapi tidak demikian dengan Konvers dan Invers.</a:t>
                </a:r>
              </a:p>
              <a:p>
                <a:endParaRPr lang="en-US"/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63848" y="1691605"/>
                <a:ext cx="8264922" cy="4330334"/>
              </a:xfrm>
              <a:blipFill rotWithShape="0">
                <a:blip r:embed="rId2"/>
                <a:stretch>
                  <a:fillRect l="-1180" r="-1106" b="-7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7741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548058" y="1763614"/>
            <a:ext cx="6984339" cy="3600400"/>
          </a:xfrm>
        </p:spPr>
        <p:txBody>
          <a:bodyPr/>
          <a:lstStyle/>
          <a:p>
            <a:pPr algn="just"/>
            <a:r>
              <a:rPr lang="en-US" sz="2800" smtClean="0"/>
              <a:t>Mahasiswa mampu memahami tujuan tabel kebenaran</a:t>
            </a:r>
          </a:p>
          <a:p>
            <a:pPr algn="just"/>
            <a:r>
              <a:rPr lang="en-US" sz="2800" smtClean="0"/>
              <a:t>Mahasiswa mampu membuat </a:t>
            </a:r>
            <a:r>
              <a:rPr lang="en-US" sz="2800" smtClean="0"/>
              <a:t>tabel </a:t>
            </a:r>
            <a:r>
              <a:rPr lang="en-US" sz="2800" smtClean="0"/>
              <a:t>kebenaran dengan benar</a:t>
            </a:r>
          </a:p>
          <a:p>
            <a:pPr marL="42001" indent="0" algn="just">
              <a:buNone/>
            </a:pPr>
            <a:r>
              <a:rPr lang="en-US" sz="2800" smtClean="0"/>
              <a:t> </a:t>
            </a:r>
            <a:endParaRPr lang="en-US" sz="280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07966" y="539477"/>
            <a:ext cx="8264525" cy="806450"/>
          </a:xfrm>
        </p:spPr>
        <p:txBody>
          <a:bodyPr/>
          <a:lstStyle/>
          <a:p>
            <a:pPr algn="ctr"/>
            <a:r>
              <a:rPr lang="en-US" sz="3200" smtClean="0"/>
              <a:t>Tujuan pembelajaran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227746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sv-SE" sz="2800">
                <a:solidFill>
                  <a:schemeClr val="bg1"/>
                </a:solidFill>
              </a:rPr>
              <a:t>Contoh </a:t>
            </a:r>
            <a:r>
              <a:rPr lang="sv-SE" sz="2800">
                <a:solidFill>
                  <a:schemeClr val="bg1"/>
                </a:solidFill>
              </a:rPr>
              <a:t>2 </a:t>
            </a:r>
            <a:endParaRPr lang="sv-SE" sz="2800">
              <a:solidFill>
                <a:schemeClr val="bg1"/>
              </a:solidFill>
            </a:endParaRPr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613528" y="1619597"/>
            <a:ext cx="8264922" cy="4330334"/>
          </a:xfrm>
          <a:ln/>
        </p:spPr>
        <p:txBody>
          <a:bodyPr tIns="23040"/>
          <a:lstStyle/>
          <a:p>
            <a:pPr algn="just"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sv-SE" b="0" i="0" smtClean="0">
                <a:solidFill>
                  <a:schemeClr val="bg1"/>
                </a:solidFill>
              </a:rPr>
              <a:t>Bagaimanakah </a:t>
            </a:r>
            <a:r>
              <a:rPr lang="sv-SE" b="0" i="0">
                <a:solidFill>
                  <a:schemeClr val="bg1"/>
                </a:solidFill>
              </a:rPr>
              <a:t>bentuk Konvers, Invers, dan Kontraposisi dari kalimat berikut :</a:t>
            </a:r>
          </a:p>
          <a:p>
            <a:pPr marL="1045221" lvl="1" indent="-457200" algn="just">
              <a:buFont typeface="+mj-lt"/>
              <a:buAutoNum type="alphaLcPeriod"/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sv-SE" b="0" i="0">
                <a:solidFill>
                  <a:schemeClr val="bg1"/>
                </a:solidFill>
              </a:rPr>
              <a:t> “Jika x adalah sebuah vertex, maka x memiliki dua vertices.”</a:t>
            </a:r>
          </a:p>
          <a:p>
            <a:pPr marL="1045221" lvl="1" indent="-457200" algn="just">
              <a:buFont typeface="+mj-lt"/>
              <a:buAutoNum type="alphaLcPeriod"/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US" b="0" i="0">
                <a:solidFill>
                  <a:schemeClr val="bg1"/>
                </a:solidFill>
              </a:rPr>
              <a:t> “</a:t>
            </a:r>
            <a:r>
              <a:rPr lang="sv-SE" b="0" i="0">
                <a:solidFill>
                  <a:schemeClr val="bg1"/>
                </a:solidFill>
              </a:rPr>
              <a:t>Jika Anny tidak masuk kuliah, maka Anny sedang </a:t>
            </a:r>
            <a:r>
              <a:rPr lang="sv-SE" b="0" i="0">
                <a:solidFill>
                  <a:schemeClr val="bg1"/>
                </a:solidFill>
              </a:rPr>
              <a:t>sakit</a:t>
            </a:r>
            <a:r>
              <a:rPr lang="sv-SE" b="0" i="0" smtClean="0">
                <a:solidFill>
                  <a:schemeClr val="bg1"/>
                </a:solidFill>
              </a:rPr>
              <a:t>.”</a:t>
            </a:r>
            <a:endParaRPr lang="sv-SE" b="0" i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520215"/>
      </p:ext>
    </p:extLst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>
                <a:solidFill>
                  <a:schemeClr val="bg1"/>
                </a:solidFill>
              </a:rPr>
              <a:t>Jawab </a:t>
            </a:r>
            <a:r>
              <a:rPr lang="sv-SE" sz="2800" smtClean="0">
                <a:solidFill>
                  <a:schemeClr val="bg1"/>
                </a:solidFill>
              </a:rPr>
              <a:t>a :</a:t>
            </a:r>
            <a:endParaRPr lang="en-US" sz="2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sv-SE" smtClean="0">
                <a:solidFill>
                  <a:schemeClr val="bg1"/>
                </a:solidFill>
              </a:rPr>
              <a:t>Konvers </a:t>
            </a:r>
            <a:r>
              <a:rPr lang="sv-SE">
                <a:solidFill>
                  <a:schemeClr val="bg1"/>
                </a:solidFill>
              </a:rPr>
              <a:t>: “Jika x memiliki dua vertices, maka x adalah sebuah vertex.”</a:t>
            </a:r>
          </a:p>
          <a:p>
            <a:pPr algn="just"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sv-SE" smtClean="0">
                <a:solidFill>
                  <a:schemeClr val="bg1"/>
                </a:solidFill>
              </a:rPr>
              <a:t>Invers </a:t>
            </a:r>
            <a:r>
              <a:rPr lang="sv-SE">
                <a:solidFill>
                  <a:schemeClr val="bg1"/>
                </a:solidFill>
              </a:rPr>
              <a:t>: “Jika x bukan sebuah vertex, maka x tidak memiliki dua vertices.”</a:t>
            </a:r>
          </a:p>
          <a:p>
            <a:pPr algn="just"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sv-SE" smtClean="0">
                <a:solidFill>
                  <a:schemeClr val="bg1"/>
                </a:solidFill>
              </a:rPr>
              <a:t>Kontraposisi </a:t>
            </a:r>
            <a:r>
              <a:rPr lang="sv-SE">
                <a:solidFill>
                  <a:schemeClr val="bg1"/>
                </a:solidFill>
              </a:rPr>
              <a:t>: “Jika x tidak memiliki dua vertices, maka x bukan sebuah vertex.”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4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Evaluasi Logis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61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HEURISTIK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27182" y="1763613"/>
            <a:ext cx="8445578" cy="4330334"/>
          </a:xfrm>
        </p:spPr>
        <p:txBody>
          <a:bodyPr>
            <a:noAutofit/>
          </a:bodyPr>
          <a:lstStyle/>
          <a:p>
            <a:pPr lvl="0"/>
            <a:r>
              <a:rPr lang="en-US" sz="2200" dirty="0" err="1"/>
              <a:t>Ambil</a:t>
            </a:r>
            <a:r>
              <a:rPr lang="en-US" sz="2200" dirty="0"/>
              <a:t> </a:t>
            </a:r>
            <a:r>
              <a:rPr lang="en-US" sz="2200" dirty="0" err="1"/>
              <a:t>pernyataan-pernyataan</a:t>
            </a:r>
            <a:r>
              <a:rPr lang="en-US" sz="2200" dirty="0"/>
              <a:t> yang </a:t>
            </a:r>
            <a:r>
              <a:rPr lang="en-US" sz="2200" dirty="0" err="1"/>
              <a:t>pendek</a:t>
            </a:r>
            <a:r>
              <a:rPr lang="en-US" sz="2200" dirty="0"/>
              <a:t>, </a:t>
            </a:r>
            <a:r>
              <a:rPr lang="en-US" sz="2200" dirty="0" err="1"/>
              <a:t>tanpa</a:t>
            </a:r>
            <a:r>
              <a:rPr lang="en-US" sz="2200" dirty="0"/>
              <a:t> </a:t>
            </a:r>
            <a:r>
              <a:rPr lang="en-US" sz="2200" dirty="0" err="1"/>
              <a:t>kata</a:t>
            </a:r>
            <a:r>
              <a:rPr lang="en-US" sz="2200" dirty="0"/>
              <a:t> “</a:t>
            </a:r>
            <a:r>
              <a:rPr lang="en-US" sz="2200" dirty="0" err="1"/>
              <a:t>dan</a:t>
            </a:r>
            <a:r>
              <a:rPr lang="en-US" sz="2200" dirty="0"/>
              <a:t>”, “</a:t>
            </a:r>
            <a:r>
              <a:rPr lang="en-US" sz="2200" dirty="0" err="1"/>
              <a:t>atau</a:t>
            </a:r>
            <a:r>
              <a:rPr lang="en-US" sz="2200" dirty="0"/>
              <a:t>”, “</a:t>
            </a:r>
            <a:r>
              <a:rPr lang="en-US" sz="2200" dirty="0" err="1"/>
              <a:t>jika</a:t>
            </a:r>
            <a:r>
              <a:rPr lang="en-US" sz="2200" dirty="0"/>
              <a:t>…</a:t>
            </a:r>
            <a:r>
              <a:rPr lang="en-US" sz="2200" dirty="0" err="1"/>
              <a:t>maka</a:t>
            </a:r>
            <a:r>
              <a:rPr lang="en-US" sz="2200" dirty="0"/>
              <a:t>…”,”…</a:t>
            </a:r>
            <a:r>
              <a:rPr lang="en-US" sz="2200" dirty="0" err="1"/>
              <a:t>jika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hanya</a:t>
            </a:r>
            <a:r>
              <a:rPr lang="en-US" sz="2200" dirty="0"/>
              <a:t> </a:t>
            </a:r>
            <a:r>
              <a:rPr lang="en-US" sz="2200" dirty="0" err="1"/>
              <a:t>jika</a:t>
            </a:r>
            <a:r>
              <a:rPr lang="en-US" sz="2200" dirty="0"/>
              <a:t>…”,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pernyataan</a:t>
            </a:r>
            <a:r>
              <a:rPr lang="en-US" sz="2200" dirty="0"/>
              <a:t> </a:t>
            </a:r>
            <a:r>
              <a:rPr lang="en-US" sz="2200" dirty="0" err="1"/>
              <a:t>tersebut</a:t>
            </a:r>
            <a:r>
              <a:rPr lang="en-US" sz="2200" dirty="0"/>
              <a:t> yang </a:t>
            </a:r>
            <a:r>
              <a:rPr lang="en-US" sz="2200" dirty="0" err="1"/>
              <a:t>bisa</a:t>
            </a:r>
            <a:r>
              <a:rPr lang="en-US" sz="2200" dirty="0"/>
              <a:t> </a:t>
            </a:r>
            <a:r>
              <a:rPr lang="en-US" sz="2200" dirty="0" err="1"/>
              <a:t>dijawab</a:t>
            </a:r>
            <a:r>
              <a:rPr lang="en-US" sz="2200" dirty="0"/>
              <a:t> </a:t>
            </a:r>
            <a:r>
              <a:rPr lang="en-US" sz="2200" dirty="0" err="1"/>
              <a:t>benar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salah</a:t>
            </a:r>
            <a:r>
              <a:rPr lang="en-US" sz="2200" dirty="0"/>
              <a:t>.</a:t>
            </a:r>
          </a:p>
          <a:p>
            <a:pPr lvl="0"/>
            <a:r>
              <a:rPr lang="en-US" sz="2200" dirty="0" err="1"/>
              <a:t>Ubahlah</a:t>
            </a:r>
            <a:r>
              <a:rPr lang="en-US" sz="2200" dirty="0"/>
              <a:t> </a:t>
            </a:r>
            <a:r>
              <a:rPr lang="en-US" sz="2200" dirty="0" err="1"/>
              <a:t>pernyataan-pernyataan</a:t>
            </a:r>
            <a:r>
              <a:rPr lang="en-US" sz="2200" dirty="0"/>
              <a:t> yang </a:t>
            </a:r>
            <a:r>
              <a:rPr lang="en-US" sz="2200" dirty="0" err="1"/>
              <a:t>pendek</a:t>
            </a:r>
            <a:r>
              <a:rPr lang="en-US" sz="2200" dirty="0"/>
              <a:t> </a:t>
            </a:r>
            <a:r>
              <a:rPr lang="en-US" sz="2200" dirty="0" err="1"/>
              <a:t>tersebut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variabel-variabel</a:t>
            </a:r>
            <a:r>
              <a:rPr lang="en-US" sz="2200" dirty="0"/>
              <a:t> </a:t>
            </a:r>
            <a:r>
              <a:rPr lang="en-US" sz="2200" dirty="0" err="1"/>
              <a:t>proposisional</a:t>
            </a:r>
            <a:r>
              <a:rPr lang="en-US" sz="2200" dirty="0"/>
              <a:t>.</a:t>
            </a:r>
          </a:p>
          <a:p>
            <a:pPr lvl="0"/>
            <a:r>
              <a:rPr lang="en-US" sz="2200" dirty="0" err="1"/>
              <a:t>Rangkailah</a:t>
            </a:r>
            <a:r>
              <a:rPr lang="en-US" sz="2200" dirty="0"/>
              <a:t> </a:t>
            </a:r>
            <a:r>
              <a:rPr lang="en-US" sz="2200" dirty="0" err="1"/>
              <a:t>variabel-variabel</a:t>
            </a:r>
            <a:r>
              <a:rPr lang="en-US" sz="2200" dirty="0"/>
              <a:t> </a:t>
            </a:r>
            <a:r>
              <a:rPr lang="en-US" sz="2200" dirty="0" err="1"/>
              <a:t>proposisional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perangkai</a:t>
            </a:r>
            <a:r>
              <a:rPr lang="en-US" sz="2200" dirty="0"/>
              <a:t> yang </a:t>
            </a:r>
            <a:r>
              <a:rPr lang="en-US" sz="2200" dirty="0" err="1"/>
              <a:t>relevan</a:t>
            </a:r>
            <a:endParaRPr lang="en-US" sz="2200" dirty="0"/>
          </a:p>
          <a:p>
            <a:pPr lvl="0"/>
            <a:r>
              <a:rPr lang="en-US" sz="2200" dirty="0" err="1"/>
              <a:t>Bentuklah</a:t>
            </a:r>
            <a:r>
              <a:rPr lang="en-US" sz="2200" dirty="0"/>
              <a:t> </a:t>
            </a:r>
            <a:r>
              <a:rPr lang="en-US" sz="2200" dirty="0" err="1"/>
              <a:t>menjadi</a:t>
            </a:r>
            <a:r>
              <a:rPr lang="en-US" sz="2200" dirty="0"/>
              <a:t> </a:t>
            </a:r>
            <a:r>
              <a:rPr lang="en-US" sz="2200" dirty="0" err="1"/>
              <a:t>proposisi</a:t>
            </a:r>
            <a:r>
              <a:rPr lang="en-US" sz="2200" dirty="0"/>
              <a:t> </a:t>
            </a:r>
            <a:r>
              <a:rPr lang="en-US" sz="2200" dirty="0" err="1"/>
              <a:t>majemuk</a:t>
            </a:r>
            <a:r>
              <a:rPr lang="en-US" sz="2200" dirty="0"/>
              <a:t> </a:t>
            </a:r>
            <a:r>
              <a:rPr lang="en-US" sz="2200" dirty="0" err="1"/>
              <a:t>jika</a:t>
            </a:r>
            <a:r>
              <a:rPr lang="en-US" sz="2200" dirty="0"/>
              <a:t> </a:t>
            </a:r>
            <a:r>
              <a:rPr lang="en-US" sz="2200" dirty="0" err="1"/>
              <a:t>memungkinkan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memberi</a:t>
            </a:r>
            <a:r>
              <a:rPr lang="en-US" sz="2200" dirty="0"/>
              <a:t> </a:t>
            </a:r>
            <a:r>
              <a:rPr lang="en-US" sz="2200" dirty="0" err="1"/>
              <a:t>tanda</a:t>
            </a:r>
            <a:r>
              <a:rPr lang="en-US" sz="2200" dirty="0"/>
              <a:t> </a:t>
            </a:r>
            <a:r>
              <a:rPr lang="en-US" sz="2200" dirty="0" err="1"/>
              <a:t>kurung</a:t>
            </a:r>
            <a:r>
              <a:rPr lang="en-US" sz="2200" dirty="0"/>
              <a:t> </a:t>
            </a:r>
            <a:r>
              <a:rPr lang="en-US" sz="2200" dirty="0" err="1"/>
              <a:t>biasa</a:t>
            </a:r>
            <a:r>
              <a:rPr lang="en-US" sz="2200" dirty="0"/>
              <a:t> yang </a:t>
            </a:r>
            <a:r>
              <a:rPr lang="en-US" sz="2200" dirty="0" err="1"/>
              <a:t>tepat</a:t>
            </a:r>
            <a:r>
              <a:rPr lang="en-US" sz="2200" dirty="0"/>
              <a:t>.</a:t>
            </a:r>
          </a:p>
          <a:p>
            <a:pPr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6384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Contoh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05896" y="1547589"/>
            <a:ext cx="8264922" cy="4330334"/>
          </a:xfrm>
        </p:spPr>
        <p:txBody>
          <a:bodyPr>
            <a:noAutofit/>
          </a:bodyPr>
          <a:lstStyle/>
          <a:p>
            <a:r>
              <a:rPr lang="en-US" dirty="0" err="1"/>
              <a:t>Jika</a:t>
            </a:r>
            <a:r>
              <a:rPr lang="en-US" dirty="0"/>
              <a:t> Badu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rajin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Badu lulus </a:t>
            </a:r>
            <a:r>
              <a:rPr lang="en-US" dirty="0" err="1"/>
              <a:t>ujian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Badu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rajin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Badu </a:t>
            </a:r>
            <a:r>
              <a:rPr lang="en-US" dirty="0" err="1"/>
              <a:t>tidak</a:t>
            </a:r>
            <a:r>
              <a:rPr lang="en-US" dirty="0"/>
              <a:t> lulus </a:t>
            </a:r>
            <a:r>
              <a:rPr lang="en-US" dirty="0" err="1"/>
              <a:t>ujian</a:t>
            </a:r>
            <a:r>
              <a:rPr lang="en-US" dirty="0"/>
              <a:t>.</a:t>
            </a:r>
          </a:p>
          <a:p>
            <a:r>
              <a:rPr lang="en-US" dirty="0" err="1"/>
              <a:t>Langkah</a:t>
            </a:r>
            <a:r>
              <a:rPr lang="en-US" dirty="0"/>
              <a:t> 1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 yang </a:t>
            </a:r>
            <a:r>
              <a:rPr lang="en-US" dirty="0" err="1"/>
              <a:t>tepat</a:t>
            </a:r>
            <a:endParaRPr lang="en-US" dirty="0"/>
          </a:p>
          <a:p>
            <a:pPr lvl="1"/>
            <a:r>
              <a:rPr lang="en-US" sz="2000" dirty="0"/>
              <a:t>Badu </a:t>
            </a:r>
            <a:r>
              <a:rPr lang="en-US" sz="2000" dirty="0" err="1"/>
              <a:t>rajin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endParaRPr lang="en-US" sz="2000" dirty="0"/>
          </a:p>
          <a:p>
            <a:pPr lvl="1"/>
            <a:r>
              <a:rPr lang="en-US" sz="2000" dirty="0"/>
              <a:t>Badu </a:t>
            </a:r>
            <a:r>
              <a:rPr lang="en-US" sz="2000" dirty="0" err="1"/>
              <a:t>sehat</a:t>
            </a:r>
            <a:endParaRPr lang="en-US" sz="2000" dirty="0"/>
          </a:p>
          <a:p>
            <a:pPr lvl="1"/>
            <a:r>
              <a:rPr lang="en-US" sz="2000" dirty="0"/>
              <a:t>Badu lulus </a:t>
            </a:r>
            <a:r>
              <a:rPr lang="en-US" sz="2000" dirty="0" err="1"/>
              <a:t>ujian</a:t>
            </a:r>
            <a:endParaRPr lang="en-US" sz="2000" dirty="0"/>
          </a:p>
          <a:p>
            <a:r>
              <a:rPr lang="en-US" dirty="0" err="1"/>
              <a:t>Langkah</a:t>
            </a:r>
            <a:r>
              <a:rPr lang="en-US" dirty="0"/>
              <a:t> 2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proposisi</a:t>
            </a:r>
            <a:endParaRPr lang="en-US" dirty="0"/>
          </a:p>
          <a:p>
            <a:pPr lvl="1"/>
            <a:r>
              <a:rPr lang="en-US" sz="2000" dirty="0"/>
              <a:t>P = Badu </a:t>
            </a:r>
            <a:r>
              <a:rPr lang="en-US" sz="2000" dirty="0" err="1"/>
              <a:t>rajin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endParaRPr lang="en-US" sz="2000" dirty="0"/>
          </a:p>
          <a:p>
            <a:pPr lvl="1"/>
            <a:r>
              <a:rPr lang="en-US" sz="2000" dirty="0"/>
              <a:t>Q = Badu </a:t>
            </a:r>
            <a:r>
              <a:rPr lang="en-US" sz="2000" dirty="0" err="1"/>
              <a:t>sehat</a:t>
            </a:r>
            <a:endParaRPr lang="en-US" sz="2000" dirty="0"/>
          </a:p>
          <a:p>
            <a:pPr lvl="1"/>
            <a:r>
              <a:rPr lang="en-US" sz="2000" dirty="0"/>
              <a:t>R = Badu lulus </a:t>
            </a:r>
            <a:r>
              <a:rPr lang="en-US" sz="2000" dirty="0" err="1"/>
              <a:t>ujian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136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Contoh (lanjutan)</a:t>
            </a:r>
            <a:endParaRPr 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3</a:t>
            </a:r>
          </a:p>
          <a:p>
            <a:pPr lvl="1"/>
            <a:r>
              <a:rPr lang="en-US" dirty="0" err="1" smtClean="0"/>
              <a:t>Perangkai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r>
              <a:rPr lang="en-US" dirty="0" smtClean="0"/>
              <a:t>, </a:t>
            </a:r>
            <a:r>
              <a:rPr lang="en-US" dirty="0" err="1" smtClean="0"/>
              <a:t>negasi</a:t>
            </a:r>
            <a:r>
              <a:rPr lang="en-US" dirty="0" smtClean="0"/>
              <a:t>,  </a:t>
            </a:r>
            <a:r>
              <a:rPr lang="en-US" dirty="0" err="1" smtClean="0"/>
              <a:t>disjungsi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konjungsi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Langkah</a:t>
            </a:r>
            <a:r>
              <a:rPr lang="en-US" dirty="0" smtClean="0"/>
              <a:t> 4</a:t>
            </a:r>
          </a:p>
          <a:p>
            <a:pPr lvl="1"/>
            <a:r>
              <a:rPr lang="en-US" dirty="0" err="1" smtClean="0"/>
              <a:t>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proposisi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29" y="-240238"/>
            <a:ext cx="203625" cy="480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646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151880" y="5003973"/>
            <a:ext cx="7515478" cy="7096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380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KOMUTATIF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proposisional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berganti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komutatif</a:t>
            </a:r>
            <a:r>
              <a:rPr lang="en-US" dirty="0" smtClean="0"/>
              <a:t> (</a:t>
            </a:r>
            <a:r>
              <a:rPr lang="en-US" dirty="0" err="1" smtClean="0"/>
              <a:t>commutativity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Perangkai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komutatif</a:t>
            </a:r>
            <a:r>
              <a:rPr lang="en-US" dirty="0" smtClean="0"/>
              <a:t> </a:t>
            </a:r>
            <a:r>
              <a:rPr lang="en-US" err="1" smtClean="0"/>
              <a:t>adalah</a:t>
            </a:r>
            <a:r>
              <a:rPr lang="en-US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960192" y="4859957"/>
            <a:ext cx="2059828" cy="55123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52518" y="582288"/>
            <a:ext cx="246842" cy="30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/>
          <a:p>
            <a:pPr defTabSz="1007943" hangingPunct="1">
              <a:lnSpc>
                <a:spcPct val="100000"/>
              </a:lnSpc>
              <a:buClrTx/>
              <a:buSzTx/>
            </a:pPr>
            <a:r>
              <a:rPr lang="en-US" sz="1323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1984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97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ASOSIATIF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, </a:t>
            </a:r>
            <a:r>
              <a:rPr lang="en-US" dirty="0" err="1" smtClean="0"/>
              <a:t>penempatan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kurung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smtClean="0"/>
              <a:t>	  dan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kebenaranya</a:t>
            </a:r>
            <a:r>
              <a:rPr lang="en-US" dirty="0" smtClean="0"/>
              <a:t> !</a:t>
            </a:r>
            <a:endParaRPr lang="en-US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29" y="-240238"/>
            <a:ext cx="203625" cy="480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646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392240" y="3760587"/>
            <a:ext cx="2197039" cy="566978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29" y="-240238"/>
            <a:ext cx="203625" cy="480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646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143017" y="3781019"/>
            <a:ext cx="2305144" cy="5512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887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473200" y="2165350"/>
            <a:ext cx="8607425" cy="1968500"/>
          </a:xfrm>
        </p:spPr>
        <p:txBody>
          <a:bodyPr tIns="42476">
            <a:normAutofit/>
          </a:bodyPr>
          <a:lstStyle/>
          <a:p>
            <a:pPr fontAlgn="auto">
              <a:spcAft>
                <a:spcPts val="0"/>
              </a:spcAft>
              <a:tabLst>
                <a:tab pos="0" algn="l"/>
                <a:tab pos="717476" algn="l"/>
                <a:tab pos="1436539" algn="l"/>
                <a:tab pos="2155602" algn="l"/>
                <a:tab pos="2874665" algn="l"/>
                <a:tab pos="3593727" algn="l"/>
                <a:tab pos="4312791" algn="l"/>
                <a:tab pos="5031853" algn="l"/>
                <a:tab pos="5750916" algn="l"/>
                <a:tab pos="6469980" algn="l"/>
                <a:tab pos="7189043" algn="l"/>
                <a:tab pos="7908105" algn="l"/>
                <a:tab pos="8627169" algn="l"/>
                <a:tab pos="9346231" algn="l"/>
                <a:tab pos="10065294" algn="l"/>
                <a:tab pos="10784356" algn="l"/>
              </a:tabLst>
              <a:defRPr/>
            </a:pPr>
            <a:r>
              <a:rPr lang="en-US" sz="4900" dirty="0"/>
              <a:t>Finish....</a:t>
            </a:r>
            <a:br>
              <a:rPr lang="en-US" sz="4900" dirty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dirty="0"/>
              <a:t>(See you next week!)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Fungsi Tabel </a:t>
            </a:r>
            <a:r>
              <a:rPr lang="en-US" sz="4000" smtClean="0"/>
              <a:t> Kebenaran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Mencari bukti validitas dari suatu argumen</a:t>
            </a:r>
          </a:p>
          <a:p>
            <a:r>
              <a:rPr lang="en-US" sz="2800" smtClean="0"/>
              <a:t>Mencari  konsistensi dari pernyataan-pernyataan</a:t>
            </a:r>
          </a:p>
          <a:p>
            <a:r>
              <a:rPr lang="en-US" sz="2800" smtClean="0"/>
              <a:t>Membahas tentang materi kebenaran dan ketidakbenaran</a:t>
            </a: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LOGIKA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377979" indent="-377979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membahas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bentuk-bentuk</a:t>
            </a:r>
            <a:r>
              <a:rPr lang="en-US" sz="2800" dirty="0" smtClean="0"/>
              <a:t> </a:t>
            </a:r>
            <a:r>
              <a:rPr lang="en-US" sz="2800" dirty="0" err="1" smtClean="0"/>
              <a:t>logika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argumen-argumen</a:t>
            </a:r>
            <a:r>
              <a:rPr lang="en-US" sz="2800" dirty="0" smtClean="0"/>
              <a:t> </a:t>
            </a:r>
          </a:p>
          <a:p>
            <a:pPr marL="377979" indent="-377979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err="1" smtClean="0"/>
              <a:t>Penarikan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kesimpulan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validitas</a:t>
            </a:r>
            <a:r>
              <a:rPr lang="en-US" sz="2800" dirty="0" smtClean="0"/>
              <a:t> </a:t>
            </a:r>
            <a:r>
              <a:rPr lang="en-US" sz="2800" dirty="0" err="1" smtClean="0"/>
              <a:t>argumen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 </a:t>
            </a:r>
          </a:p>
          <a:p>
            <a:pPr marL="533345" indent="-533345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/>
              <a:t>Logika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mempermasalahkan</a:t>
            </a:r>
            <a:r>
              <a:rPr lang="en-US" sz="2800" dirty="0" smtClean="0"/>
              <a:t> </a:t>
            </a:r>
            <a:r>
              <a:rPr lang="en-US" sz="2800" dirty="0" err="1" smtClean="0"/>
              <a:t>arti</a:t>
            </a:r>
            <a:r>
              <a:rPr lang="en-US" sz="2800" dirty="0" smtClean="0"/>
              <a:t>   </a:t>
            </a:r>
            <a:r>
              <a:rPr lang="en-US" sz="2800" dirty="0" err="1" smtClean="0"/>
              <a:t>sebenarnya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 (content)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pernyataan-pernyataan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</a:t>
            </a:r>
          </a:p>
          <a:p>
            <a:pPr marL="377979" indent="-377979" fontAlgn="auto">
              <a:spcAft>
                <a:spcPts val="0"/>
              </a:spcAft>
              <a:buFont typeface="Wingdings 2"/>
              <a:buChar char=""/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idx="4294967295"/>
          </p:nvPr>
        </p:nvSpPr>
        <p:spPr>
          <a:xfrm>
            <a:off x="431800" y="0"/>
            <a:ext cx="6251575" cy="17033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smtClean="0"/>
              <a:t>CONTOH </a:t>
            </a:r>
            <a:endParaRPr lang="en-US" sz="3200" dirty="0"/>
          </a:p>
        </p:txBody>
      </p:sp>
      <p:sp>
        <p:nvSpPr>
          <p:cNvPr id="16387" name="Content Placeholder 3"/>
          <p:cNvSpPr>
            <a:spLocks noGrp="1"/>
          </p:cNvSpPr>
          <p:nvPr>
            <p:ph type="subTitle" idx="4294967295"/>
          </p:nvPr>
        </p:nvSpPr>
        <p:spPr>
          <a:xfrm>
            <a:off x="431800" y="2262187"/>
            <a:ext cx="6251575" cy="1152525"/>
          </a:xfrm>
        </p:spPr>
        <p:txBody>
          <a:bodyPr/>
          <a:lstStyle/>
          <a:p>
            <a:r>
              <a:rPr lang="en-US" smtClean="0"/>
              <a:t>Contoh 1</a:t>
            </a:r>
          </a:p>
          <a:p>
            <a:pPr lvl="1"/>
            <a:r>
              <a:rPr lang="en-US" smtClean="0"/>
              <a:t>Jika hujan, maka Bedu basah kuyup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smtClean="0"/>
          </a:p>
          <a:p>
            <a:r>
              <a:rPr lang="en-US" smtClean="0"/>
              <a:t>Contoh 2</a:t>
            </a:r>
          </a:p>
          <a:p>
            <a:pPr lvl="1"/>
            <a:r>
              <a:rPr lang="en-US" smtClean="0"/>
              <a:t>Bedu menangkap bola dan menendangnya</a:t>
            </a:r>
          </a:p>
          <a:p>
            <a:pPr lvl="1"/>
            <a:r>
              <a:rPr lang="en-US" smtClean="0"/>
              <a:t>Bedu menendang bola dan menangkapnya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 tIns="28077"/>
          <a:lstStyle/>
          <a:p>
            <a:pPr fontAlgn="auto">
              <a:spcAft>
                <a:spcPts val="0"/>
              </a:spcAft>
              <a:tabLst>
                <a:tab pos="0" algn="l"/>
                <a:tab pos="717476" algn="l"/>
                <a:tab pos="1436539" algn="l"/>
                <a:tab pos="2155602" algn="l"/>
                <a:tab pos="2874665" algn="l"/>
                <a:tab pos="3593727" algn="l"/>
                <a:tab pos="4312791" algn="l"/>
                <a:tab pos="5031853" algn="l"/>
                <a:tab pos="5750916" algn="l"/>
                <a:tab pos="6469980" algn="l"/>
                <a:tab pos="7189043" algn="l"/>
                <a:tab pos="7908105" algn="l"/>
                <a:tab pos="8627169" algn="l"/>
                <a:tab pos="9346231" algn="l"/>
                <a:tab pos="10065294" algn="l"/>
                <a:tab pos="10784356" algn="l"/>
              </a:tabLst>
              <a:defRPr/>
            </a:pPr>
            <a:r>
              <a:rPr lang="sv-SE" sz="3600" dirty="0"/>
              <a:t>Operator-Operator Logika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0" tIns="23038" rIns="0" bIns="0" anchor="ctr">
            <a:noAutofit/>
          </a:bodyPr>
          <a:lstStyle/>
          <a:p>
            <a:pPr marL="377979" indent="-377979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err="1" smtClean="0"/>
              <a:t>Kaidah-kaidah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logika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kebenaran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ketidakbenaran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perangkai</a:t>
            </a:r>
            <a:r>
              <a:rPr lang="en-US" sz="2800" dirty="0" smtClean="0"/>
              <a:t> </a:t>
            </a:r>
            <a:r>
              <a:rPr lang="en-US" sz="2800" dirty="0" err="1" smtClean="0"/>
              <a:t>logika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:</a:t>
            </a:r>
          </a:p>
          <a:p>
            <a:pPr marL="818954" lvl="1" indent="-314982" fontAlgn="auto"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/>
              <a:t>Dan (and)</a:t>
            </a:r>
          </a:p>
          <a:p>
            <a:pPr marL="818954" lvl="1" indent="-314982" fontAlgn="auto"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err="1" smtClean="0"/>
              <a:t>Atau</a:t>
            </a:r>
            <a:r>
              <a:rPr lang="en-US" dirty="0" smtClean="0"/>
              <a:t> (or)</a:t>
            </a:r>
          </a:p>
          <a:p>
            <a:pPr marL="818954" lvl="1" indent="-314982" fontAlgn="auto"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err="1" smtClean="0"/>
              <a:t>Tidak</a:t>
            </a:r>
            <a:r>
              <a:rPr lang="en-US" dirty="0" smtClean="0"/>
              <a:t> (not)</a:t>
            </a:r>
          </a:p>
          <a:p>
            <a:pPr marL="818954" lvl="1" indent="-314982" fontAlgn="auto"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err="1" smtClean="0"/>
              <a:t>Jika</a:t>
            </a:r>
            <a:r>
              <a:rPr lang="en-US" dirty="0" smtClean="0"/>
              <a:t>…</a:t>
            </a:r>
            <a:r>
              <a:rPr lang="en-US" dirty="0" err="1" smtClean="0"/>
              <a:t>maka</a:t>
            </a:r>
            <a:r>
              <a:rPr lang="en-US" dirty="0" smtClean="0"/>
              <a:t>… (if …then…/implies)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tabLst>
                <a:tab pos="342865" algn="l"/>
                <a:tab pos="722238" algn="l"/>
                <a:tab pos="1446063" algn="l"/>
                <a:tab pos="2171475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4424" algn="l"/>
                <a:tab pos="7236662" algn="l"/>
                <a:tab pos="7960488" algn="l"/>
                <a:tab pos="8684313" algn="l"/>
                <a:tab pos="9346231" algn="l"/>
                <a:tab pos="10065294" algn="l"/>
                <a:tab pos="10784356" algn="l"/>
              </a:tabLst>
              <a:defRPr/>
            </a:pPr>
            <a:endParaRPr lang="sv-SE" dirty="0">
              <a:solidFill>
                <a:srgbClr val="99284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type="subTitle" idx="1"/>
          </p:nvPr>
        </p:nvSpPr>
        <p:spPr>
          <a:xfrm>
            <a:off x="1100760" y="3923853"/>
            <a:ext cx="7879049" cy="1153462"/>
          </a:xfrm>
        </p:spPr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r>
              <a:rPr lang="en-US" sz="2400" smtClean="0">
                <a:solidFill>
                  <a:schemeClr val="bg1"/>
                </a:solidFill>
              </a:rPr>
              <a:t>Suatu tabel yang menunjukkan secara sistematis satu per satu nilai kebenaran sebagai hasil kombinasi dari proposisi-proposisi  yang sederhana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05896" y="531132"/>
            <a:ext cx="4866464" cy="807776"/>
          </a:xfrm>
        </p:spPr>
        <p:txBody>
          <a:bodyPr tIns="28077"/>
          <a:lstStyle/>
          <a:p>
            <a:pPr fontAlgn="auto">
              <a:spcAft>
                <a:spcPts val="0"/>
              </a:spcAft>
              <a:tabLst>
                <a:tab pos="0" algn="l"/>
                <a:tab pos="717476" algn="l"/>
                <a:tab pos="1436539" algn="l"/>
                <a:tab pos="2155602" algn="l"/>
                <a:tab pos="2874665" algn="l"/>
                <a:tab pos="3593727" algn="l"/>
                <a:tab pos="4312791" algn="l"/>
                <a:tab pos="5031853" algn="l"/>
                <a:tab pos="5750916" algn="l"/>
                <a:tab pos="6469980" algn="l"/>
                <a:tab pos="7189043" algn="l"/>
                <a:tab pos="7908105" algn="l"/>
                <a:tab pos="8627169" algn="l"/>
                <a:tab pos="9346231" algn="l"/>
                <a:tab pos="10065294" algn="l"/>
                <a:tab pos="10784356" algn="l"/>
              </a:tabLst>
              <a:defRPr/>
            </a:pPr>
            <a:r>
              <a:rPr lang="sv-SE" sz="3200" dirty="0">
                <a:solidFill>
                  <a:schemeClr val="bg1"/>
                </a:solidFill>
              </a:rPr>
              <a:t>Operator Konjungsi (^)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5896" y="1786013"/>
            <a:ext cx="4123531" cy="4330334"/>
          </a:xfrm>
        </p:spPr>
        <p:txBody>
          <a:bodyPr lIns="0" tIns="24837" rIns="0" bIns="0" anchor="ctr">
            <a:normAutofit fontScale="92500" lnSpcReduction="10000"/>
          </a:bodyPr>
          <a:lstStyle/>
          <a:p>
            <a:pPr marL="355600" indent="-355600" algn="just" fontAlgn="auto">
              <a:spcAft>
                <a:spcPts val="0"/>
              </a:spcAft>
              <a:buFont typeface="Wingdings 2"/>
              <a:buChar char=""/>
              <a:tabLst>
                <a:tab pos="342865" algn="l"/>
                <a:tab pos="722238" algn="l"/>
                <a:tab pos="1446063" algn="l"/>
                <a:tab pos="2171475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4424" algn="l"/>
                <a:tab pos="7236662" algn="l"/>
                <a:tab pos="7960488" algn="l"/>
                <a:tab pos="8684313" algn="l"/>
                <a:tab pos="9346231" algn="l"/>
                <a:tab pos="10065294" algn="l"/>
                <a:tab pos="10784356" algn="l"/>
              </a:tabLst>
              <a:defRPr/>
            </a:pPr>
            <a:r>
              <a:rPr lang="sv-SE" sz="2800" dirty="0" smtClean="0">
                <a:solidFill>
                  <a:schemeClr val="bg1"/>
                </a:solidFill>
              </a:rPr>
              <a:t>Digunakan </a:t>
            </a:r>
            <a:r>
              <a:rPr lang="sv-SE" sz="2800">
                <a:solidFill>
                  <a:schemeClr val="bg1"/>
                </a:solidFill>
              </a:rPr>
              <a:t>untuk </a:t>
            </a:r>
            <a:r>
              <a:rPr lang="sv-SE" sz="2800" smtClean="0">
                <a:solidFill>
                  <a:schemeClr val="bg1"/>
                </a:solidFill>
              </a:rPr>
              <a:t>mengkombinasikan dua </a:t>
            </a:r>
            <a:r>
              <a:rPr lang="sv-SE" sz="2800" dirty="0">
                <a:solidFill>
                  <a:schemeClr val="bg1"/>
                </a:solidFill>
              </a:rPr>
              <a:t>buah proposisi. 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Char char=""/>
              <a:tabLst>
                <a:tab pos="342865" algn="l"/>
                <a:tab pos="722238" algn="l"/>
                <a:tab pos="1446063" algn="l"/>
                <a:tab pos="2171475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4424" algn="l"/>
                <a:tab pos="7236662" algn="l"/>
                <a:tab pos="7960488" algn="l"/>
                <a:tab pos="8684313" algn="l"/>
                <a:tab pos="9346231" algn="l"/>
                <a:tab pos="10065294" algn="l"/>
                <a:tab pos="10784356" algn="l"/>
              </a:tabLst>
              <a:defRPr/>
            </a:pPr>
            <a:r>
              <a:rPr lang="sv-SE" sz="2800" dirty="0">
                <a:solidFill>
                  <a:schemeClr val="bg1"/>
                </a:solidFill>
              </a:rPr>
              <a:t>	Aturannya yaitu :</a:t>
            </a:r>
          </a:p>
          <a:p>
            <a:pPr marL="533400" indent="-533400" algn="just" fontAlgn="auto">
              <a:spcAft>
                <a:spcPts val="0"/>
              </a:spcAft>
              <a:buFont typeface="Wingdings 2"/>
              <a:buNone/>
              <a:tabLst>
                <a:tab pos="342865" algn="l"/>
                <a:tab pos="722238" algn="l"/>
                <a:tab pos="1446063" algn="l"/>
                <a:tab pos="2171475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4424" algn="l"/>
                <a:tab pos="7236662" algn="l"/>
                <a:tab pos="7960488" algn="l"/>
                <a:tab pos="8684313" algn="l"/>
                <a:tab pos="9346231" algn="l"/>
                <a:tab pos="10065294" algn="l"/>
                <a:tab pos="10784356" algn="l"/>
              </a:tabLst>
              <a:defRPr/>
            </a:pPr>
            <a:r>
              <a:rPr lang="sv-SE" sz="2800" dirty="0" smtClean="0">
                <a:solidFill>
                  <a:schemeClr val="bg1"/>
                </a:solidFill>
              </a:rPr>
              <a:t>	  “</a:t>
            </a:r>
            <a:r>
              <a:rPr lang="sv-SE" sz="2800" dirty="0">
                <a:solidFill>
                  <a:schemeClr val="bg1"/>
                </a:solidFill>
              </a:rPr>
              <a:t>Jika kedua proposisi bernilai benar, hasilnya akan </a:t>
            </a:r>
            <a:r>
              <a:rPr lang="sv-SE" sz="2800" dirty="0" smtClean="0">
                <a:solidFill>
                  <a:schemeClr val="bg1"/>
                </a:solidFill>
              </a:rPr>
              <a:t>	  bernilai </a:t>
            </a:r>
            <a:r>
              <a:rPr lang="sv-SE" sz="2800" dirty="0">
                <a:solidFill>
                  <a:schemeClr val="bg1"/>
                </a:solidFill>
              </a:rPr>
              <a:t>benar. Selain itu, hasilnya bernilai salah</a:t>
            </a:r>
            <a:r>
              <a:rPr lang="sv-SE" sz="2800">
                <a:solidFill>
                  <a:schemeClr val="bg1"/>
                </a:solidFill>
              </a:rPr>
              <a:t>.” </a:t>
            </a:r>
            <a:endParaRPr lang="sv-SE" sz="2800" dirty="0" smtClean="0">
              <a:solidFill>
                <a:schemeClr val="bg1"/>
              </a:solidFill>
            </a:endParaRP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392" y="2123653"/>
            <a:ext cx="3657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05896" y="531132"/>
            <a:ext cx="4650440" cy="807776"/>
          </a:xfrm>
        </p:spPr>
        <p:txBody>
          <a:bodyPr tIns="28077"/>
          <a:lstStyle/>
          <a:p>
            <a:pPr fontAlgn="auto">
              <a:spcAft>
                <a:spcPts val="0"/>
              </a:spcAft>
              <a:tabLst>
                <a:tab pos="0" algn="l"/>
                <a:tab pos="717476" algn="l"/>
                <a:tab pos="1436539" algn="l"/>
                <a:tab pos="2155602" algn="l"/>
                <a:tab pos="2874665" algn="l"/>
                <a:tab pos="3593727" algn="l"/>
                <a:tab pos="4312791" algn="l"/>
                <a:tab pos="5031853" algn="l"/>
                <a:tab pos="5750916" algn="l"/>
                <a:tab pos="6469980" algn="l"/>
                <a:tab pos="7189043" algn="l"/>
                <a:tab pos="7908105" algn="l"/>
                <a:tab pos="8627169" algn="l"/>
                <a:tab pos="9346231" algn="l"/>
                <a:tab pos="10065294" algn="l"/>
                <a:tab pos="10784356" algn="l"/>
              </a:tabLst>
              <a:defRPr/>
            </a:pPr>
            <a:r>
              <a:rPr lang="sv-SE" sz="3200" dirty="0">
                <a:solidFill>
                  <a:schemeClr val="bg1"/>
                </a:solidFill>
              </a:rPr>
              <a:t>Operator Disjungsi (v)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0" tIns="24837" rIns="0" bIns="0" anchor="ctr"/>
          <a:lstStyle/>
          <a:p>
            <a:pPr marL="0" indent="0" algn="just">
              <a:tabLst>
                <a:tab pos="357188" algn="l"/>
                <a:tab pos="720725" algn="l"/>
                <a:tab pos="1444625" algn="l"/>
                <a:tab pos="2170113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3513" algn="l"/>
                <a:tab pos="7235825" algn="l"/>
                <a:tab pos="7959725" algn="l"/>
                <a:tab pos="8683625" algn="l"/>
                <a:tab pos="9345613" algn="l"/>
                <a:tab pos="10064750" algn="l"/>
                <a:tab pos="10783888" algn="l"/>
              </a:tabLst>
            </a:pPr>
            <a:r>
              <a:rPr lang="sv-SE" smtClean="0">
                <a:solidFill>
                  <a:schemeClr val="bg1"/>
                </a:solidFill>
              </a:rPr>
              <a:t>	Digunakan untuk menggabungkan dua buah proposisi.</a:t>
            </a:r>
          </a:p>
          <a:p>
            <a:pPr marL="0" indent="0" algn="just">
              <a:tabLst>
                <a:tab pos="357188" algn="l"/>
                <a:tab pos="720725" algn="l"/>
                <a:tab pos="1444625" algn="l"/>
                <a:tab pos="2170113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3513" algn="l"/>
                <a:tab pos="7235825" algn="l"/>
                <a:tab pos="7959725" algn="l"/>
                <a:tab pos="8683625" algn="l"/>
                <a:tab pos="9345613" algn="l"/>
                <a:tab pos="10064750" algn="l"/>
                <a:tab pos="10783888" algn="l"/>
              </a:tabLst>
            </a:pPr>
            <a:r>
              <a:rPr lang="sv-SE" smtClean="0">
                <a:solidFill>
                  <a:schemeClr val="bg1"/>
                </a:solidFill>
              </a:rPr>
              <a:t>	Aturannya yaitu :</a:t>
            </a:r>
          </a:p>
          <a:p>
            <a:pPr marL="0" indent="0" algn="just">
              <a:buNone/>
              <a:tabLst>
                <a:tab pos="357188" algn="l"/>
                <a:tab pos="720725" algn="l"/>
                <a:tab pos="1444625" algn="l"/>
                <a:tab pos="2170113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3513" algn="l"/>
                <a:tab pos="7235825" algn="l"/>
                <a:tab pos="7959725" algn="l"/>
                <a:tab pos="8683625" algn="l"/>
                <a:tab pos="9345613" algn="l"/>
                <a:tab pos="10064750" algn="l"/>
                <a:tab pos="10783888" algn="l"/>
              </a:tabLst>
            </a:pPr>
            <a:r>
              <a:rPr lang="sv-SE" smtClean="0">
                <a:solidFill>
                  <a:schemeClr val="bg1"/>
                </a:solidFill>
              </a:rPr>
              <a:t>	”Jika kedua proposisi bernilai salah, hasilnya akan bernilai salah. Selain itu hasilnya bernilai benar”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t="23180" r="3139" b="25803"/>
          <a:stretch/>
        </p:blipFill>
        <p:spPr>
          <a:xfrm>
            <a:off x="5472360" y="2555701"/>
            <a:ext cx="3957167" cy="223224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erte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Laertes</Template>
  <TotalTime>35182</TotalTime>
  <Words>699</Words>
  <Application>Microsoft Office PowerPoint</Application>
  <PresentationFormat>Custom</PresentationFormat>
  <Paragraphs>181</Paragraphs>
  <Slides>28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Cambria Math</vt:lpstr>
      <vt:lpstr>Encode Sans</vt:lpstr>
      <vt:lpstr>Encode Sans ExtraLight</vt:lpstr>
      <vt:lpstr>Times New Roman</vt:lpstr>
      <vt:lpstr>Wingdings</vt:lpstr>
      <vt:lpstr>Wingdings 2</vt:lpstr>
      <vt:lpstr>Laertes template</vt:lpstr>
      <vt:lpstr>TABEL KEBENARAN</vt:lpstr>
      <vt:lpstr>Tujuan pembelajaran</vt:lpstr>
      <vt:lpstr>Fungsi Tabel  Kebenaran</vt:lpstr>
      <vt:lpstr>LOGIKA</vt:lpstr>
      <vt:lpstr>CONTOH </vt:lpstr>
      <vt:lpstr>Operator-Operator Logika</vt:lpstr>
      <vt:lpstr>Tabel kebenaran</vt:lpstr>
      <vt:lpstr>Operator Konjungsi (^)</vt:lpstr>
      <vt:lpstr>Operator Disjungsi (v)</vt:lpstr>
      <vt:lpstr>Operator Negasi (-)</vt:lpstr>
      <vt:lpstr>Operator Implikasi ()</vt:lpstr>
      <vt:lpstr> Operator Bi-Implikasi (&lt;=&gt;)</vt:lpstr>
      <vt:lpstr>Tidak Dan (Nand) / [|]</vt:lpstr>
      <vt:lpstr>Tidak Atau (Nor) / [ ]</vt:lpstr>
      <vt:lpstr>Exlusive or (XOR) /⨁</vt:lpstr>
      <vt:lpstr>Tautologi &amp; Kontradiksi</vt:lpstr>
      <vt:lpstr>Tabel Kebenaran Tautologi dan Kontradiksi</vt:lpstr>
      <vt:lpstr>Konvers, Invers, dan Kontraposisi</vt:lpstr>
      <vt:lpstr>Contoh 1 </vt:lpstr>
      <vt:lpstr>Contoh 2 </vt:lpstr>
      <vt:lpstr>Jawab a :</vt:lpstr>
      <vt:lpstr>Evaluasi Logis</vt:lpstr>
      <vt:lpstr>HEURISTIK</vt:lpstr>
      <vt:lpstr>Contoh</vt:lpstr>
      <vt:lpstr>Contoh (lanjutan)</vt:lpstr>
      <vt:lpstr>KOMUTATIF</vt:lpstr>
      <vt:lpstr>ASOSIATIF</vt:lpstr>
      <vt:lpstr>Finish....  (See you next week!)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a New Product</dc:title>
  <dc:creator>Dian Pratiwi</dc:creator>
  <dc:description>General introduction of a new product taking customer wishes into account</dc:description>
  <cp:lastModifiedBy>indi widi</cp:lastModifiedBy>
  <cp:revision>28</cp:revision>
  <cp:lastPrinted>1601-01-01T00:00:00Z</cp:lastPrinted>
  <dcterms:created xsi:type="dcterms:W3CDTF">2009-08-22T09:05:51Z</dcterms:created>
  <dcterms:modified xsi:type="dcterms:W3CDTF">2018-05-21T02:32:31Z</dcterms:modified>
</cp:coreProperties>
</file>