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363" r:id="rId4"/>
    <p:sldId id="364" r:id="rId5"/>
    <p:sldId id="367" r:id="rId6"/>
    <p:sldId id="369" r:id="rId7"/>
    <p:sldId id="368" r:id="rId8"/>
    <p:sldId id="365" r:id="rId9"/>
    <p:sldId id="370" r:id="rId10"/>
    <p:sldId id="366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70319F"/>
    <a:srgbClr val="8B40C4"/>
    <a:srgbClr val="A366D0"/>
    <a:srgbClr val="B889DB"/>
    <a:srgbClr val="CDACE6"/>
    <a:srgbClr val="E1CCF0"/>
    <a:srgbClr val="FF33CC"/>
    <a:srgbClr val="5F5F5F"/>
    <a:srgbClr val="EEFF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568" autoAdjust="0"/>
  </p:normalViewPr>
  <p:slideViewPr>
    <p:cSldViewPr>
      <p:cViewPr>
        <p:scale>
          <a:sx n="50" d="100"/>
          <a:sy n="50" d="100"/>
        </p:scale>
        <p:origin x="-1872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6EE99-ED4C-48CF-B196-EBCD294F1DDB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DEB11-BCEF-4A74-A76C-BDBF638326E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7177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DEB11-BCEF-4A74-A76C-BDBF638326ED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8675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9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DEB11-BCEF-4A74-A76C-BDBF638326ED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86753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DEB11-BCEF-4A74-A76C-BDBF638326ED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86753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DEB11-BCEF-4A74-A76C-BDBF638326ED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86753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DEB11-BCEF-4A74-A76C-BDBF638326ED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28675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E7BE8-BD19-4454-9C00-97FE69FE459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320463871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6D215-3BBE-40C3-90DC-5E1C401CB6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02274459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45D21-FF2A-48CC-93F8-02D9CC3B87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38387758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85BB-657F-4728-980C-ABC74281CB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58355141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18112-786B-4FA2-82BF-FE58DF9F37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206606324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05F9E-298E-403F-9215-F83E13D395D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428453967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9ECD9-D4EF-49E5-8DCA-E9E8E6C848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61677754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4B5C-9F10-4745-AA58-3769A05794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80808764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422DF-4719-44EA-A247-2D9D2F247A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721542435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32B7F-5747-4129-B3F7-2D0D207F28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43039482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96191-2AA6-4BDD-A948-DF890CDD62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1678736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B380C2-66C8-41D1-9CE1-007C44AAA0C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43608" y="3568700"/>
            <a:ext cx="70494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3600" dirty="0" smtClean="0">
                <a:solidFill>
                  <a:srgbClr val="5F5F5F"/>
                </a:solidFill>
                <a:latin typeface="Tahoma" pitchFamily="34" charset="0"/>
                <a:ea typeface="Dotum" pitchFamily="34" charset="-127"/>
              </a:rPr>
              <a:t>SISTEM INFORMASI ENTERPRISE</a:t>
            </a:r>
            <a:endParaRPr lang="en-US" altLang="zh-CN" sz="3600" dirty="0">
              <a:solidFill>
                <a:srgbClr val="FF6600"/>
              </a:solidFill>
              <a:latin typeface="Tahoma" pitchFamily="34" charset="0"/>
              <a:ea typeface="Dotum" pitchFamily="34" charset="-127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866518" y="2780928"/>
            <a:ext cx="527477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d-ID" altLang="zh-CN" sz="2400" dirty="0" smtClean="0">
                <a:solidFill>
                  <a:schemeClr val="bg1"/>
                </a:solidFill>
                <a:latin typeface="Tahoma" pitchFamily="34" charset="0"/>
              </a:rPr>
              <a:t>MATERIAL REQUIREMENT PLANNING</a:t>
            </a:r>
          </a:p>
          <a:p>
            <a:pPr algn="ctr"/>
            <a:r>
              <a:rPr lang="id-ID" altLang="zh-CN" sz="2000" dirty="0" smtClean="0">
                <a:solidFill>
                  <a:schemeClr val="bg1"/>
                </a:solidFill>
                <a:latin typeface="Tahoma" pitchFamily="34" charset="0"/>
              </a:rPr>
              <a:t>Pertemuan ke-7</a:t>
            </a:r>
            <a:endParaRPr lang="en-US" altLang="zh-CN" sz="20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995738" y="60928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6600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id-ID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403648" y="5085184"/>
            <a:ext cx="640135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id-ID" altLang="zh-CN" sz="2000" dirty="0" smtClean="0">
              <a:latin typeface="Tahoma" pitchFamily="34" charset="0"/>
            </a:endParaRPr>
          </a:p>
          <a:p>
            <a:pPr algn="ctr"/>
            <a:r>
              <a:rPr lang="id-ID" altLang="zh-CN" sz="2000" dirty="0" smtClean="0">
                <a:latin typeface="Tahoma" pitchFamily="34" charset="0"/>
              </a:rPr>
              <a:t>Program Studi Teknik Informatika</a:t>
            </a:r>
          </a:p>
          <a:p>
            <a:pPr algn="ctr"/>
            <a:r>
              <a:rPr lang="id-ID" altLang="zh-CN" sz="2000" dirty="0" smtClean="0">
                <a:latin typeface="Tahoma" pitchFamily="34" charset="0"/>
              </a:rPr>
              <a:t>Universitas Komputer Indonesia</a:t>
            </a:r>
            <a:endParaRPr lang="en-US" altLang="zh-CN" sz="2000" dirty="0">
              <a:latin typeface="Tahoma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b="1" dirty="0">
                <a:cs typeface="Times New Roman" pitchFamily="18" charset="0"/>
              </a:rPr>
              <a:t>MRP </a:t>
            </a:r>
            <a:r>
              <a:rPr lang="id-ID" sz="3600" b="1" dirty="0" smtClean="0">
                <a:cs typeface="Times New Roman" pitchFamily="18" charset="0"/>
              </a:rPr>
              <a:t>Outputs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196752"/>
            <a:ext cx="822960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>
              <a:buFont typeface="Wingdings" pitchFamily="2" charset="2"/>
              <a:buNone/>
            </a:pPr>
            <a:r>
              <a:rPr lang="en-US" sz="2000" b="1" dirty="0" smtClean="0">
                <a:cs typeface="Times New Roman" pitchFamily="18" charset="0"/>
              </a:rPr>
              <a:t>Primary Reports</a:t>
            </a:r>
            <a:endParaRPr lang="en-US" sz="2000" dirty="0" smtClean="0">
              <a:cs typeface="Times New Roman" pitchFamily="18" charset="0"/>
            </a:endParaRPr>
          </a:p>
          <a:p>
            <a:pPr algn="just"/>
            <a:r>
              <a:rPr lang="en-US" sz="2000" i="1" u="sng" dirty="0" smtClean="0">
                <a:cs typeface="Times New Roman" pitchFamily="18" charset="0"/>
              </a:rPr>
              <a:t>Planned Orders</a:t>
            </a:r>
            <a:r>
              <a:rPr lang="en-US" sz="2000" dirty="0" smtClean="0">
                <a:cs typeface="Times New Roman" pitchFamily="18" charset="0"/>
              </a:rPr>
              <a:t> – schedule indicating the amount and timing of future orders</a:t>
            </a:r>
          </a:p>
          <a:p>
            <a:pPr algn="just"/>
            <a:r>
              <a:rPr lang="en-US" sz="2000" i="1" u="sng" dirty="0" smtClean="0">
                <a:cs typeface="Times New Roman" pitchFamily="18" charset="0"/>
              </a:rPr>
              <a:t>Order Releases</a:t>
            </a:r>
            <a:r>
              <a:rPr lang="en-US" sz="2000" dirty="0" smtClean="0">
                <a:cs typeface="Times New Roman" pitchFamily="18" charset="0"/>
              </a:rPr>
              <a:t> – Authorization for the execution of planned orders</a:t>
            </a:r>
          </a:p>
          <a:p>
            <a:pPr algn="just"/>
            <a:r>
              <a:rPr lang="en-US" sz="2000" i="1" u="sng" dirty="0" smtClean="0">
                <a:cs typeface="Times New Roman" pitchFamily="18" charset="0"/>
              </a:rPr>
              <a:t>Changes</a:t>
            </a:r>
            <a:r>
              <a:rPr lang="en-US" sz="2000" dirty="0" smtClean="0">
                <a:cs typeface="Times New Roman" pitchFamily="18" charset="0"/>
              </a:rPr>
              <a:t> – revisions of due dates or order quantities, or cancellation of orders</a:t>
            </a:r>
            <a:endParaRPr lang="id-ID" sz="20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en-US" sz="2000" b="1" dirty="0">
                <a:cs typeface="Times New Roman" pitchFamily="18" charset="0"/>
              </a:rPr>
              <a:t>Secondary Reports</a:t>
            </a:r>
            <a:endParaRPr lang="en-US" sz="2000" dirty="0">
              <a:cs typeface="Times New Roman" pitchFamily="18" charset="0"/>
            </a:endParaRPr>
          </a:p>
          <a:p>
            <a:pPr algn="just"/>
            <a:r>
              <a:rPr lang="en-US" sz="2000" i="1" u="sng" dirty="0">
                <a:cs typeface="Times New Roman" pitchFamily="18" charset="0"/>
              </a:rPr>
              <a:t>Performance-control reports</a:t>
            </a:r>
            <a:r>
              <a:rPr lang="en-US" sz="2000" dirty="0">
                <a:cs typeface="Times New Roman" pitchFamily="18" charset="0"/>
              </a:rPr>
              <a:t> – Evaluation of system operation, including deviations from plans and cost information</a:t>
            </a:r>
          </a:p>
          <a:p>
            <a:pPr algn="just"/>
            <a:r>
              <a:rPr lang="en-US" sz="2000" i="1" u="sng" dirty="0">
                <a:cs typeface="Times New Roman" pitchFamily="18" charset="0"/>
              </a:rPr>
              <a:t>Planning reports</a:t>
            </a:r>
            <a:r>
              <a:rPr lang="en-US" sz="2000" dirty="0">
                <a:cs typeface="Times New Roman" pitchFamily="18" charset="0"/>
              </a:rPr>
              <a:t> – Data useful for assessing future material requirements</a:t>
            </a:r>
          </a:p>
          <a:p>
            <a:pPr algn="just"/>
            <a:r>
              <a:rPr lang="en-US" sz="2000" i="1" u="sng" dirty="0">
                <a:cs typeface="Times New Roman" pitchFamily="18" charset="0"/>
              </a:rPr>
              <a:t>Exception Reports</a:t>
            </a:r>
            <a:r>
              <a:rPr lang="en-US" sz="2000" dirty="0">
                <a:cs typeface="Times New Roman" pitchFamily="18" charset="0"/>
              </a:rPr>
              <a:t> – Data on major discrepancies </a:t>
            </a:r>
            <a:r>
              <a:rPr lang="en-US" sz="2000" dirty="0" smtClean="0">
                <a:cs typeface="Times New Roman" pitchFamily="18" charset="0"/>
              </a:rPr>
              <a:t>encountered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55986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200" dirty="0" smtClean="0"/>
              <a:t>What is </a:t>
            </a:r>
            <a:r>
              <a:rPr lang="en-US" sz="3200" dirty="0" smtClean="0"/>
              <a:t>Materials </a:t>
            </a:r>
            <a:r>
              <a:rPr lang="en-US" sz="3200" dirty="0"/>
              <a:t>Requirements Planning </a:t>
            </a:r>
            <a:endParaRPr lang="id-ID" sz="32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Rectangle 1"/>
          <p:cNvSpPr/>
          <p:nvPr/>
        </p:nvSpPr>
        <p:spPr>
          <a:xfrm>
            <a:off x="504056" y="1340768"/>
            <a:ext cx="824440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id-ID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means for determining the number of parts, components, and materials needed to produce a product (</a:t>
            </a:r>
            <a:r>
              <a:rPr lang="en-US" sz="2400" i="1" dirty="0"/>
              <a:t>end item</a:t>
            </a:r>
            <a:r>
              <a:rPr lang="en-US" sz="2400" i="1" dirty="0" smtClean="0"/>
              <a:t>)</a:t>
            </a:r>
            <a:r>
              <a:rPr lang="id-ID" sz="2400" i="1" dirty="0" smtClean="0"/>
              <a:t>.</a:t>
            </a:r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id-ID" sz="2400" dirty="0" smtClean="0"/>
              <a:t>A</a:t>
            </a:r>
            <a:r>
              <a:rPr lang="en-CA" sz="2400" dirty="0" smtClean="0"/>
              <a:t> </a:t>
            </a:r>
            <a:r>
              <a:rPr lang="en-CA" sz="2400" dirty="0"/>
              <a:t>computer-based information system designed to handle ordering and scheduling of </a:t>
            </a:r>
            <a:r>
              <a:rPr lang="en-CA" sz="2400" dirty="0" smtClean="0"/>
              <a:t>dependent-demand </a:t>
            </a:r>
            <a:r>
              <a:rPr lang="en-CA" sz="2400" dirty="0"/>
              <a:t>inventories (i.e. raw materials, component parts and subassemblies</a:t>
            </a:r>
            <a:r>
              <a:rPr lang="en-CA" sz="2400" dirty="0" smtClean="0"/>
              <a:t>).</a:t>
            </a:r>
            <a:endParaRPr lang="id-ID" sz="2400" dirty="0" smtClean="0"/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MRP provides time scheduling information specifying when each of the subassemblies, parts, and components should be ordered or produced</a:t>
            </a:r>
          </a:p>
          <a:p>
            <a:pPr marL="742950" lvl="1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What, when, how many</a:t>
            </a:r>
            <a:r>
              <a:rPr lang="en-US" sz="2400" dirty="0" smtClean="0"/>
              <a:t>?</a:t>
            </a:r>
            <a:endParaRPr lang="id-ID" sz="2400" dirty="0" smtClean="0"/>
          </a:p>
          <a:p>
            <a:pPr algn="just">
              <a:lnSpc>
                <a:spcPct val="90000"/>
              </a:lnSpc>
            </a:pPr>
            <a:endParaRPr lang="en-US" sz="2400" dirty="0"/>
          </a:p>
          <a:p>
            <a:pPr marL="342900" indent="-342900" algn="just">
              <a:lnSpc>
                <a:spcPct val="90000"/>
              </a:lnSpc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80016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b="1" dirty="0" smtClean="0"/>
              <a:t>MRP </a:t>
            </a:r>
            <a:r>
              <a:rPr lang="id-ID" b="1" dirty="0" smtClean="0">
                <a:sym typeface="Symbol"/>
              </a:rPr>
              <a:t>as a</a:t>
            </a:r>
            <a:r>
              <a:rPr lang="en-US" b="1" dirty="0" smtClean="0"/>
              <a:t> </a:t>
            </a:r>
            <a:r>
              <a:rPr lang="id-ID" b="1" dirty="0" smtClean="0"/>
              <a:t>S</a:t>
            </a:r>
            <a:r>
              <a:rPr lang="en-US" b="1" dirty="0" err="1" smtClean="0"/>
              <a:t>oftware</a:t>
            </a:r>
            <a:r>
              <a:rPr lang="en-US" b="1" dirty="0" smtClean="0"/>
              <a:t> </a:t>
            </a:r>
            <a:r>
              <a:rPr lang="id-ID" b="1" dirty="0" smtClean="0"/>
              <a:t>S</a:t>
            </a:r>
            <a:r>
              <a:rPr lang="en-US" b="1" dirty="0" err="1" smtClean="0"/>
              <a:t>ystem</a:t>
            </a:r>
            <a:r>
              <a:rPr lang="en-US" dirty="0" smtClean="0"/>
              <a:t> </a:t>
            </a:r>
            <a:endParaRPr lang="id-ID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71757" y="1556792"/>
            <a:ext cx="7148715" cy="4698669"/>
            <a:chOff x="350" y="624"/>
            <a:chExt cx="5237" cy="3390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1740" y="719"/>
              <a:ext cx="0" cy="32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00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3312" y="624"/>
              <a:ext cx="12" cy="33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 sz="1600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350" y="698"/>
              <a:ext cx="5237" cy="3250"/>
              <a:chOff x="350" y="672"/>
              <a:chExt cx="5237" cy="3250"/>
            </a:xfrm>
          </p:grpSpPr>
          <p:grpSp>
            <p:nvGrpSpPr>
              <p:cNvPr id="8" name="Group 6"/>
              <p:cNvGrpSpPr>
                <a:grpSpLocks/>
              </p:cNvGrpSpPr>
              <p:nvPr/>
            </p:nvGrpSpPr>
            <p:grpSpPr bwMode="auto">
              <a:xfrm>
                <a:off x="580" y="2091"/>
                <a:ext cx="789" cy="847"/>
                <a:chOff x="580" y="2293"/>
                <a:chExt cx="789" cy="847"/>
              </a:xfrm>
            </p:grpSpPr>
            <p:sp>
              <p:nvSpPr>
                <p:cNvPr id="46" name="Freeform 7"/>
                <p:cNvSpPr>
                  <a:spLocks/>
                </p:cNvSpPr>
                <p:nvPr/>
              </p:nvSpPr>
              <p:spPr bwMode="auto">
                <a:xfrm>
                  <a:off x="588" y="2431"/>
                  <a:ext cx="781" cy="709"/>
                </a:xfrm>
                <a:custGeom>
                  <a:avLst/>
                  <a:gdLst>
                    <a:gd name="T0" fmla="*/ 780 w 781"/>
                    <a:gd name="T1" fmla="*/ 8 h 709"/>
                    <a:gd name="T2" fmla="*/ 780 w 781"/>
                    <a:gd name="T3" fmla="*/ 584 h 709"/>
                    <a:gd name="T4" fmla="*/ 768 w 781"/>
                    <a:gd name="T5" fmla="*/ 606 h 709"/>
                    <a:gd name="T6" fmla="*/ 749 w 781"/>
                    <a:gd name="T7" fmla="*/ 626 h 709"/>
                    <a:gd name="T8" fmla="*/ 721 w 781"/>
                    <a:gd name="T9" fmla="*/ 644 h 709"/>
                    <a:gd name="T10" fmla="*/ 684 w 781"/>
                    <a:gd name="T11" fmla="*/ 662 h 709"/>
                    <a:gd name="T12" fmla="*/ 635 w 781"/>
                    <a:gd name="T13" fmla="*/ 678 h 709"/>
                    <a:gd name="T14" fmla="*/ 582 w 781"/>
                    <a:gd name="T15" fmla="*/ 690 h 709"/>
                    <a:gd name="T16" fmla="*/ 526 w 781"/>
                    <a:gd name="T17" fmla="*/ 698 h 709"/>
                    <a:gd name="T18" fmla="*/ 474 w 781"/>
                    <a:gd name="T19" fmla="*/ 704 h 709"/>
                    <a:gd name="T20" fmla="*/ 424 w 781"/>
                    <a:gd name="T21" fmla="*/ 708 h 709"/>
                    <a:gd name="T22" fmla="*/ 371 w 781"/>
                    <a:gd name="T23" fmla="*/ 708 h 709"/>
                    <a:gd name="T24" fmla="*/ 310 w 781"/>
                    <a:gd name="T25" fmla="*/ 704 h 709"/>
                    <a:gd name="T26" fmla="*/ 257 w 781"/>
                    <a:gd name="T27" fmla="*/ 700 h 709"/>
                    <a:gd name="T28" fmla="*/ 201 w 781"/>
                    <a:gd name="T29" fmla="*/ 692 h 709"/>
                    <a:gd name="T30" fmla="*/ 152 w 781"/>
                    <a:gd name="T31" fmla="*/ 680 h 709"/>
                    <a:gd name="T32" fmla="*/ 111 w 781"/>
                    <a:gd name="T33" fmla="*/ 668 h 709"/>
                    <a:gd name="T34" fmla="*/ 71 w 781"/>
                    <a:gd name="T35" fmla="*/ 652 h 709"/>
                    <a:gd name="T36" fmla="*/ 40 w 781"/>
                    <a:gd name="T37" fmla="*/ 634 h 709"/>
                    <a:gd name="T38" fmla="*/ 25 w 781"/>
                    <a:gd name="T39" fmla="*/ 622 h 709"/>
                    <a:gd name="T40" fmla="*/ 9 w 781"/>
                    <a:gd name="T41" fmla="*/ 604 h 709"/>
                    <a:gd name="T42" fmla="*/ 0 w 781"/>
                    <a:gd name="T43" fmla="*/ 582 h 709"/>
                    <a:gd name="T44" fmla="*/ 0 w 781"/>
                    <a:gd name="T45" fmla="*/ 0 h 709"/>
                    <a:gd name="T46" fmla="*/ 780 w 781"/>
                    <a:gd name="T47" fmla="*/ 8 h 7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81" h="709">
                      <a:moveTo>
                        <a:pt x="780" y="8"/>
                      </a:moveTo>
                      <a:lnTo>
                        <a:pt x="780" y="584"/>
                      </a:lnTo>
                      <a:lnTo>
                        <a:pt x="768" y="606"/>
                      </a:lnTo>
                      <a:lnTo>
                        <a:pt x="749" y="626"/>
                      </a:lnTo>
                      <a:lnTo>
                        <a:pt x="721" y="644"/>
                      </a:lnTo>
                      <a:lnTo>
                        <a:pt x="684" y="662"/>
                      </a:lnTo>
                      <a:lnTo>
                        <a:pt x="635" y="678"/>
                      </a:lnTo>
                      <a:lnTo>
                        <a:pt x="582" y="690"/>
                      </a:lnTo>
                      <a:lnTo>
                        <a:pt x="526" y="698"/>
                      </a:lnTo>
                      <a:lnTo>
                        <a:pt x="474" y="704"/>
                      </a:lnTo>
                      <a:lnTo>
                        <a:pt x="424" y="708"/>
                      </a:lnTo>
                      <a:lnTo>
                        <a:pt x="371" y="708"/>
                      </a:lnTo>
                      <a:lnTo>
                        <a:pt x="310" y="704"/>
                      </a:lnTo>
                      <a:lnTo>
                        <a:pt x="257" y="700"/>
                      </a:lnTo>
                      <a:lnTo>
                        <a:pt x="201" y="692"/>
                      </a:lnTo>
                      <a:lnTo>
                        <a:pt x="152" y="680"/>
                      </a:lnTo>
                      <a:lnTo>
                        <a:pt x="111" y="668"/>
                      </a:lnTo>
                      <a:lnTo>
                        <a:pt x="71" y="652"/>
                      </a:lnTo>
                      <a:lnTo>
                        <a:pt x="40" y="634"/>
                      </a:lnTo>
                      <a:lnTo>
                        <a:pt x="25" y="622"/>
                      </a:lnTo>
                      <a:lnTo>
                        <a:pt x="9" y="604"/>
                      </a:lnTo>
                      <a:lnTo>
                        <a:pt x="0" y="582"/>
                      </a:lnTo>
                      <a:lnTo>
                        <a:pt x="0" y="0"/>
                      </a:lnTo>
                      <a:lnTo>
                        <a:pt x="780" y="8"/>
                      </a:lnTo>
                    </a:path>
                  </a:pathLst>
                </a:custGeom>
                <a:solidFill>
                  <a:srgbClr val="8AC8B8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sz="1600"/>
                </a:p>
              </p:txBody>
            </p:sp>
            <p:sp>
              <p:nvSpPr>
                <p:cNvPr id="47" name="Oval 8"/>
                <p:cNvSpPr>
                  <a:spLocks noChangeArrowheads="1"/>
                </p:cNvSpPr>
                <p:nvPr/>
              </p:nvSpPr>
              <p:spPr bwMode="auto">
                <a:xfrm>
                  <a:off x="580" y="2293"/>
                  <a:ext cx="765" cy="244"/>
                </a:xfrm>
                <a:prstGeom prst="ellipse">
                  <a:avLst/>
                </a:prstGeom>
                <a:solidFill>
                  <a:srgbClr val="8AC8B8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d-ID" sz="1600"/>
                </a:p>
              </p:txBody>
            </p:sp>
          </p:grpSp>
          <p:grpSp>
            <p:nvGrpSpPr>
              <p:cNvPr id="10" name="Group 9"/>
              <p:cNvGrpSpPr>
                <a:grpSpLocks/>
              </p:cNvGrpSpPr>
              <p:nvPr/>
            </p:nvGrpSpPr>
            <p:grpSpPr bwMode="auto">
              <a:xfrm>
                <a:off x="3721" y="998"/>
                <a:ext cx="1375" cy="1153"/>
                <a:chOff x="3721" y="1200"/>
                <a:chExt cx="1375" cy="1153"/>
              </a:xfrm>
            </p:grpSpPr>
            <p:sp>
              <p:nvSpPr>
                <p:cNvPr id="43" name="Freeform 10"/>
                <p:cNvSpPr>
                  <a:spLocks/>
                </p:cNvSpPr>
                <p:nvPr/>
              </p:nvSpPr>
              <p:spPr bwMode="auto">
                <a:xfrm>
                  <a:off x="3985" y="1200"/>
                  <a:ext cx="1111" cy="697"/>
                </a:xfrm>
                <a:custGeom>
                  <a:avLst/>
                  <a:gdLst>
                    <a:gd name="T0" fmla="*/ 0 w 1111"/>
                    <a:gd name="T1" fmla="*/ 642 h 697"/>
                    <a:gd name="T2" fmla="*/ 0 w 1111"/>
                    <a:gd name="T3" fmla="*/ 0 h 697"/>
                    <a:gd name="T4" fmla="*/ 1110 w 1111"/>
                    <a:gd name="T5" fmla="*/ 0 h 697"/>
                    <a:gd name="T6" fmla="*/ 1110 w 1111"/>
                    <a:gd name="T7" fmla="*/ 381 h 697"/>
                    <a:gd name="T8" fmla="*/ 975 w 1111"/>
                    <a:gd name="T9" fmla="*/ 381 h 697"/>
                    <a:gd name="T10" fmla="*/ 912 w 1111"/>
                    <a:gd name="T11" fmla="*/ 387 h 697"/>
                    <a:gd name="T12" fmla="*/ 858 w 1111"/>
                    <a:gd name="T13" fmla="*/ 399 h 697"/>
                    <a:gd name="T14" fmla="*/ 795 w 1111"/>
                    <a:gd name="T15" fmla="*/ 417 h 697"/>
                    <a:gd name="T16" fmla="*/ 732 w 1111"/>
                    <a:gd name="T17" fmla="*/ 441 h 697"/>
                    <a:gd name="T18" fmla="*/ 678 w 1111"/>
                    <a:gd name="T19" fmla="*/ 468 h 697"/>
                    <a:gd name="T20" fmla="*/ 624 w 1111"/>
                    <a:gd name="T21" fmla="*/ 507 h 697"/>
                    <a:gd name="T22" fmla="*/ 570 w 1111"/>
                    <a:gd name="T23" fmla="*/ 552 h 697"/>
                    <a:gd name="T24" fmla="*/ 522 w 1111"/>
                    <a:gd name="T25" fmla="*/ 591 h 697"/>
                    <a:gd name="T26" fmla="*/ 489 w 1111"/>
                    <a:gd name="T27" fmla="*/ 615 h 697"/>
                    <a:gd name="T28" fmla="*/ 453 w 1111"/>
                    <a:gd name="T29" fmla="*/ 636 h 697"/>
                    <a:gd name="T30" fmla="*/ 402 w 1111"/>
                    <a:gd name="T31" fmla="*/ 663 h 697"/>
                    <a:gd name="T32" fmla="*/ 348 w 1111"/>
                    <a:gd name="T33" fmla="*/ 681 h 697"/>
                    <a:gd name="T34" fmla="*/ 294 w 1111"/>
                    <a:gd name="T35" fmla="*/ 693 h 697"/>
                    <a:gd name="T36" fmla="*/ 240 w 1111"/>
                    <a:gd name="T37" fmla="*/ 696 h 697"/>
                    <a:gd name="T38" fmla="*/ 186 w 1111"/>
                    <a:gd name="T39" fmla="*/ 693 h 697"/>
                    <a:gd name="T40" fmla="*/ 132 w 1111"/>
                    <a:gd name="T41" fmla="*/ 684 h 697"/>
                    <a:gd name="T42" fmla="*/ 90 w 1111"/>
                    <a:gd name="T43" fmla="*/ 675 h 697"/>
                    <a:gd name="T44" fmla="*/ 42 w 1111"/>
                    <a:gd name="T45" fmla="*/ 660 h 697"/>
                    <a:gd name="T46" fmla="*/ 0 w 1111"/>
                    <a:gd name="T47" fmla="*/ 642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111" h="697">
                      <a:moveTo>
                        <a:pt x="0" y="642"/>
                      </a:moveTo>
                      <a:lnTo>
                        <a:pt x="0" y="0"/>
                      </a:lnTo>
                      <a:lnTo>
                        <a:pt x="1110" y="0"/>
                      </a:lnTo>
                      <a:lnTo>
                        <a:pt x="1110" y="381"/>
                      </a:lnTo>
                      <a:lnTo>
                        <a:pt x="975" y="381"/>
                      </a:lnTo>
                      <a:lnTo>
                        <a:pt x="912" y="387"/>
                      </a:lnTo>
                      <a:lnTo>
                        <a:pt x="858" y="399"/>
                      </a:lnTo>
                      <a:lnTo>
                        <a:pt x="795" y="417"/>
                      </a:lnTo>
                      <a:lnTo>
                        <a:pt x="732" y="441"/>
                      </a:lnTo>
                      <a:lnTo>
                        <a:pt x="678" y="468"/>
                      </a:lnTo>
                      <a:lnTo>
                        <a:pt x="624" y="507"/>
                      </a:lnTo>
                      <a:lnTo>
                        <a:pt x="570" y="552"/>
                      </a:lnTo>
                      <a:lnTo>
                        <a:pt x="522" y="591"/>
                      </a:lnTo>
                      <a:lnTo>
                        <a:pt x="489" y="615"/>
                      </a:lnTo>
                      <a:lnTo>
                        <a:pt x="453" y="636"/>
                      </a:lnTo>
                      <a:lnTo>
                        <a:pt x="402" y="663"/>
                      </a:lnTo>
                      <a:lnTo>
                        <a:pt x="348" y="681"/>
                      </a:lnTo>
                      <a:lnTo>
                        <a:pt x="294" y="693"/>
                      </a:lnTo>
                      <a:lnTo>
                        <a:pt x="240" y="696"/>
                      </a:lnTo>
                      <a:lnTo>
                        <a:pt x="186" y="693"/>
                      </a:lnTo>
                      <a:lnTo>
                        <a:pt x="132" y="684"/>
                      </a:lnTo>
                      <a:lnTo>
                        <a:pt x="90" y="675"/>
                      </a:lnTo>
                      <a:lnTo>
                        <a:pt x="42" y="660"/>
                      </a:lnTo>
                      <a:lnTo>
                        <a:pt x="0" y="642"/>
                      </a:lnTo>
                    </a:path>
                  </a:pathLst>
                </a:custGeom>
                <a:solidFill>
                  <a:srgbClr val="8AC8B8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sz="1600"/>
                </a:p>
              </p:txBody>
            </p:sp>
            <p:sp>
              <p:nvSpPr>
                <p:cNvPr id="44" name="Freeform 11"/>
                <p:cNvSpPr>
                  <a:spLocks/>
                </p:cNvSpPr>
                <p:nvPr/>
              </p:nvSpPr>
              <p:spPr bwMode="auto">
                <a:xfrm>
                  <a:off x="3853" y="1428"/>
                  <a:ext cx="1111" cy="697"/>
                </a:xfrm>
                <a:custGeom>
                  <a:avLst/>
                  <a:gdLst>
                    <a:gd name="T0" fmla="*/ 0 w 1111"/>
                    <a:gd name="T1" fmla="*/ 642 h 697"/>
                    <a:gd name="T2" fmla="*/ 0 w 1111"/>
                    <a:gd name="T3" fmla="*/ 0 h 697"/>
                    <a:gd name="T4" fmla="*/ 1110 w 1111"/>
                    <a:gd name="T5" fmla="*/ 0 h 697"/>
                    <a:gd name="T6" fmla="*/ 1110 w 1111"/>
                    <a:gd name="T7" fmla="*/ 381 h 697"/>
                    <a:gd name="T8" fmla="*/ 975 w 1111"/>
                    <a:gd name="T9" fmla="*/ 381 h 697"/>
                    <a:gd name="T10" fmla="*/ 912 w 1111"/>
                    <a:gd name="T11" fmla="*/ 387 h 697"/>
                    <a:gd name="T12" fmla="*/ 858 w 1111"/>
                    <a:gd name="T13" fmla="*/ 399 h 697"/>
                    <a:gd name="T14" fmla="*/ 795 w 1111"/>
                    <a:gd name="T15" fmla="*/ 417 h 697"/>
                    <a:gd name="T16" fmla="*/ 732 w 1111"/>
                    <a:gd name="T17" fmla="*/ 441 h 697"/>
                    <a:gd name="T18" fmla="*/ 678 w 1111"/>
                    <a:gd name="T19" fmla="*/ 468 h 697"/>
                    <a:gd name="T20" fmla="*/ 624 w 1111"/>
                    <a:gd name="T21" fmla="*/ 507 h 697"/>
                    <a:gd name="T22" fmla="*/ 570 w 1111"/>
                    <a:gd name="T23" fmla="*/ 552 h 697"/>
                    <a:gd name="T24" fmla="*/ 522 w 1111"/>
                    <a:gd name="T25" fmla="*/ 591 h 697"/>
                    <a:gd name="T26" fmla="*/ 489 w 1111"/>
                    <a:gd name="T27" fmla="*/ 615 h 697"/>
                    <a:gd name="T28" fmla="*/ 453 w 1111"/>
                    <a:gd name="T29" fmla="*/ 636 h 697"/>
                    <a:gd name="T30" fmla="*/ 402 w 1111"/>
                    <a:gd name="T31" fmla="*/ 663 h 697"/>
                    <a:gd name="T32" fmla="*/ 348 w 1111"/>
                    <a:gd name="T33" fmla="*/ 681 h 697"/>
                    <a:gd name="T34" fmla="*/ 294 w 1111"/>
                    <a:gd name="T35" fmla="*/ 693 h 697"/>
                    <a:gd name="T36" fmla="*/ 240 w 1111"/>
                    <a:gd name="T37" fmla="*/ 696 h 697"/>
                    <a:gd name="T38" fmla="*/ 186 w 1111"/>
                    <a:gd name="T39" fmla="*/ 693 h 697"/>
                    <a:gd name="T40" fmla="*/ 132 w 1111"/>
                    <a:gd name="T41" fmla="*/ 684 h 697"/>
                    <a:gd name="T42" fmla="*/ 90 w 1111"/>
                    <a:gd name="T43" fmla="*/ 675 h 697"/>
                    <a:gd name="T44" fmla="*/ 42 w 1111"/>
                    <a:gd name="T45" fmla="*/ 660 h 697"/>
                    <a:gd name="T46" fmla="*/ 0 w 1111"/>
                    <a:gd name="T47" fmla="*/ 642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111" h="697">
                      <a:moveTo>
                        <a:pt x="0" y="642"/>
                      </a:moveTo>
                      <a:lnTo>
                        <a:pt x="0" y="0"/>
                      </a:lnTo>
                      <a:lnTo>
                        <a:pt x="1110" y="0"/>
                      </a:lnTo>
                      <a:lnTo>
                        <a:pt x="1110" y="381"/>
                      </a:lnTo>
                      <a:lnTo>
                        <a:pt x="975" y="381"/>
                      </a:lnTo>
                      <a:lnTo>
                        <a:pt x="912" y="387"/>
                      </a:lnTo>
                      <a:lnTo>
                        <a:pt x="858" y="399"/>
                      </a:lnTo>
                      <a:lnTo>
                        <a:pt x="795" y="417"/>
                      </a:lnTo>
                      <a:lnTo>
                        <a:pt x="732" y="441"/>
                      </a:lnTo>
                      <a:lnTo>
                        <a:pt x="678" y="468"/>
                      </a:lnTo>
                      <a:lnTo>
                        <a:pt x="624" y="507"/>
                      </a:lnTo>
                      <a:lnTo>
                        <a:pt x="570" y="552"/>
                      </a:lnTo>
                      <a:lnTo>
                        <a:pt x="522" y="591"/>
                      </a:lnTo>
                      <a:lnTo>
                        <a:pt x="489" y="615"/>
                      </a:lnTo>
                      <a:lnTo>
                        <a:pt x="453" y="636"/>
                      </a:lnTo>
                      <a:lnTo>
                        <a:pt x="402" y="663"/>
                      </a:lnTo>
                      <a:lnTo>
                        <a:pt x="348" y="681"/>
                      </a:lnTo>
                      <a:lnTo>
                        <a:pt x="294" y="693"/>
                      </a:lnTo>
                      <a:lnTo>
                        <a:pt x="240" y="696"/>
                      </a:lnTo>
                      <a:lnTo>
                        <a:pt x="186" y="693"/>
                      </a:lnTo>
                      <a:lnTo>
                        <a:pt x="132" y="684"/>
                      </a:lnTo>
                      <a:lnTo>
                        <a:pt x="90" y="675"/>
                      </a:lnTo>
                      <a:lnTo>
                        <a:pt x="42" y="660"/>
                      </a:lnTo>
                      <a:lnTo>
                        <a:pt x="0" y="642"/>
                      </a:lnTo>
                    </a:path>
                  </a:pathLst>
                </a:custGeom>
                <a:solidFill>
                  <a:srgbClr val="8AC8B8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sz="1600"/>
                </a:p>
              </p:txBody>
            </p:sp>
            <p:sp>
              <p:nvSpPr>
                <p:cNvPr id="45" name="Freeform 12"/>
                <p:cNvSpPr>
                  <a:spLocks/>
                </p:cNvSpPr>
                <p:nvPr/>
              </p:nvSpPr>
              <p:spPr bwMode="auto">
                <a:xfrm>
                  <a:off x="3721" y="1656"/>
                  <a:ext cx="1111" cy="697"/>
                </a:xfrm>
                <a:custGeom>
                  <a:avLst/>
                  <a:gdLst>
                    <a:gd name="T0" fmla="*/ 0 w 1111"/>
                    <a:gd name="T1" fmla="*/ 642 h 697"/>
                    <a:gd name="T2" fmla="*/ 0 w 1111"/>
                    <a:gd name="T3" fmla="*/ 0 h 697"/>
                    <a:gd name="T4" fmla="*/ 1110 w 1111"/>
                    <a:gd name="T5" fmla="*/ 0 h 697"/>
                    <a:gd name="T6" fmla="*/ 1110 w 1111"/>
                    <a:gd name="T7" fmla="*/ 381 h 697"/>
                    <a:gd name="T8" fmla="*/ 975 w 1111"/>
                    <a:gd name="T9" fmla="*/ 381 h 697"/>
                    <a:gd name="T10" fmla="*/ 912 w 1111"/>
                    <a:gd name="T11" fmla="*/ 387 h 697"/>
                    <a:gd name="T12" fmla="*/ 858 w 1111"/>
                    <a:gd name="T13" fmla="*/ 399 h 697"/>
                    <a:gd name="T14" fmla="*/ 795 w 1111"/>
                    <a:gd name="T15" fmla="*/ 417 h 697"/>
                    <a:gd name="T16" fmla="*/ 732 w 1111"/>
                    <a:gd name="T17" fmla="*/ 441 h 697"/>
                    <a:gd name="T18" fmla="*/ 678 w 1111"/>
                    <a:gd name="T19" fmla="*/ 468 h 697"/>
                    <a:gd name="T20" fmla="*/ 624 w 1111"/>
                    <a:gd name="T21" fmla="*/ 507 h 697"/>
                    <a:gd name="T22" fmla="*/ 570 w 1111"/>
                    <a:gd name="T23" fmla="*/ 552 h 697"/>
                    <a:gd name="T24" fmla="*/ 522 w 1111"/>
                    <a:gd name="T25" fmla="*/ 591 h 697"/>
                    <a:gd name="T26" fmla="*/ 489 w 1111"/>
                    <a:gd name="T27" fmla="*/ 615 h 697"/>
                    <a:gd name="T28" fmla="*/ 453 w 1111"/>
                    <a:gd name="T29" fmla="*/ 636 h 697"/>
                    <a:gd name="T30" fmla="*/ 402 w 1111"/>
                    <a:gd name="T31" fmla="*/ 663 h 697"/>
                    <a:gd name="T32" fmla="*/ 348 w 1111"/>
                    <a:gd name="T33" fmla="*/ 681 h 697"/>
                    <a:gd name="T34" fmla="*/ 294 w 1111"/>
                    <a:gd name="T35" fmla="*/ 693 h 697"/>
                    <a:gd name="T36" fmla="*/ 240 w 1111"/>
                    <a:gd name="T37" fmla="*/ 696 h 697"/>
                    <a:gd name="T38" fmla="*/ 186 w 1111"/>
                    <a:gd name="T39" fmla="*/ 693 h 697"/>
                    <a:gd name="T40" fmla="*/ 132 w 1111"/>
                    <a:gd name="T41" fmla="*/ 684 h 697"/>
                    <a:gd name="T42" fmla="*/ 90 w 1111"/>
                    <a:gd name="T43" fmla="*/ 675 h 697"/>
                    <a:gd name="T44" fmla="*/ 42 w 1111"/>
                    <a:gd name="T45" fmla="*/ 660 h 697"/>
                    <a:gd name="T46" fmla="*/ 0 w 1111"/>
                    <a:gd name="T47" fmla="*/ 642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1111" h="697">
                      <a:moveTo>
                        <a:pt x="0" y="642"/>
                      </a:moveTo>
                      <a:lnTo>
                        <a:pt x="0" y="0"/>
                      </a:lnTo>
                      <a:lnTo>
                        <a:pt x="1110" y="0"/>
                      </a:lnTo>
                      <a:lnTo>
                        <a:pt x="1110" y="381"/>
                      </a:lnTo>
                      <a:lnTo>
                        <a:pt x="975" y="381"/>
                      </a:lnTo>
                      <a:lnTo>
                        <a:pt x="912" y="387"/>
                      </a:lnTo>
                      <a:lnTo>
                        <a:pt x="858" y="399"/>
                      </a:lnTo>
                      <a:lnTo>
                        <a:pt x="795" y="417"/>
                      </a:lnTo>
                      <a:lnTo>
                        <a:pt x="732" y="441"/>
                      </a:lnTo>
                      <a:lnTo>
                        <a:pt x="678" y="468"/>
                      </a:lnTo>
                      <a:lnTo>
                        <a:pt x="624" y="507"/>
                      </a:lnTo>
                      <a:lnTo>
                        <a:pt x="570" y="552"/>
                      </a:lnTo>
                      <a:lnTo>
                        <a:pt x="522" y="591"/>
                      </a:lnTo>
                      <a:lnTo>
                        <a:pt x="489" y="615"/>
                      </a:lnTo>
                      <a:lnTo>
                        <a:pt x="453" y="636"/>
                      </a:lnTo>
                      <a:lnTo>
                        <a:pt x="402" y="663"/>
                      </a:lnTo>
                      <a:lnTo>
                        <a:pt x="348" y="681"/>
                      </a:lnTo>
                      <a:lnTo>
                        <a:pt x="294" y="693"/>
                      </a:lnTo>
                      <a:lnTo>
                        <a:pt x="240" y="696"/>
                      </a:lnTo>
                      <a:lnTo>
                        <a:pt x="186" y="693"/>
                      </a:lnTo>
                      <a:lnTo>
                        <a:pt x="132" y="684"/>
                      </a:lnTo>
                      <a:lnTo>
                        <a:pt x="90" y="675"/>
                      </a:lnTo>
                      <a:lnTo>
                        <a:pt x="42" y="660"/>
                      </a:lnTo>
                      <a:lnTo>
                        <a:pt x="0" y="642"/>
                      </a:lnTo>
                    </a:path>
                  </a:pathLst>
                </a:custGeom>
                <a:solidFill>
                  <a:srgbClr val="8AC8B8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sz="1600"/>
                </a:p>
              </p:txBody>
            </p:sp>
          </p:grp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3866" y="3414"/>
                <a:ext cx="1108" cy="508"/>
              </a:xfrm>
              <a:prstGeom prst="rect">
                <a:avLst/>
              </a:prstGeom>
              <a:solidFill>
                <a:srgbClr val="8AC8B8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934" y="2424"/>
                <a:ext cx="1108" cy="508"/>
              </a:xfrm>
              <a:prstGeom prst="rect">
                <a:avLst/>
              </a:prstGeom>
              <a:solidFill>
                <a:srgbClr val="8AC8B8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350" y="1332"/>
                <a:ext cx="1108" cy="508"/>
              </a:xfrm>
              <a:prstGeom prst="rect">
                <a:avLst/>
              </a:prstGeom>
              <a:solidFill>
                <a:srgbClr val="8AC8B8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14" name="Rectangle 16"/>
              <p:cNvSpPr>
                <a:spLocks noChangeArrowheads="1"/>
              </p:cNvSpPr>
              <p:nvPr/>
            </p:nvSpPr>
            <p:spPr bwMode="auto">
              <a:xfrm>
                <a:off x="351" y="672"/>
                <a:ext cx="861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 dirty="0">
                    <a:latin typeface="Arial" charset="0"/>
                  </a:rPr>
                  <a:t>MRP Inputs</a:t>
                </a:r>
              </a:p>
            </p:txBody>
          </p:sp>
          <p:sp>
            <p:nvSpPr>
              <p:cNvPr id="15" name="Rectangle 17"/>
              <p:cNvSpPr>
                <a:spLocks noChangeArrowheads="1"/>
              </p:cNvSpPr>
              <p:nvPr/>
            </p:nvSpPr>
            <p:spPr bwMode="auto">
              <a:xfrm>
                <a:off x="1899" y="672"/>
                <a:ext cx="118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 dirty="0">
                    <a:latin typeface="Arial" charset="0"/>
                  </a:rPr>
                  <a:t>MRP Processing</a:t>
                </a:r>
              </a:p>
            </p:txBody>
          </p: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4023" y="672"/>
                <a:ext cx="974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charset="0"/>
                  </a:rPr>
                  <a:t>MRP Outputs</a:t>
                </a:r>
              </a:p>
            </p:txBody>
          </p:sp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565" y="1380"/>
                <a:ext cx="706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 dirty="0">
                    <a:latin typeface="Arial" charset="0"/>
                  </a:rPr>
                  <a:t>Master</a:t>
                </a:r>
              </a:p>
              <a:p>
                <a:pPr eaLnBrk="0" hangingPunct="0"/>
                <a:r>
                  <a:rPr lang="en-US" sz="1600" b="1" dirty="0">
                    <a:latin typeface="Arial" charset="0"/>
                  </a:rPr>
                  <a:t>schedule</a:t>
                </a:r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613" y="2340"/>
                <a:ext cx="715" cy="5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sz="1600" b="1">
                    <a:latin typeface="Arial" charset="0"/>
                  </a:rPr>
                  <a:t>Bill of</a:t>
                </a:r>
              </a:p>
              <a:p>
                <a:pPr algn="ctr" eaLnBrk="0" hangingPunct="0"/>
                <a:r>
                  <a:rPr lang="en-US" sz="1600" b="1">
                    <a:latin typeface="Arial" charset="0"/>
                  </a:rPr>
                  <a:t>materials</a:t>
                </a:r>
              </a:p>
              <a:p>
                <a:pPr algn="ctr" eaLnBrk="0" hangingPunct="0"/>
                <a:endParaRPr lang="en-US" sz="1600" b="1">
                  <a:latin typeface="Arial" charset="0"/>
                </a:endParaRPr>
              </a:p>
            </p:txBody>
          </p:sp>
          <p:grpSp>
            <p:nvGrpSpPr>
              <p:cNvPr id="19" name="Group 21"/>
              <p:cNvGrpSpPr>
                <a:grpSpLocks/>
              </p:cNvGrpSpPr>
              <p:nvPr/>
            </p:nvGrpSpPr>
            <p:grpSpPr bwMode="auto">
              <a:xfrm>
                <a:off x="580" y="3063"/>
                <a:ext cx="789" cy="847"/>
                <a:chOff x="580" y="3265"/>
                <a:chExt cx="789" cy="847"/>
              </a:xfrm>
            </p:grpSpPr>
            <p:sp>
              <p:nvSpPr>
                <p:cNvPr id="41" name="Freeform 22"/>
                <p:cNvSpPr>
                  <a:spLocks/>
                </p:cNvSpPr>
                <p:nvPr/>
              </p:nvSpPr>
              <p:spPr bwMode="auto">
                <a:xfrm>
                  <a:off x="588" y="3403"/>
                  <a:ext cx="781" cy="709"/>
                </a:xfrm>
                <a:custGeom>
                  <a:avLst/>
                  <a:gdLst>
                    <a:gd name="T0" fmla="*/ 780 w 781"/>
                    <a:gd name="T1" fmla="*/ 8 h 709"/>
                    <a:gd name="T2" fmla="*/ 780 w 781"/>
                    <a:gd name="T3" fmla="*/ 584 h 709"/>
                    <a:gd name="T4" fmla="*/ 768 w 781"/>
                    <a:gd name="T5" fmla="*/ 606 h 709"/>
                    <a:gd name="T6" fmla="*/ 749 w 781"/>
                    <a:gd name="T7" fmla="*/ 626 h 709"/>
                    <a:gd name="T8" fmla="*/ 721 w 781"/>
                    <a:gd name="T9" fmla="*/ 644 h 709"/>
                    <a:gd name="T10" fmla="*/ 684 w 781"/>
                    <a:gd name="T11" fmla="*/ 662 h 709"/>
                    <a:gd name="T12" fmla="*/ 635 w 781"/>
                    <a:gd name="T13" fmla="*/ 678 h 709"/>
                    <a:gd name="T14" fmla="*/ 582 w 781"/>
                    <a:gd name="T15" fmla="*/ 690 h 709"/>
                    <a:gd name="T16" fmla="*/ 526 w 781"/>
                    <a:gd name="T17" fmla="*/ 698 h 709"/>
                    <a:gd name="T18" fmla="*/ 474 w 781"/>
                    <a:gd name="T19" fmla="*/ 704 h 709"/>
                    <a:gd name="T20" fmla="*/ 424 w 781"/>
                    <a:gd name="T21" fmla="*/ 708 h 709"/>
                    <a:gd name="T22" fmla="*/ 371 w 781"/>
                    <a:gd name="T23" fmla="*/ 708 h 709"/>
                    <a:gd name="T24" fmla="*/ 310 w 781"/>
                    <a:gd name="T25" fmla="*/ 704 h 709"/>
                    <a:gd name="T26" fmla="*/ 257 w 781"/>
                    <a:gd name="T27" fmla="*/ 700 h 709"/>
                    <a:gd name="T28" fmla="*/ 201 w 781"/>
                    <a:gd name="T29" fmla="*/ 692 h 709"/>
                    <a:gd name="T30" fmla="*/ 152 w 781"/>
                    <a:gd name="T31" fmla="*/ 680 h 709"/>
                    <a:gd name="T32" fmla="*/ 111 w 781"/>
                    <a:gd name="T33" fmla="*/ 668 h 709"/>
                    <a:gd name="T34" fmla="*/ 71 w 781"/>
                    <a:gd name="T35" fmla="*/ 652 h 709"/>
                    <a:gd name="T36" fmla="*/ 40 w 781"/>
                    <a:gd name="T37" fmla="*/ 634 h 709"/>
                    <a:gd name="T38" fmla="*/ 25 w 781"/>
                    <a:gd name="T39" fmla="*/ 622 h 709"/>
                    <a:gd name="T40" fmla="*/ 9 w 781"/>
                    <a:gd name="T41" fmla="*/ 604 h 709"/>
                    <a:gd name="T42" fmla="*/ 0 w 781"/>
                    <a:gd name="T43" fmla="*/ 582 h 709"/>
                    <a:gd name="T44" fmla="*/ 0 w 781"/>
                    <a:gd name="T45" fmla="*/ 0 h 709"/>
                    <a:gd name="T46" fmla="*/ 780 w 781"/>
                    <a:gd name="T47" fmla="*/ 8 h 7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781" h="709">
                      <a:moveTo>
                        <a:pt x="780" y="8"/>
                      </a:moveTo>
                      <a:lnTo>
                        <a:pt x="780" y="584"/>
                      </a:lnTo>
                      <a:lnTo>
                        <a:pt x="768" y="606"/>
                      </a:lnTo>
                      <a:lnTo>
                        <a:pt x="749" y="626"/>
                      </a:lnTo>
                      <a:lnTo>
                        <a:pt x="721" y="644"/>
                      </a:lnTo>
                      <a:lnTo>
                        <a:pt x="684" y="662"/>
                      </a:lnTo>
                      <a:lnTo>
                        <a:pt x="635" y="678"/>
                      </a:lnTo>
                      <a:lnTo>
                        <a:pt x="582" y="690"/>
                      </a:lnTo>
                      <a:lnTo>
                        <a:pt x="526" y="698"/>
                      </a:lnTo>
                      <a:lnTo>
                        <a:pt x="474" y="704"/>
                      </a:lnTo>
                      <a:lnTo>
                        <a:pt x="424" y="708"/>
                      </a:lnTo>
                      <a:lnTo>
                        <a:pt x="371" y="708"/>
                      </a:lnTo>
                      <a:lnTo>
                        <a:pt x="310" y="704"/>
                      </a:lnTo>
                      <a:lnTo>
                        <a:pt x="257" y="700"/>
                      </a:lnTo>
                      <a:lnTo>
                        <a:pt x="201" y="692"/>
                      </a:lnTo>
                      <a:lnTo>
                        <a:pt x="152" y="680"/>
                      </a:lnTo>
                      <a:lnTo>
                        <a:pt x="111" y="668"/>
                      </a:lnTo>
                      <a:lnTo>
                        <a:pt x="71" y="652"/>
                      </a:lnTo>
                      <a:lnTo>
                        <a:pt x="40" y="634"/>
                      </a:lnTo>
                      <a:lnTo>
                        <a:pt x="25" y="622"/>
                      </a:lnTo>
                      <a:lnTo>
                        <a:pt x="9" y="604"/>
                      </a:lnTo>
                      <a:lnTo>
                        <a:pt x="0" y="582"/>
                      </a:lnTo>
                      <a:lnTo>
                        <a:pt x="0" y="0"/>
                      </a:lnTo>
                      <a:lnTo>
                        <a:pt x="780" y="8"/>
                      </a:lnTo>
                    </a:path>
                  </a:pathLst>
                </a:custGeom>
                <a:solidFill>
                  <a:srgbClr val="8AC8B8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id-ID" sz="1600"/>
                </a:p>
              </p:txBody>
            </p:sp>
            <p:sp>
              <p:nvSpPr>
                <p:cNvPr id="42" name="Oval 23"/>
                <p:cNvSpPr>
                  <a:spLocks noChangeArrowheads="1"/>
                </p:cNvSpPr>
                <p:nvPr/>
              </p:nvSpPr>
              <p:spPr bwMode="auto">
                <a:xfrm>
                  <a:off x="580" y="3265"/>
                  <a:ext cx="765" cy="244"/>
                </a:xfrm>
                <a:prstGeom prst="ellipse">
                  <a:avLst/>
                </a:prstGeom>
                <a:solidFill>
                  <a:srgbClr val="8AC8B8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id-ID" sz="1600"/>
                </a:p>
              </p:txBody>
            </p:sp>
          </p:grpSp>
          <p:sp>
            <p:nvSpPr>
              <p:cNvPr id="20" name="Rectangle 24"/>
              <p:cNvSpPr>
                <a:spLocks noChangeArrowheads="1"/>
              </p:cNvSpPr>
              <p:nvPr/>
            </p:nvSpPr>
            <p:spPr bwMode="auto">
              <a:xfrm>
                <a:off x="598" y="3324"/>
                <a:ext cx="729" cy="5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ctr" eaLnBrk="0" hangingPunct="0"/>
                <a:r>
                  <a:rPr lang="en-US" sz="1600" b="1">
                    <a:latin typeface="Arial" charset="0"/>
                  </a:rPr>
                  <a:t>Inventory</a:t>
                </a:r>
              </a:p>
              <a:p>
                <a:pPr algn="ctr" eaLnBrk="0" hangingPunct="0"/>
                <a:r>
                  <a:rPr lang="en-US" sz="1600" b="1">
                    <a:latin typeface="Arial" charset="0"/>
                  </a:rPr>
                  <a:t>records</a:t>
                </a:r>
              </a:p>
              <a:p>
                <a:pPr algn="ctr" eaLnBrk="0" hangingPunct="0"/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>
                <a:off x="1461" y="1571"/>
                <a:ext cx="451" cy="9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22" name="Line 26"/>
              <p:cNvSpPr>
                <a:spLocks noChangeShapeType="1"/>
              </p:cNvSpPr>
              <p:nvPr/>
            </p:nvSpPr>
            <p:spPr bwMode="auto">
              <a:xfrm>
                <a:off x="1365" y="2654"/>
                <a:ext cx="5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23" name="Line 27"/>
              <p:cNvSpPr>
                <a:spLocks noChangeShapeType="1"/>
              </p:cNvSpPr>
              <p:nvPr/>
            </p:nvSpPr>
            <p:spPr bwMode="auto">
              <a:xfrm flipV="1">
                <a:off x="1392" y="2928"/>
                <a:ext cx="576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24" name="Line 28"/>
              <p:cNvSpPr>
                <a:spLocks noChangeShapeType="1"/>
              </p:cNvSpPr>
              <p:nvPr/>
            </p:nvSpPr>
            <p:spPr bwMode="auto">
              <a:xfrm>
                <a:off x="3069" y="2690"/>
                <a:ext cx="10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25" name="Line 29"/>
              <p:cNvSpPr>
                <a:spLocks noChangeShapeType="1"/>
              </p:cNvSpPr>
              <p:nvPr/>
            </p:nvSpPr>
            <p:spPr bwMode="auto">
              <a:xfrm flipV="1">
                <a:off x="3069" y="1879"/>
                <a:ext cx="643" cy="6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26" name="Line 30"/>
              <p:cNvSpPr>
                <a:spLocks noChangeShapeType="1"/>
              </p:cNvSpPr>
              <p:nvPr/>
            </p:nvSpPr>
            <p:spPr bwMode="auto">
              <a:xfrm>
                <a:off x="3024" y="2832"/>
                <a:ext cx="864" cy="8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27" name="Rectangle 31"/>
              <p:cNvSpPr>
                <a:spLocks noChangeArrowheads="1"/>
              </p:cNvSpPr>
              <p:nvPr/>
            </p:nvSpPr>
            <p:spPr bwMode="auto">
              <a:xfrm>
                <a:off x="1959" y="2484"/>
                <a:ext cx="107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charset="0"/>
                  </a:rPr>
                  <a:t>MRP computer</a:t>
                </a:r>
              </a:p>
              <a:p>
                <a:pPr eaLnBrk="0" hangingPunct="0"/>
                <a:r>
                  <a:rPr lang="en-US" sz="1600" b="1">
                    <a:latin typeface="Arial" charset="0"/>
                  </a:rPr>
                  <a:t>programs</a:t>
                </a:r>
              </a:p>
            </p:txBody>
          </p:sp>
          <p:sp>
            <p:nvSpPr>
              <p:cNvPr id="28" name="Rectangle 32"/>
              <p:cNvSpPr>
                <a:spLocks noChangeArrowheads="1"/>
              </p:cNvSpPr>
              <p:nvPr/>
            </p:nvSpPr>
            <p:spPr bwMode="auto">
              <a:xfrm>
                <a:off x="4143" y="980"/>
                <a:ext cx="690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charset="0"/>
                  </a:rPr>
                  <a:t>Changes</a:t>
                </a:r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3879" y="1236"/>
                <a:ext cx="1068" cy="2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charset="0"/>
                  </a:rPr>
                  <a:t>Order releases</a:t>
                </a:r>
              </a:p>
            </p:txBody>
          </p:sp>
          <p:sp>
            <p:nvSpPr>
              <p:cNvPr id="30" name="Rectangle 34"/>
              <p:cNvSpPr>
                <a:spLocks noChangeArrowheads="1"/>
              </p:cNvSpPr>
              <p:nvPr/>
            </p:nvSpPr>
            <p:spPr bwMode="auto">
              <a:xfrm>
                <a:off x="3735" y="1488"/>
                <a:ext cx="1036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charset="0"/>
                  </a:rPr>
                  <a:t>Planned-order</a:t>
                </a:r>
              </a:p>
              <a:p>
                <a:pPr eaLnBrk="0" hangingPunct="0"/>
                <a:r>
                  <a:rPr lang="en-US" sz="1600" b="1">
                    <a:latin typeface="Arial" charset="0"/>
                  </a:rPr>
                  <a:t>schedules</a:t>
                </a:r>
              </a:p>
            </p:txBody>
          </p:sp>
          <p:sp>
            <p:nvSpPr>
              <p:cNvPr id="31" name="Freeform 35"/>
              <p:cNvSpPr>
                <a:spLocks/>
              </p:cNvSpPr>
              <p:nvPr/>
            </p:nvSpPr>
            <p:spPr bwMode="auto">
              <a:xfrm>
                <a:off x="4453" y="2138"/>
                <a:ext cx="1111" cy="697"/>
              </a:xfrm>
              <a:custGeom>
                <a:avLst/>
                <a:gdLst>
                  <a:gd name="T0" fmla="*/ 0 w 1111"/>
                  <a:gd name="T1" fmla="*/ 642 h 697"/>
                  <a:gd name="T2" fmla="*/ 0 w 1111"/>
                  <a:gd name="T3" fmla="*/ 0 h 697"/>
                  <a:gd name="T4" fmla="*/ 1110 w 1111"/>
                  <a:gd name="T5" fmla="*/ 0 h 697"/>
                  <a:gd name="T6" fmla="*/ 1110 w 1111"/>
                  <a:gd name="T7" fmla="*/ 381 h 697"/>
                  <a:gd name="T8" fmla="*/ 975 w 1111"/>
                  <a:gd name="T9" fmla="*/ 381 h 697"/>
                  <a:gd name="T10" fmla="*/ 912 w 1111"/>
                  <a:gd name="T11" fmla="*/ 387 h 697"/>
                  <a:gd name="T12" fmla="*/ 858 w 1111"/>
                  <a:gd name="T13" fmla="*/ 399 h 697"/>
                  <a:gd name="T14" fmla="*/ 795 w 1111"/>
                  <a:gd name="T15" fmla="*/ 417 h 697"/>
                  <a:gd name="T16" fmla="*/ 732 w 1111"/>
                  <a:gd name="T17" fmla="*/ 441 h 697"/>
                  <a:gd name="T18" fmla="*/ 678 w 1111"/>
                  <a:gd name="T19" fmla="*/ 468 h 697"/>
                  <a:gd name="T20" fmla="*/ 624 w 1111"/>
                  <a:gd name="T21" fmla="*/ 507 h 697"/>
                  <a:gd name="T22" fmla="*/ 570 w 1111"/>
                  <a:gd name="T23" fmla="*/ 552 h 697"/>
                  <a:gd name="T24" fmla="*/ 522 w 1111"/>
                  <a:gd name="T25" fmla="*/ 591 h 697"/>
                  <a:gd name="T26" fmla="*/ 489 w 1111"/>
                  <a:gd name="T27" fmla="*/ 615 h 697"/>
                  <a:gd name="T28" fmla="*/ 453 w 1111"/>
                  <a:gd name="T29" fmla="*/ 636 h 697"/>
                  <a:gd name="T30" fmla="*/ 402 w 1111"/>
                  <a:gd name="T31" fmla="*/ 663 h 697"/>
                  <a:gd name="T32" fmla="*/ 348 w 1111"/>
                  <a:gd name="T33" fmla="*/ 681 h 697"/>
                  <a:gd name="T34" fmla="*/ 294 w 1111"/>
                  <a:gd name="T35" fmla="*/ 693 h 697"/>
                  <a:gd name="T36" fmla="*/ 240 w 1111"/>
                  <a:gd name="T37" fmla="*/ 696 h 697"/>
                  <a:gd name="T38" fmla="*/ 186 w 1111"/>
                  <a:gd name="T39" fmla="*/ 693 h 697"/>
                  <a:gd name="T40" fmla="*/ 132 w 1111"/>
                  <a:gd name="T41" fmla="*/ 684 h 697"/>
                  <a:gd name="T42" fmla="*/ 90 w 1111"/>
                  <a:gd name="T43" fmla="*/ 675 h 697"/>
                  <a:gd name="T44" fmla="*/ 42 w 1111"/>
                  <a:gd name="T45" fmla="*/ 660 h 697"/>
                  <a:gd name="T46" fmla="*/ 0 w 1111"/>
                  <a:gd name="T47" fmla="*/ 642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11" h="697">
                    <a:moveTo>
                      <a:pt x="0" y="642"/>
                    </a:moveTo>
                    <a:lnTo>
                      <a:pt x="0" y="0"/>
                    </a:lnTo>
                    <a:lnTo>
                      <a:pt x="1110" y="0"/>
                    </a:lnTo>
                    <a:lnTo>
                      <a:pt x="1110" y="381"/>
                    </a:lnTo>
                    <a:lnTo>
                      <a:pt x="975" y="381"/>
                    </a:lnTo>
                    <a:lnTo>
                      <a:pt x="912" y="387"/>
                    </a:lnTo>
                    <a:lnTo>
                      <a:pt x="858" y="399"/>
                    </a:lnTo>
                    <a:lnTo>
                      <a:pt x="795" y="417"/>
                    </a:lnTo>
                    <a:lnTo>
                      <a:pt x="732" y="441"/>
                    </a:lnTo>
                    <a:lnTo>
                      <a:pt x="678" y="468"/>
                    </a:lnTo>
                    <a:lnTo>
                      <a:pt x="624" y="507"/>
                    </a:lnTo>
                    <a:lnTo>
                      <a:pt x="570" y="552"/>
                    </a:lnTo>
                    <a:lnTo>
                      <a:pt x="522" y="591"/>
                    </a:lnTo>
                    <a:lnTo>
                      <a:pt x="489" y="615"/>
                    </a:lnTo>
                    <a:lnTo>
                      <a:pt x="453" y="636"/>
                    </a:lnTo>
                    <a:lnTo>
                      <a:pt x="402" y="663"/>
                    </a:lnTo>
                    <a:lnTo>
                      <a:pt x="348" y="681"/>
                    </a:lnTo>
                    <a:lnTo>
                      <a:pt x="294" y="693"/>
                    </a:lnTo>
                    <a:lnTo>
                      <a:pt x="240" y="696"/>
                    </a:lnTo>
                    <a:lnTo>
                      <a:pt x="186" y="693"/>
                    </a:lnTo>
                    <a:lnTo>
                      <a:pt x="132" y="684"/>
                    </a:lnTo>
                    <a:lnTo>
                      <a:pt x="90" y="675"/>
                    </a:lnTo>
                    <a:lnTo>
                      <a:pt x="42" y="660"/>
                    </a:lnTo>
                    <a:lnTo>
                      <a:pt x="0" y="642"/>
                    </a:lnTo>
                  </a:path>
                </a:pathLst>
              </a:custGeom>
              <a:solidFill>
                <a:srgbClr val="8AC8B8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 sz="1600"/>
              </a:p>
            </p:txBody>
          </p:sp>
          <p:sp>
            <p:nvSpPr>
              <p:cNvPr id="32" name="Freeform 36"/>
              <p:cNvSpPr>
                <a:spLocks/>
              </p:cNvSpPr>
              <p:nvPr/>
            </p:nvSpPr>
            <p:spPr bwMode="auto">
              <a:xfrm>
                <a:off x="4321" y="2366"/>
                <a:ext cx="1111" cy="697"/>
              </a:xfrm>
              <a:custGeom>
                <a:avLst/>
                <a:gdLst>
                  <a:gd name="T0" fmla="*/ 0 w 1111"/>
                  <a:gd name="T1" fmla="*/ 642 h 697"/>
                  <a:gd name="T2" fmla="*/ 0 w 1111"/>
                  <a:gd name="T3" fmla="*/ 0 h 697"/>
                  <a:gd name="T4" fmla="*/ 1110 w 1111"/>
                  <a:gd name="T5" fmla="*/ 0 h 697"/>
                  <a:gd name="T6" fmla="*/ 1110 w 1111"/>
                  <a:gd name="T7" fmla="*/ 381 h 697"/>
                  <a:gd name="T8" fmla="*/ 975 w 1111"/>
                  <a:gd name="T9" fmla="*/ 381 h 697"/>
                  <a:gd name="T10" fmla="*/ 912 w 1111"/>
                  <a:gd name="T11" fmla="*/ 387 h 697"/>
                  <a:gd name="T12" fmla="*/ 858 w 1111"/>
                  <a:gd name="T13" fmla="*/ 399 h 697"/>
                  <a:gd name="T14" fmla="*/ 795 w 1111"/>
                  <a:gd name="T15" fmla="*/ 417 h 697"/>
                  <a:gd name="T16" fmla="*/ 732 w 1111"/>
                  <a:gd name="T17" fmla="*/ 441 h 697"/>
                  <a:gd name="T18" fmla="*/ 678 w 1111"/>
                  <a:gd name="T19" fmla="*/ 468 h 697"/>
                  <a:gd name="T20" fmla="*/ 624 w 1111"/>
                  <a:gd name="T21" fmla="*/ 507 h 697"/>
                  <a:gd name="T22" fmla="*/ 570 w 1111"/>
                  <a:gd name="T23" fmla="*/ 552 h 697"/>
                  <a:gd name="T24" fmla="*/ 522 w 1111"/>
                  <a:gd name="T25" fmla="*/ 591 h 697"/>
                  <a:gd name="T26" fmla="*/ 489 w 1111"/>
                  <a:gd name="T27" fmla="*/ 615 h 697"/>
                  <a:gd name="T28" fmla="*/ 453 w 1111"/>
                  <a:gd name="T29" fmla="*/ 636 h 697"/>
                  <a:gd name="T30" fmla="*/ 402 w 1111"/>
                  <a:gd name="T31" fmla="*/ 663 h 697"/>
                  <a:gd name="T32" fmla="*/ 348 w 1111"/>
                  <a:gd name="T33" fmla="*/ 681 h 697"/>
                  <a:gd name="T34" fmla="*/ 294 w 1111"/>
                  <a:gd name="T35" fmla="*/ 693 h 697"/>
                  <a:gd name="T36" fmla="*/ 240 w 1111"/>
                  <a:gd name="T37" fmla="*/ 696 h 697"/>
                  <a:gd name="T38" fmla="*/ 186 w 1111"/>
                  <a:gd name="T39" fmla="*/ 693 h 697"/>
                  <a:gd name="T40" fmla="*/ 132 w 1111"/>
                  <a:gd name="T41" fmla="*/ 684 h 697"/>
                  <a:gd name="T42" fmla="*/ 90 w 1111"/>
                  <a:gd name="T43" fmla="*/ 675 h 697"/>
                  <a:gd name="T44" fmla="*/ 42 w 1111"/>
                  <a:gd name="T45" fmla="*/ 660 h 697"/>
                  <a:gd name="T46" fmla="*/ 0 w 1111"/>
                  <a:gd name="T47" fmla="*/ 642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11" h="697">
                    <a:moveTo>
                      <a:pt x="0" y="642"/>
                    </a:moveTo>
                    <a:lnTo>
                      <a:pt x="0" y="0"/>
                    </a:lnTo>
                    <a:lnTo>
                      <a:pt x="1110" y="0"/>
                    </a:lnTo>
                    <a:lnTo>
                      <a:pt x="1110" y="381"/>
                    </a:lnTo>
                    <a:lnTo>
                      <a:pt x="975" y="381"/>
                    </a:lnTo>
                    <a:lnTo>
                      <a:pt x="912" y="387"/>
                    </a:lnTo>
                    <a:lnTo>
                      <a:pt x="858" y="399"/>
                    </a:lnTo>
                    <a:lnTo>
                      <a:pt x="795" y="417"/>
                    </a:lnTo>
                    <a:lnTo>
                      <a:pt x="732" y="441"/>
                    </a:lnTo>
                    <a:lnTo>
                      <a:pt x="678" y="468"/>
                    </a:lnTo>
                    <a:lnTo>
                      <a:pt x="624" y="507"/>
                    </a:lnTo>
                    <a:lnTo>
                      <a:pt x="570" y="552"/>
                    </a:lnTo>
                    <a:lnTo>
                      <a:pt x="522" y="591"/>
                    </a:lnTo>
                    <a:lnTo>
                      <a:pt x="489" y="615"/>
                    </a:lnTo>
                    <a:lnTo>
                      <a:pt x="453" y="636"/>
                    </a:lnTo>
                    <a:lnTo>
                      <a:pt x="402" y="663"/>
                    </a:lnTo>
                    <a:lnTo>
                      <a:pt x="348" y="681"/>
                    </a:lnTo>
                    <a:lnTo>
                      <a:pt x="294" y="693"/>
                    </a:lnTo>
                    <a:lnTo>
                      <a:pt x="240" y="696"/>
                    </a:lnTo>
                    <a:lnTo>
                      <a:pt x="186" y="693"/>
                    </a:lnTo>
                    <a:lnTo>
                      <a:pt x="132" y="684"/>
                    </a:lnTo>
                    <a:lnTo>
                      <a:pt x="90" y="675"/>
                    </a:lnTo>
                    <a:lnTo>
                      <a:pt x="42" y="660"/>
                    </a:lnTo>
                    <a:lnTo>
                      <a:pt x="0" y="642"/>
                    </a:lnTo>
                  </a:path>
                </a:pathLst>
              </a:custGeom>
              <a:solidFill>
                <a:srgbClr val="8AC8B8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 sz="1600"/>
              </a:p>
            </p:txBody>
          </p:sp>
          <p:sp>
            <p:nvSpPr>
              <p:cNvPr id="33" name="Freeform 37"/>
              <p:cNvSpPr>
                <a:spLocks/>
              </p:cNvSpPr>
              <p:nvPr/>
            </p:nvSpPr>
            <p:spPr bwMode="auto">
              <a:xfrm>
                <a:off x="4189" y="2594"/>
                <a:ext cx="1111" cy="697"/>
              </a:xfrm>
              <a:custGeom>
                <a:avLst/>
                <a:gdLst>
                  <a:gd name="T0" fmla="*/ 0 w 1111"/>
                  <a:gd name="T1" fmla="*/ 642 h 697"/>
                  <a:gd name="T2" fmla="*/ 0 w 1111"/>
                  <a:gd name="T3" fmla="*/ 0 h 697"/>
                  <a:gd name="T4" fmla="*/ 1110 w 1111"/>
                  <a:gd name="T5" fmla="*/ 0 h 697"/>
                  <a:gd name="T6" fmla="*/ 1110 w 1111"/>
                  <a:gd name="T7" fmla="*/ 381 h 697"/>
                  <a:gd name="T8" fmla="*/ 975 w 1111"/>
                  <a:gd name="T9" fmla="*/ 381 h 697"/>
                  <a:gd name="T10" fmla="*/ 912 w 1111"/>
                  <a:gd name="T11" fmla="*/ 387 h 697"/>
                  <a:gd name="T12" fmla="*/ 858 w 1111"/>
                  <a:gd name="T13" fmla="*/ 399 h 697"/>
                  <a:gd name="T14" fmla="*/ 795 w 1111"/>
                  <a:gd name="T15" fmla="*/ 417 h 697"/>
                  <a:gd name="T16" fmla="*/ 732 w 1111"/>
                  <a:gd name="T17" fmla="*/ 441 h 697"/>
                  <a:gd name="T18" fmla="*/ 678 w 1111"/>
                  <a:gd name="T19" fmla="*/ 468 h 697"/>
                  <a:gd name="T20" fmla="*/ 624 w 1111"/>
                  <a:gd name="T21" fmla="*/ 507 h 697"/>
                  <a:gd name="T22" fmla="*/ 570 w 1111"/>
                  <a:gd name="T23" fmla="*/ 552 h 697"/>
                  <a:gd name="T24" fmla="*/ 522 w 1111"/>
                  <a:gd name="T25" fmla="*/ 591 h 697"/>
                  <a:gd name="T26" fmla="*/ 489 w 1111"/>
                  <a:gd name="T27" fmla="*/ 615 h 697"/>
                  <a:gd name="T28" fmla="*/ 453 w 1111"/>
                  <a:gd name="T29" fmla="*/ 636 h 697"/>
                  <a:gd name="T30" fmla="*/ 402 w 1111"/>
                  <a:gd name="T31" fmla="*/ 663 h 697"/>
                  <a:gd name="T32" fmla="*/ 348 w 1111"/>
                  <a:gd name="T33" fmla="*/ 681 h 697"/>
                  <a:gd name="T34" fmla="*/ 294 w 1111"/>
                  <a:gd name="T35" fmla="*/ 693 h 697"/>
                  <a:gd name="T36" fmla="*/ 240 w 1111"/>
                  <a:gd name="T37" fmla="*/ 696 h 697"/>
                  <a:gd name="T38" fmla="*/ 186 w 1111"/>
                  <a:gd name="T39" fmla="*/ 693 h 697"/>
                  <a:gd name="T40" fmla="*/ 132 w 1111"/>
                  <a:gd name="T41" fmla="*/ 684 h 697"/>
                  <a:gd name="T42" fmla="*/ 90 w 1111"/>
                  <a:gd name="T43" fmla="*/ 675 h 697"/>
                  <a:gd name="T44" fmla="*/ 42 w 1111"/>
                  <a:gd name="T45" fmla="*/ 660 h 697"/>
                  <a:gd name="T46" fmla="*/ 0 w 1111"/>
                  <a:gd name="T47" fmla="*/ 642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11" h="697">
                    <a:moveTo>
                      <a:pt x="0" y="642"/>
                    </a:moveTo>
                    <a:lnTo>
                      <a:pt x="0" y="0"/>
                    </a:lnTo>
                    <a:lnTo>
                      <a:pt x="1110" y="0"/>
                    </a:lnTo>
                    <a:lnTo>
                      <a:pt x="1110" y="381"/>
                    </a:lnTo>
                    <a:lnTo>
                      <a:pt x="975" y="381"/>
                    </a:lnTo>
                    <a:lnTo>
                      <a:pt x="912" y="387"/>
                    </a:lnTo>
                    <a:lnTo>
                      <a:pt x="858" y="399"/>
                    </a:lnTo>
                    <a:lnTo>
                      <a:pt x="795" y="417"/>
                    </a:lnTo>
                    <a:lnTo>
                      <a:pt x="732" y="441"/>
                    </a:lnTo>
                    <a:lnTo>
                      <a:pt x="678" y="468"/>
                    </a:lnTo>
                    <a:lnTo>
                      <a:pt x="624" y="507"/>
                    </a:lnTo>
                    <a:lnTo>
                      <a:pt x="570" y="552"/>
                    </a:lnTo>
                    <a:lnTo>
                      <a:pt x="522" y="591"/>
                    </a:lnTo>
                    <a:lnTo>
                      <a:pt x="489" y="615"/>
                    </a:lnTo>
                    <a:lnTo>
                      <a:pt x="453" y="636"/>
                    </a:lnTo>
                    <a:lnTo>
                      <a:pt x="402" y="663"/>
                    </a:lnTo>
                    <a:lnTo>
                      <a:pt x="348" y="681"/>
                    </a:lnTo>
                    <a:lnTo>
                      <a:pt x="294" y="693"/>
                    </a:lnTo>
                    <a:lnTo>
                      <a:pt x="240" y="696"/>
                    </a:lnTo>
                    <a:lnTo>
                      <a:pt x="186" y="693"/>
                    </a:lnTo>
                    <a:lnTo>
                      <a:pt x="132" y="684"/>
                    </a:lnTo>
                    <a:lnTo>
                      <a:pt x="90" y="675"/>
                    </a:lnTo>
                    <a:lnTo>
                      <a:pt x="42" y="660"/>
                    </a:lnTo>
                    <a:lnTo>
                      <a:pt x="0" y="642"/>
                    </a:lnTo>
                  </a:path>
                </a:pathLst>
              </a:custGeom>
              <a:solidFill>
                <a:srgbClr val="8AC8B8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 sz="1600"/>
              </a:p>
            </p:txBody>
          </p:sp>
          <p:sp>
            <p:nvSpPr>
              <p:cNvPr id="34" name="Rectangle 38"/>
              <p:cNvSpPr>
                <a:spLocks noChangeArrowheads="1"/>
              </p:cNvSpPr>
              <p:nvPr/>
            </p:nvSpPr>
            <p:spPr bwMode="auto">
              <a:xfrm>
                <a:off x="4442" y="2148"/>
                <a:ext cx="1145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400" b="1">
                    <a:latin typeface="Arial" charset="0"/>
                  </a:rPr>
                  <a:t>Exception reports</a:t>
                </a:r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35" name="Rectangle 39"/>
              <p:cNvSpPr>
                <a:spLocks noChangeArrowheads="1"/>
              </p:cNvSpPr>
              <p:nvPr/>
            </p:nvSpPr>
            <p:spPr bwMode="auto">
              <a:xfrm>
                <a:off x="4311" y="2376"/>
                <a:ext cx="1057" cy="2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400" b="1">
                    <a:latin typeface="Arial" charset="0"/>
                  </a:rPr>
                  <a:t>Planning reports</a:t>
                </a:r>
                <a:endParaRPr lang="en-US" sz="1600" b="1">
                  <a:latin typeface="Arial" charset="0"/>
                </a:endParaRPr>
              </a:p>
            </p:txBody>
          </p:sp>
          <p:sp>
            <p:nvSpPr>
              <p:cNvPr id="36" name="Rectangle 40"/>
              <p:cNvSpPr>
                <a:spLocks noChangeArrowheads="1"/>
              </p:cNvSpPr>
              <p:nvPr/>
            </p:nvSpPr>
            <p:spPr bwMode="auto">
              <a:xfrm>
                <a:off x="4227" y="2600"/>
                <a:ext cx="882" cy="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400" b="1">
                    <a:latin typeface="Arial" charset="0"/>
                  </a:rPr>
                  <a:t>Performance-</a:t>
                </a:r>
              </a:p>
              <a:p>
                <a:pPr eaLnBrk="0" hangingPunct="0"/>
                <a:r>
                  <a:rPr lang="en-US" sz="1400" b="1">
                    <a:latin typeface="Arial" charset="0"/>
                  </a:rPr>
                  <a:t>control</a:t>
                </a:r>
              </a:p>
              <a:p>
                <a:pPr eaLnBrk="0" hangingPunct="0"/>
                <a:r>
                  <a:rPr lang="en-US" sz="1400" b="1">
                    <a:latin typeface="Arial" charset="0"/>
                  </a:rPr>
                  <a:t>reports</a:t>
                </a:r>
              </a:p>
            </p:txBody>
          </p:sp>
          <p:sp>
            <p:nvSpPr>
              <p:cNvPr id="37" name="Rectangle 41"/>
              <p:cNvSpPr>
                <a:spLocks noChangeArrowheads="1"/>
              </p:cNvSpPr>
              <p:nvPr/>
            </p:nvSpPr>
            <p:spPr bwMode="auto">
              <a:xfrm>
                <a:off x="4023" y="3456"/>
                <a:ext cx="849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charset="0"/>
                  </a:rPr>
                  <a:t>Inventory</a:t>
                </a:r>
              </a:p>
              <a:p>
                <a:pPr eaLnBrk="0" hangingPunct="0"/>
                <a:r>
                  <a:rPr lang="en-US" sz="1600" b="1">
                    <a:latin typeface="Arial" charset="0"/>
                  </a:rPr>
                  <a:t>transaction</a:t>
                </a:r>
              </a:p>
            </p:txBody>
          </p:sp>
          <p:sp>
            <p:nvSpPr>
              <p:cNvPr id="38" name="Line 42"/>
              <p:cNvSpPr>
                <a:spLocks noChangeShapeType="1"/>
              </p:cNvSpPr>
              <p:nvPr/>
            </p:nvSpPr>
            <p:spPr bwMode="auto">
              <a:xfrm flipH="1">
                <a:off x="1361" y="3770"/>
                <a:ext cx="251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39" name="Rectangle 43"/>
              <p:cNvSpPr>
                <a:spLocks noChangeArrowheads="1"/>
              </p:cNvSpPr>
              <p:nvPr/>
            </p:nvSpPr>
            <p:spPr bwMode="auto">
              <a:xfrm>
                <a:off x="2871" y="1884"/>
                <a:ext cx="624" cy="388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 dirty="0">
                    <a:latin typeface="Arial" charset="0"/>
                  </a:rPr>
                  <a:t>Primary</a:t>
                </a:r>
              </a:p>
              <a:p>
                <a:pPr eaLnBrk="0" hangingPunct="0"/>
                <a:r>
                  <a:rPr lang="en-US" sz="1600" b="1" dirty="0">
                    <a:latin typeface="Arial" charset="0"/>
                  </a:rPr>
                  <a:t>reports</a:t>
                </a:r>
              </a:p>
            </p:txBody>
          </p:sp>
          <p:sp>
            <p:nvSpPr>
              <p:cNvPr id="40" name="Rectangle 44"/>
              <p:cNvSpPr>
                <a:spLocks noChangeArrowheads="1"/>
              </p:cNvSpPr>
              <p:nvPr/>
            </p:nvSpPr>
            <p:spPr bwMode="auto">
              <a:xfrm>
                <a:off x="3171" y="2508"/>
                <a:ext cx="810" cy="388"/>
              </a:xfrm>
              <a:prstGeom prst="rect">
                <a:avLst/>
              </a:pr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sz="1600" b="1">
                    <a:latin typeface="Arial" charset="0"/>
                  </a:rPr>
                  <a:t>Secondary</a:t>
                </a:r>
              </a:p>
              <a:p>
                <a:pPr eaLnBrk="0" hangingPunct="0"/>
                <a:r>
                  <a:rPr lang="en-US" sz="1600" b="1">
                    <a:latin typeface="Arial" charset="0"/>
                  </a:rPr>
                  <a:t>reports</a:t>
                </a:r>
              </a:p>
            </p:txBody>
          </p:sp>
        </p:grpSp>
      </p:grpSp>
      <p:sp>
        <p:nvSpPr>
          <p:cNvPr id="2" name="Right Arrow 1"/>
          <p:cNvSpPr/>
          <p:nvPr/>
        </p:nvSpPr>
        <p:spPr>
          <a:xfrm>
            <a:off x="107504" y="4973377"/>
            <a:ext cx="1745116" cy="1248819"/>
          </a:xfrm>
          <a:prstGeom prst="rightArrow">
            <a:avLst>
              <a:gd name="adj1" fmla="val 50000"/>
              <a:gd name="adj2" fmla="val 28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CA" sz="1600" dirty="0" smtClean="0">
                <a:solidFill>
                  <a:schemeClr val="tx1"/>
                </a:solidFill>
                <a:latin typeface="Arial" charset="0"/>
              </a:rPr>
              <a:t>Receipts</a:t>
            </a:r>
            <a:endParaRPr lang="en-CA" sz="1600" dirty="0">
              <a:solidFill>
                <a:schemeClr val="tx1"/>
              </a:solidFill>
              <a:latin typeface="Arial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CA" sz="1600" dirty="0">
                <a:solidFill>
                  <a:schemeClr val="tx1"/>
                </a:solidFill>
                <a:latin typeface="Arial" charset="0"/>
              </a:rPr>
              <a:t>Withdrawals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50" name="Right Arrow 49"/>
          <p:cNvSpPr/>
          <p:nvPr/>
        </p:nvSpPr>
        <p:spPr>
          <a:xfrm>
            <a:off x="124488" y="3645024"/>
            <a:ext cx="1745116" cy="1248819"/>
          </a:xfrm>
          <a:prstGeom prst="rightArrow">
            <a:avLst>
              <a:gd name="adj1" fmla="val 50000"/>
              <a:gd name="adj2" fmla="val 28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Arial" charset="0"/>
              </a:rPr>
              <a:t>Design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Arial" charset="0"/>
              </a:rPr>
              <a:t>Changes</a:t>
            </a:r>
            <a:endParaRPr lang="id-ID" sz="1600" dirty="0">
              <a:solidFill>
                <a:schemeClr val="tx1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35496" y="2324197"/>
            <a:ext cx="1564253" cy="1248819"/>
          </a:xfrm>
          <a:prstGeom prst="rightArrow">
            <a:avLst>
              <a:gd name="adj1" fmla="val 50000"/>
              <a:gd name="adj2" fmla="val 28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Arial" charset="0"/>
              </a:rPr>
              <a:t>Oders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Arial" charset="0"/>
              </a:rPr>
              <a:t>Forecast</a:t>
            </a:r>
            <a:endParaRPr lang="id-ID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8734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b="1" dirty="0">
                <a:cs typeface="Times New Roman" pitchFamily="18" charset="0"/>
              </a:rPr>
              <a:t>MRP Inputs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19675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b="1" i="1" u="sng" dirty="0" smtClean="0">
                <a:cs typeface="Times New Roman" pitchFamily="18" charset="0"/>
              </a:rPr>
              <a:t>Master Production Schedule (MPS)</a:t>
            </a:r>
            <a:r>
              <a:rPr lang="en-US" sz="2400" b="1" i="1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– </a:t>
            </a:r>
            <a:r>
              <a:rPr lang="en-US" sz="2400" dirty="0" smtClean="0">
                <a:cs typeface="Times New Roman" pitchFamily="18" charset="0"/>
              </a:rPr>
              <a:t>States which end items are to be produced, when they are needed, and in what quantities </a:t>
            </a:r>
          </a:p>
          <a:p>
            <a:r>
              <a:rPr lang="en-US" sz="2400" b="1" i="1" u="sng" dirty="0" smtClean="0">
                <a:cs typeface="Times New Roman" pitchFamily="18" charset="0"/>
              </a:rPr>
              <a:t>Bill of Materials (BOM)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– a listing of all of the raw materials, parts, and sub-assemblies needed to produce one unit of a product</a:t>
            </a:r>
          </a:p>
          <a:p>
            <a:r>
              <a:rPr lang="en-US" sz="2400" b="1" i="1" u="sng" dirty="0" smtClean="0">
                <a:cs typeface="Times New Roman" pitchFamily="18" charset="0"/>
              </a:rPr>
              <a:t>Inventory Records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– includes information on the status of an item during the planning horizon, </a:t>
            </a:r>
            <a:r>
              <a:rPr lang="en-US" sz="2400" dirty="0" err="1" smtClean="0">
                <a:cs typeface="Times New Roman" pitchFamily="18" charset="0"/>
              </a:rPr>
              <a:t>eg</a:t>
            </a:r>
            <a:r>
              <a:rPr lang="en-US" sz="2400" dirty="0" smtClean="0">
                <a:cs typeface="Times New Roman" pitchFamily="18" charset="0"/>
              </a:rPr>
              <a:t>. quantity, supplier, order lead time, lot size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8047627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600" b="1" dirty="0" smtClean="0">
                <a:cs typeface="Times New Roman" pitchFamily="18" charset="0"/>
              </a:rPr>
              <a:t>Master Production Schedule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pic>
        <p:nvPicPr>
          <p:cNvPr id="5" name="Picture 8" descr="cha06369_15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81400"/>
            <a:ext cx="7239000" cy="309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059832" y="1219200"/>
            <a:ext cx="2286000" cy="6858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r>
              <a:rPr lang="en-US" sz="1900">
                <a:latin typeface="Arial" charset="0"/>
              </a:rPr>
              <a:t>Aggregate Plan</a:t>
            </a:r>
          </a:p>
          <a:p>
            <a:r>
              <a:rPr lang="en-US" sz="1900">
                <a:latin typeface="Arial" charset="0"/>
              </a:rPr>
              <a:t>(Product Groups)</a:t>
            </a:r>
            <a:endParaRPr lang="en-US" sz="1800">
              <a:latin typeface="Times New Roman" pitchFamily="18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3898032" y="1981200"/>
            <a:ext cx="2362200" cy="1295400"/>
            <a:chOff x="3456" y="1968"/>
            <a:chExt cx="1485" cy="730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456" y="2304"/>
              <a:ext cx="1485" cy="384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>
              <a:off x="3504" y="1968"/>
              <a:ext cx="1396" cy="730"/>
              <a:chOff x="4032" y="1488"/>
              <a:chExt cx="1396" cy="730"/>
            </a:xfrm>
          </p:grpSpPr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>
                <a:off x="4080" y="1488"/>
                <a:ext cx="189" cy="3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2" name="Rectangle 15"/>
              <p:cNvSpPr>
                <a:spLocks noChangeArrowheads="1"/>
              </p:cNvSpPr>
              <p:nvPr/>
            </p:nvSpPr>
            <p:spPr bwMode="auto">
              <a:xfrm>
                <a:off x="4032" y="1872"/>
                <a:ext cx="1396" cy="3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r>
                  <a:rPr lang="en-US" sz="1900" dirty="0">
                    <a:latin typeface="Arial" charset="0"/>
                  </a:rPr>
                  <a:t>MPS</a:t>
                </a:r>
              </a:p>
              <a:p>
                <a:r>
                  <a:rPr lang="en-US" sz="1900" dirty="0">
                    <a:latin typeface="Arial" charset="0"/>
                  </a:rPr>
                  <a:t>(Specific End Items)</a:t>
                </a:r>
              </a:p>
            </p:txBody>
          </p:sp>
        </p:grpSp>
      </p:grp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872408" y="54864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Week</a:t>
            </a:r>
          </a:p>
        </p:txBody>
      </p:sp>
    </p:spTree>
    <p:extLst>
      <p:ext uri="{BB962C8B-B14F-4D97-AF65-F5344CB8AC3E}">
        <p14:creationId xmlns:p14="http://schemas.microsoft.com/office/powerpoint/2010/main" xmlns="" val="19272464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600" b="1" dirty="0" smtClean="0">
                <a:cs typeface="Times New Roman" pitchFamily="18" charset="0"/>
              </a:rPr>
              <a:t>Bill of Materials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23528" y="1772816"/>
            <a:ext cx="8424861" cy="2976562"/>
            <a:chOff x="396" y="1297"/>
            <a:chExt cx="5307" cy="1875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447" y="1824"/>
              <a:ext cx="29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962" y="1569"/>
              <a:ext cx="0" cy="4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4402" y="1845"/>
              <a:ext cx="0" cy="8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438" y="1833"/>
              <a:ext cx="0" cy="4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003" y="2340"/>
              <a:ext cx="8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991" y="2352"/>
              <a:ext cx="84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994" y="2349"/>
              <a:ext cx="0" cy="2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1858" y="2349"/>
              <a:ext cx="0" cy="2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3982" y="2373"/>
              <a:ext cx="0" cy="2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4846" y="2361"/>
              <a:ext cx="0" cy="2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701" y="1344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latin typeface="Arial" charset="0"/>
                </a:rPr>
                <a:t>Chair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725" y="2158"/>
              <a:ext cx="4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latin typeface="Arial" charset="0"/>
                </a:rPr>
                <a:t>Seat</a:t>
              </a: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733" y="2815"/>
              <a:ext cx="73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>
                  <a:latin typeface="Arial" charset="0"/>
                </a:rPr>
                <a:t>Legs (2)</a:t>
              </a: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591" y="2728"/>
              <a:ext cx="574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 dirty="0">
                  <a:latin typeface="Arial" charset="0"/>
                </a:rPr>
                <a:t>Cross</a:t>
              </a:r>
            </a:p>
            <a:p>
              <a:pPr algn="ctr" eaLnBrk="0" hangingPunct="0"/>
              <a:r>
                <a:rPr lang="en-US" sz="2000" b="1" dirty="0">
                  <a:latin typeface="Arial" charset="0"/>
                </a:rPr>
                <a:t>bar</a:t>
              </a: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471" y="2728"/>
              <a:ext cx="742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Side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Rails (2)</a:t>
              </a: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147" y="2728"/>
              <a:ext cx="574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Cross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bar</a:t>
              </a: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4637" y="2728"/>
              <a:ext cx="1066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Back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Supports (3)</a:t>
              </a: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999" y="1888"/>
              <a:ext cx="87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Leg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Assembly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975" y="1888"/>
              <a:ext cx="87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>
                  <a:latin typeface="Arial" charset="0"/>
                </a:rPr>
                <a:t>Back</a:t>
              </a:r>
            </a:p>
            <a:p>
              <a:pPr algn="ctr" eaLnBrk="0" hangingPunct="0"/>
              <a:r>
                <a:rPr lang="en-US" sz="2000" b="1">
                  <a:latin typeface="Arial" charset="0"/>
                </a:rPr>
                <a:t>Assembly</a:t>
              </a: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96" y="1297"/>
              <a:ext cx="573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Level </a:t>
              </a:r>
            </a:p>
            <a:p>
              <a:pPr algn="ctr" eaLnBrk="0" hangingPunct="0"/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0</a:t>
              </a: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85" y="1954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585" y="281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rgbClr val="FF0000"/>
                  </a:solidFill>
                  <a:latin typeface="Arial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90841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sz="3600" b="1" dirty="0" smtClean="0">
                <a:cs typeface="Times New Roman" pitchFamily="18" charset="0"/>
              </a:rPr>
              <a:t>Inventory Records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Rectangle 1"/>
          <p:cNvSpPr/>
          <p:nvPr/>
        </p:nvSpPr>
        <p:spPr>
          <a:xfrm>
            <a:off x="323528" y="1196752"/>
            <a:ext cx="849694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Monotype Sorts" pitchFamily="2" charset="2"/>
              <a:buNone/>
            </a:pPr>
            <a:r>
              <a:rPr lang="en-CA" sz="2000" dirty="0"/>
              <a:t>Stores information on the status of each item by time period. </a:t>
            </a:r>
            <a:r>
              <a:rPr lang="en-US" sz="2000" dirty="0"/>
              <a:t>I</a:t>
            </a:r>
            <a:r>
              <a:rPr lang="en-CA" sz="2000" dirty="0" err="1"/>
              <a:t>ncludes</a:t>
            </a:r>
            <a:r>
              <a:rPr lang="en-CA" sz="2000" dirty="0"/>
              <a:t>:</a:t>
            </a:r>
          </a:p>
          <a:p>
            <a:pPr marL="800100" lvl="1" indent="-342900">
              <a:buFontTx/>
              <a:buNone/>
            </a:pPr>
            <a:r>
              <a:rPr lang="en-CA" sz="2000" dirty="0"/>
              <a:t>1.  </a:t>
            </a:r>
            <a:r>
              <a:rPr lang="en-CA" sz="2000" b="1" dirty="0"/>
              <a:t>Gross Requirements</a:t>
            </a:r>
            <a:r>
              <a:rPr lang="en-US" sz="2000" dirty="0"/>
              <a:t>.  T</a:t>
            </a:r>
            <a:r>
              <a:rPr lang="en-CA" sz="2000" dirty="0"/>
              <a:t>he total expected demand for an item or raw material</a:t>
            </a:r>
            <a:r>
              <a:rPr lang="en-US" sz="2000" dirty="0"/>
              <a:t> </a:t>
            </a:r>
            <a:r>
              <a:rPr lang="en-CA" sz="2000" dirty="0"/>
              <a:t>during each time period.</a:t>
            </a:r>
          </a:p>
          <a:p>
            <a:pPr marL="800100" lvl="1" indent="-342900">
              <a:buFontTx/>
              <a:buNone/>
            </a:pPr>
            <a:r>
              <a:rPr lang="en-CA" sz="2000" dirty="0"/>
              <a:t>2.  </a:t>
            </a:r>
            <a:r>
              <a:rPr lang="en-CA" sz="2000" b="1" dirty="0"/>
              <a:t>Scheduled Receipts</a:t>
            </a:r>
            <a:r>
              <a:rPr lang="en-US" sz="2000" dirty="0"/>
              <a:t>.  O</a:t>
            </a:r>
            <a:r>
              <a:rPr lang="en-CA" sz="2000" dirty="0"/>
              <a:t>pen orders scheduled to arrive</a:t>
            </a:r>
            <a:r>
              <a:rPr lang="en-US" sz="2000" dirty="0"/>
              <a:t> </a:t>
            </a:r>
            <a:r>
              <a:rPr lang="en-CA" sz="2000" dirty="0"/>
              <a:t> from vendors or elsewhere.</a:t>
            </a:r>
          </a:p>
          <a:p>
            <a:pPr marL="800100" lvl="1" indent="-342900">
              <a:spcAft>
                <a:spcPct val="15000"/>
              </a:spcAft>
              <a:buFontTx/>
              <a:buAutoNum type="arabicPeriod" startAt="3"/>
            </a:pPr>
            <a:r>
              <a:rPr lang="en-CA" sz="2000" b="1" dirty="0"/>
              <a:t>Projected on Hand</a:t>
            </a:r>
            <a:r>
              <a:rPr lang="en-US" sz="2000" dirty="0"/>
              <a:t>.  </a:t>
            </a:r>
            <a:r>
              <a:rPr lang="en-CA" sz="2000" dirty="0"/>
              <a:t> </a:t>
            </a:r>
            <a:r>
              <a:rPr lang="en-US" sz="2000" dirty="0"/>
              <a:t>E</a:t>
            </a:r>
            <a:r>
              <a:rPr lang="en-CA" sz="2000" dirty="0" err="1"/>
              <a:t>xpected</a:t>
            </a:r>
            <a:r>
              <a:rPr lang="en-CA" sz="2000" dirty="0"/>
              <a:t> amount of inventory that will be on hand at the</a:t>
            </a:r>
            <a:r>
              <a:rPr lang="en-US" sz="2000" dirty="0"/>
              <a:t> </a:t>
            </a:r>
            <a:r>
              <a:rPr lang="en-CA" sz="2000" dirty="0"/>
              <a:t>beginning of each time period</a:t>
            </a:r>
            <a:r>
              <a:rPr lang="en-US" sz="2000" dirty="0"/>
              <a:t>.</a:t>
            </a:r>
          </a:p>
          <a:p>
            <a:pPr marL="800100" lvl="1" indent="-342900"/>
            <a:r>
              <a:rPr lang="en-CA" sz="2000" dirty="0"/>
              <a:t> </a:t>
            </a:r>
            <a:r>
              <a:rPr lang="en-US" sz="2000" dirty="0"/>
              <a:t>    = </a:t>
            </a:r>
            <a:r>
              <a:rPr lang="en-CA" sz="2000" dirty="0"/>
              <a:t>scheduled receipts + available from last period.</a:t>
            </a:r>
          </a:p>
          <a:p>
            <a:pPr marL="800100" lvl="1" indent="-342900">
              <a:buFontTx/>
              <a:buNone/>
            </a:pPr>
            <a:r>
              <a:rPr lang="en-CA" sz="2000" dirty="0"/>
              <a:t>4.  </a:t>
            </a:r>
            <a:r>
              <a:rPr lang="en-CA" sz="2000" b="1" dirty="0"/>
              <a:t>Supplie</a:t>
            </a:r>
            <a:r>
              <a:rPr lang="en-CA" sz="2000" dirty="0"/>
              <a:t>r</a:t>
            </a:r>
            <a:r>
              <a:rPr lang="en-US" sz="2000" dirty="0"/>
              <a:t>.  The name(s) and address(</a:t>
            </a:r>
            <a:r>
              <a:rPr lang="en-US" sz="2000" dirty="0" err="1"/>
              <a:t>es</a:t>
            </a:r>
            <a:r>
              <a:rPr lang="en-US" sz="2000" dirty="0"/>
              <a:t>) of the item’s supplier(s).</a:t>
            </a:r>
            <a:endParaRPr lang="en-CA" sz="2000" dirty="0"/>
          </a:p>
          <a:p>
            <a:pPr marL="800100" lvl="1" indent="-342900">
              <a:buFontTx/>
              <a:buNone/>
            </a:pPr>
            <a:r>
              <a:rPr lang="en-CA" sz="2000" dirty="0"/>
              <a:t>5.  </a:t>
            </a:r>
            <a:r>
              <a:rPr lang="en-CA" sz="2000" b="1" dirty="0"/>
              <a:t>Lead Time</a:t>
            </a:r>
            <a:r>
              <a:rPr lang="en-US" sz="2000" dirty="0"/>
              <a:t>.  The average length of time, in days or weeks, between placing and receiving an order from the supplier.</a:t>
            </a:r>
            <a:endParaRPr lang="en-CA" sz="2000" dirty="0"/>
          </a:p>
          <a:p>
            <a:pPr marL="800100" lvl="1" indent="-342900">
              <a:buFontTx/>
              <a:buNone/>
            </a:pPr>
            <a:r>
              <a:rPr lang="en-CA" sz="2000" dirty="0"/>
              <a:t>6.  </a:t>
            </a:r>
            <a:r>
              <a:rPr lang="en-CA" sz="2000" b="1" dirty="0"/>
              <a:t>Lot Size</a:t>
            </a:r>
            <a:r>
              <a:rPr lang="en-US" sz="2000" dirty="0"/>
              <a:t>.  Standard order size.  This may be determined by techniques such as lot-for-lot ordering, EOQ, part period balancing, etc.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xmlns="" val="17579912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b="1" dirty="0">
                <a:cs typeface="Times New Roman" pitchFamily="18" charset="0"/>
              </a:rPr>
              <a:t>MRP </a:t>
            </a:r>
            <a:r>
              <a:rPr lang="id-ID" sz="3600" b="1" dirty="0" smtClean="0">
                <a:cs typeface="Times New Roman" pitchFamily="18" charset="0"/>
              </a:rPr>
              <a:t>Processing (1)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Rectangle 1"/>
          <p:cNvSpPr/>
          <p:nvPr/>
        </p:nvSpPr>
        <p:spPr>
          <a:xfrm>
            <a:off x="467544" y="1196752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400" dirty="0">
                <a:cs typeface="Times New Roman" pitchFamily="18" charset="0"/>
              </a:rPr>
              <a:t>Processes the following for each time period: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Gross requirements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Schedule receipts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Projected on hand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Net requirements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Planned-order receipts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Planned-order releases</a:t>
            </a:r>
          </a:p>
        </p:txBody>
      </p:sp>
    </p:spTree>
    <p:extLst>
      <p:ext uri="{BB962C8B-B14F-4D97-AF65-F5344CB8AC3E}">
        <p14:creationId xmlns:p14="http://schemas.microsoft.com/office/powerpoint/2010/main" xmlns="" val="11756268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b="1" dirty="0">
                <a:cs typeface="Times New Roman" pitchFamily="18" charset="0"/>
              </a:rPr>
              <a:t>MRP </a:t>
            </a:r>
            <a:r>
              <a:rPr lang="id-ID" sz="3600" b="1" dirty="0">
                <a:cs typeface="Times New Roman" pitchFamily="18" charset="0"/>
              </a:rPr>
              <a:t>Processing </a:t>
            </a:r>
            <a:r>
              <a:rPr lang="id-ID" sz="3600" b="1" dirty="0" smtClean="0">
                <a:cs typeface="Times New Roman" pitchFamily="18" charset="0"/>
              </a:rPr>
              <a:t>(2)</a:t>
            </a:r>
            <a:endParaRPr lang="id-ID" sz="3600" dirty="0"/>
          </a:p>
        </p:txBody>
      </p:sp>
      <p:pic>
        <p:nvPicPr>
          <p:cNvPr id="14" name="Picture 5" descr="ste25251_120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305800" cy="505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937933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07_2">
  <a:themeElements>
    <a:clrScheme name="0407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407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407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0407_2</Template>
  <TotalTime>398</TotalTime>
  <Words>559</Words>
  <Application>Microsoft Office PowerPoint</Application>
  <PresentationFormat>On-screen Show (4:3)</PresentationFormat>
  <Paragraphs>113</Paragraphs>
  <Slides>10</Slides>
  <Notes>5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0407_2</vt:lpstr>
      <vt:lpstr>Slide 1</vt:lpstr>
      <vt:lpstr>What is Materials Requirements Planning </vt:lpstr>
      <vt:lpstr>MRP as a Software System </vt:lpstr>
      <vt:lpstr>MRP Inputs</vt:lpstr>
      <vt:lpstr>Master Production Schedule</vt:lpstr>
      <vt:lpstr>Bill of Materials</vt:lpstr>
      <vt:lpstr>Inventory Records</vt:lpstr>
      <vt:lpstr>MRP Processing (1)</vt:lpstr>
      <vt:lpstr>MRP Processing (2)</vt:lpstr>
      <vt:lpstr>MRP Outputs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riani</dc:creator>
  <cp:lastModifiedBy>dedeng</cp:lastModifiedBy>
  <cp:revision>100</cp:revision>
  <dcterms:created xsi:type="dcterms:W3CDTF">2014-03-09T12:38:37Z</dcterms:created>
  <dcterms:modified xsi:type="dcterms:W3CDTF">2016-06-13T01:52:34Z</dcterms:modified>
</cp:coreProperties>
</file>