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9" r:id="rId3"/>
    <p:sldId id="340" r:id="rId4"/>
    <p:sldId id="341" r:id="rId5"/>
    <p:sldId id="342" r:id="rId6"/>
    <p:sldId id="343" r:id="rId7"/>
    <p:sldId id="344" r:id="rId8"/>
    <p:sldId id="345" r:id="rId9"/>
    <p:sldId id="348" r:id="rId10"/>
    <p:sldId id="349" r:id="rId11"/>
    <p:sldId id="352" r:id="rId12"/>
    <p:sldId id="353" r:id="rId13"/>
    <p:sldId id="354" r:id="rId14"/>
    <p:sldId id="355" r:id="rId15"/>
    <p:sldId id="356" r:id="rId16"/>
    <p:sldId id="357" r:id="rId17"/>
    <p:sldId id="362" r:id="rId18"/>
    <p:sldId id="360" r:id="rId19"/>
    <p:sldId id="361" r:id="rId2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579"/>
    <a:srgbClr val="70319F"/>
    <a:srgbClr val="8B40C4"/>
    <a:srgbClr val="A366D0"/>
    <a:srgbClr val="B889DB"/>
    <a:srgbClr val="CDACE6"/>
    <a:srgbClr val="E1CCF0"/>
    <a:srgbClr val="FF33CC"/>
    <a:srgbClr val="5F5F5F"/>
    <a:srgbClr val="EE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68" autoAdjust="0"/>
  </p:normalViewPr>
  <p:slideViewPr>
    <p:cSldViewPr>
      <p:cViewPr>
        <p:scale>
          <a:sx n="50" d="100"/>
          <a:sy n="5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d-ID"/>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66E128-AFA8-4674-A0A5-DE3F7A65C347}" type="datetimeFigureOut">
              <a:rPr lang="id-ID" smtClean="0"/>
              <a:t>04/02/2015</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d-ID"/>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d-ID"/>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E63D784-95B5-49D5-A94F-ACD57E6772C7}" type="slidenum">
              <a:rPr lang="id-ID" smtClean="0"/>
              <a:t>‹#›</a:t>
            </a:fld>
            <a:endParaRPr lang="id-ID"/>
          </a:p>
        </p:txBody>
      </p:sp>
    </p:spTree>
    <p:extLst>
      <p:ext uri="{BB962C8B-B14F-4D97-AF65-F5344CB8AC3E}">
        <p14:creationId xmlns:p14="http://schemas.microsoft.com/office/powerpoint/2010/main" val="218513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b="1" dirty="0"/>
          </a:p>
        </p:txBody>
      </p:sp>
      <p:sp>
        <p:nvSpPr>
          <p:cNvPr id="4" name="Slide Number Placeholder 3"/>
          <p:cNvSpPr>
            <a:spLocks noGrp="1"/>
          </p:cNvSpPr>
          <p:nvPr>
            <p:ph type="sldNum" sz="quarter" idx="10"/>
          </p:nvPr>
        </p:nvSpPr>
        <p:spPr/>
        <p:txBody>
          <a:bodyPr/>
          <a:lstStyle/>
          <a:p>
            <a:fld id="{CE63D784-95B5-49D5-A94F-ACD57E6772C7}" type="slidenum">
              <a:rPr lang="id-ID" smtClean="0"/>
              <a:t>5</a:t>
            </a:fld>
            <a:endParaRPr lang="id-ID"/>
          </a:p>
        </p:txBody>
      </p:sp>
    </p:spTree>
    <p:extLst>
      <p:ext uri="{BB962C8B-B14F-4D97-AF65-F5344CB8AC3E}">
        <p14:creationId xmlns:p14="http://schemas.microsoft.com/office/powerpoint/2010/main" val="132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t>16</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t>17</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t>18</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t>19</a:t>
            </a:fld>
            <a:endParaRPr lang="id-ID"/>
          </a:p>
        </p:txBody>
      </p:sp>
    </p:spTree>
    <p:extLst>
      <p:ext uri="{BB962C8B-B14F-4D97-AF65-F5344CB8AC3E}">
        <p14:creationId xmlns:p14="http://schemas.microsoft.com/office/powerpoint/2010/main" val="386979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778E7BE8-BD19-4454-9C00-97FE69FE459B}" type="slidenum">
              <a:rPr lang="en-US" altLang="zh-CN"/>
              <a:pPr/>
              <a:t>‹#›</a:t>
            </a:fld>
            <a:endParaRPr lang="en-US" altLang="zh-CN"/>
          </a:p>
        </p:txBody>
      </p:sp>
    </p:spTree>
    <p:extLst>
      <p:ext uri="{BB962C8B-B14F-4D97-AF65-F5344CB8AC3E}">
        <p14:creationId xmlns:p14="http://schemas.microsoft.com/office/powerpoint/2010/main" val="332046387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D856D215-3BBE-40C3-90DC-5E1C401CB6E1}" type="slidenum">
              <a:rPr lang="en-US" altLang="zh-CN"/>
              <a:pPr/>
              <a:t>‹#›</a:t>
            </a:fld>
            <a:endParaRPr lang="en-US" altLang="zh-CN"/>
          </a:p>
        </p:txBody>
      </p:sp>
    </p:spTree>
    <p:extLst>
      <p:ext uri="{BB962C8B-B14F-4D97-AF65-F5344CB8AC3E}">
        <p14:creationId xmlns:p14="http://schemas.microsoft.com/office/powerpoint/2010/main" val="420227445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94945D21-FF2A-48CC-93F8-02D9CC3B879D}" type="slidenum">
              <a:rPr lang="en-US" altLang="zh-CN"/>
              <a:pPr/>
              <a:t>‹#›</a:t>
            </a:fld>
            <a:endParaRPr lang="en-US" altLang="zh-CN"/>
          </a:p>
        </p:txBody>
      </p:sp>
    </p:spTree>
    <p:extLst>
      <p:ext uri="{BB962C8B-B14F-4D97-AF65-F5344CB8AC3E}">
        <p14:creationId xmlns:p14="http://schemas.microsoft.com/office/powerpoint/2010/main" val="353838775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C60A85BB-657F-4728-980C-ABC74281CB90}" type="slidenum">
              <a:rPr lang="en-US" altLang="zh-CN"/>
              <a:pPr/>
              <a:t>‹#›</a:t>
            </a:fld>
            <a:endParaRPr lang="en-US" altLang="zh-CN"/>
          </a:p>
        </p:txBody>
      </p:sp>
    </p:spTree>
    <p:extLst>
      <p:ext uri="{BB962C8B-B14F-4D97-AF65-F5344CB8AC3E}">
        <p14:creationId xmlns:p14="http://schemas.microsoft.com/office/powerpoint/2010/main" val="295835514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64A18112-786B-4FA2-82BF-FE58DF9F37D9}" type="slidenum">
              <a:rPr lang="en-US" altLang="zh-CN"/>
              <a:pPr/>
              <a:t>‹#›</a:t>
            </a:fld>
            <a:endParaRPr lang="en-US" altLang="zh-CN"/>
          </a:p>
        </p:txBody>
      </p:sp>
    </p:spTree>
    <p:extLst>
      <p:ext uri="{BB962C8B-B14F-4D97-AF65-F5344CB8AC3E}">
        <p14:creationId xmlns:p14="http://schemas.microsoft.com/office/powerpoint/2010/main" val="220660632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AC05F9E-298E-403F-9215-F83E13D395D6}" type="slidenum">
              <a:rPr lang="en-US" altLang="zh-CN"/>
              <a:pPr/>
              <a:t>‹#›</a:t>
            </a:fld>
            <a:endParaRPr lang="en-US" altLang="zh-CN"/>
          </a:p>
        </p:txBody>
      </p:sp>
    </p:spTree>
    <p:extLst>
      <p:ext uri="{BB962C8B-B14F-4D97-AF65-F5344CB8AC3E}">
        <p14:creationId xmlns:p14="http://schemas.microsoft.com/office/powerpoint/2010/main" val="242845396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6AC9ECD9-D4EF-49E5-8DCA-E9E8E6C84848}" type="slidenum">
              <a:rPr lang="en-US" altLang="zh-CN"/>
              <a:pPr/>
              <a:t>‹#›</a:t>
            </a:fld>
            <a:endParaRPr lang="en-US" altLang="zh-CN"/>
          </a:p>
        </p:txBody>
      </p:sp>
    </p:spTree>
    <p:extLst>
      <p:ext uri="{BB962C8B-B14F-4D97-AF65-F5344CB8AC3E}">
        <p14:creationId xmlns:p14="http://schemas.microsoft.com/office/powerpoint/2010/main" val="316167775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93674B5C-9F10-4745-AA58-3769A0579416}" type="slidenum">
              <a:rPr lang="en-US" altLang="zh-CN"/>
              <a:pPr/>
              <a:t>‹#›</a:t>
            </a:fld>
            <a:endParaRPr lang="en-US" altLang="zh-CN"/>
          </a:p>
        </p:txBody>
      </p:sp>
    </p:spTree>
    <p:extLst>
      <p:ext uri="{BB962C8B-B14F-4D97-AF65-F5344CB8AC3E}">
        <p14:creationId xmlns:p14="http://schemas.microsoft.com/office/powerpoint/2010/main" val="358080876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996422DF-4719-44EA-A247-2D9D2F247A0E}" type="slidenum">
              <a:rPr lang="en-US" altLang="zh-CN"/>
              <a:pPr/>
              <a:t>‹#›</a:t>
            </a:fld>
            <a:endParaRPr lang="en-US" altLang="zh-CN"/>
          </a:p>
        </p:txBody>
      </p:sp>
    </p:spTree>
    <p:extLst>
      <p:ext uri="{BB962C8B-B14F-4D97-AF65-F5344CB8AC3E}">
        <p14:creationId xmlns:p14="http://schemas.microsoft.com/office/powerpoint/2010/main" val="372154243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1D32B7F-5747-4129-B3F7-2D0D207F28EE}" type="slidenum">
              <a:rPr lang="en-US" altLang="zh-CN"/>
              <a:pPr/>
              <a:t>‹#›</a:t>
            </a:fld>
            <a:endParaRPr lang="en-US" altLang="zh-CN"/>
          </a:p>
        </p:txBody>
      </p:sp>
    </p:spTree>
    <p:extLst>
      <p:ext uri="{BB962C8B-B14F-4D97-AF65-F5344CB8AC3E}">
        <p14:creationId xmlns:p14="http://schemas.microsoft.com/office/powerpoint/2010/main" val="44303948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62696191-2AA6-4BDD-A948-DF890CDD62A8}" type="slidenum">
              <a:rPr lang="en-US" altLang="zh-CN"/>
              <a:pPr/>
              <a:t>‹#›</a:t>
            </a:fld>
            <a:endParaRPr lang="en-US" altLang="zh-CN"/>
          </a:p>
        </p:txBody>
      </p:sp>
    </p:spTree>
    <p:extLst>
      <p:ext uri="{BB962C8B-B14F-4D97-AF65-F5344CB8AC3E}">
        <p14:creationId xmlns:p14="http://schemas.microsoft.com/office/powerpoint/2010/main" val="41167873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3B380C2-66C8-41D1-9CE1-007C44AAA0C8}"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pitchFamily="2" charset="-122"/>
        </a:defRPr>
      </a:lvl2pPr>
      <a:lvl3pPr algn="ctr" rtl="0" eaLnBrk="1" fontAlgn="base" hangingPunct="1">
        <a:spcBef>
          <a:spcPct val="0"/>
        </a:spcBef>
        <a:spcAft>
          <a:spcPct val="0"/>
        </a:spcAft>
        <a:defRPr sz="4400">
          <a:solidFill>
            <a:schemeClr val="tx2"/>
          </a:solidFill>
          <a:latin typeface="Arial" charset="0"/>
          <a:ea typeface="宋体" pitchFamily="2" charset="-122"/>
        </a:defRPr>
      </a:lvl3pPr>
      <a:lvl4pPr algn="ctr" rtl="0" eaLnBrk="1" fontAlgn="base" hangingPunct="1">
        <a:spcBef>
          <a:spcPct val="0"/>
        </a:spcBef>
        <a:spcAft>
          <a:spcPct val="0"/>
        </a:spcAft>
        <a:defRPr sz="4400">
          <a:solidFill>
            <a:schemeClr val="tx2"/>
          </a:solidFill>
          <a:latin typeface="Arial" charset="0"/>
          <a:ea typeface="宋体" pitchFamily="2" charset="-122"/>
        </a:defRPr>
      </a:lvl4pPr>
      <a:lvl5pPr algn="ctr" rtl="0" eaLnBrk="1" fontAlgn="base" hangingPunct="1">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43608" y="3568700"/>
            <a:ext cx="70494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3600" dirty="0" smtClean="0">
                <a:solidFill>
                  <a:srgbClr val="5F5F5F"/>
                </a:solidFill>
                <a:latin typeface="Tahoma" pitchFamily="34" charset="0"/>
                <a:ea typeface="Dotum" pitchFamily="34" charset="-127"/>
              </a:rPr>
              <a:t>SISTEM INFORMASI ENTERPRISE</a:t>
            </a:r>
            <a:endParaRPr lang="en-US" altLang="zh-CN" sz="3600" dirty="0">
              <a:solidFill>
                <a:srgbClr val="FF6600"/>
              </a:solidFill>
              <a:latin typeface="Tahoma" pitchFamily="34" charset="0"/>
              <a:ea typeface="Dotum" pitchFamily="34" charset="-127"/>
            </a:endParaRPr>
          </a:p>
        </p:txBody>
      </p:sp>
      <p:sp>
        <p:nvSpPr>
          <p:cNvPr id="2055" name="Text Box 7"/>
          <p:cNvSpPr txBox="1">
            <a:spLocks noChangeArrowheads="1"/>
          </p:cNvSpPr>
          <p:nvPr/>
        </p:nvSpPr>
        <p:spPr bwMode="auto">
          <a:xfrm>
            <a:off x="1415649" y="2780928"/>
            <a:ext cx="61764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id-ID" altLang="zh-CN" sz="2400" dirty="0" smtClean="0">
                <a:solidFill>
                  <a:schemeClr val="bg1"/>
                </a:solidFill>
                <a:latin typeface="Tahoma" pitchFamily="34" charset="0"/>
              </a:rPr>
              <a:t>COMPETITIVE ADVANTAGE &amp; VALUE CHAIN</a:t>
            </a:r>
          </a:p>
          <a:p>
            <a:pPr algn="ctr"/>
            <a:r>
              <a:rPr lang="id-ID" altLang="zh-CN" sz="2000" smtClean="0">
                <a:solidFill>
                  <a:schemeClr val="bg1"/>
                </a:solidFill>
                <a:latin typeface="Tahoma" pitchFamily="34" charset="0"/>
              </a:rPr>
              <a:t>Pertemuan ke-3</a:t>
            </a:r>
            <a:endParaRPr lang="en-US" altLang="zh-CN" sz="2000" dirty="0">
              <a:solidFill>
                <a:schemeClr val="bg1"/>
              </a:solidFill>
              <a:latin typeface="Tahoma" pitchFamily="34" charset="0"/>
            </a:endParaRPr>
          </a:p>
        </p:txBody>
      </p:sp>
      <p:sp>
        <p:nvSpPr>
          <p:cNvPr id="2064" name="Line 16"/>
          <p:cNvSpPr>
            <a:spLocks noChangeShapeType="1"/>
          </p:cNvSpPr>
          <p:nvPr/>
        </p:nvSpPr>
        <p:spPr bwMode="auto">
          <a:xfrm>
            <a:off x="3995738" y="6092825"/>
            <a:ext cx="1152525" cy="0"/>
          </a:xfrm>
          <a:prstGeom prst="line">
            <a:avLst/>
          </a:prstGeom>
          <a:noFill/>
          <a:ln w="9525">
            <a:solidFill>
              <a:schemeClr val="tx1"/>
            </a:solidFill>
            <a:round/>
            <a:headEnd/>
            <a:tailEnd/>
          </a:ln>
          <a:effectLst/>
          <a:scene3d>
            <a:camera prst="legacyObliqueTopRight"/>
            <a:lightRig rig="legacyFlat2" dir="t"/>
          </a:scene3d>
          <a:sp3d extrusionH="100000" prstMaterial="legacyMatte">
            <a:bevelT w="13500" h="13500" prst="angle"/>
            <a:bevelB w="13500" h="13500" prst="angle"/>
            <a:extrusionClr>
              <a:srgbClr val="FF6600"/>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id-ID"/>
          </a:p>
        </p:txBody>
      </p:sp>
      <p:sp>
        <p:nvSpPr>
          <p:cNvPr id="2066" name="Text Box 18"/>
          <p:cNvSpPr txBox="1">
            <a:spLocks noChangeArrowheads="1"/>
          </p:cNvSpPr>
          <p:nvPr/>
        </p:nvSpPr>
        <p:spPr bwMode="auto">
          <a:xfrm>
            <a:off x="1403648" y="5085184"/>
            <a:ext cx="64013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d-ID" altLang="zh-CN" sz="2000" dirty="0" smtClean="0">
                <a:latin typeface="Tahoma" pitchFamily="34" charset="0"/>
              </a:rPr>
              <a:t>Riani Lubis</a:t>
            </a:r>
          </a:p>
          <a:p>
            <a:pPr algn="ctr"/>
            <a:r>
              <a:rPr lang="id-ID" altLang="zh-CN" sz="2000" dirty="0" smtClean="0">
                <a:latin typeface="Tahoma" pitchFamily="34" charset="0"/>
              </a:rPr>
              <a:t>Program Studi Teknik Informatika</a:t>
            </a:r>
          </a:p>
          <a:p>
            <a:pPr algn="ctr"/>
            <a:r>
              <a:rPr lang="id-ID" altLang="zh-CN" sz="2000" dirty="0" smtClean="0">
                <a:latin typeface="Tahoma" pitchFamily="34" charset="0"/>
              </a:rPr>
              <a:t>Universitas Komputer Indonesia</a:t>
            </a:r>
            <a:endParaRPr lang="en-US" altLang="zh-CN" sz="2000" dirty="0">
              <a:latin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Potential IS Contributions</a:t>
            </a:r>
            <a:endParaRPr lang="id-ID" sz="3600"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10</a:t>
            </a:fld>
            <a:endParaRPr lang="en-US" altLang="zh-CN"/>
          </a:p>
        </p:txBody>
      </p:sp>
      <p:grpSp>
        <p:nvGrpSpPr>
          <p:cNvPr id="3" name="Group 2"/>
          <p:cNvGrpSpPr/>
          <p:nvPr/>
        </p:nvGrpSpPr>
        <p:grpSpPr>
          <a:xfrm>
            <a:off x="395536" y="1412776"/>
            <a:ext cx="8259390" cy="4572000"/>
            <a:chOff x="611560" y="2000250"/>
            <a:chExt cx="8259390" cy="4572000"/>
          </a:xfrm>
        </p:grpSpPr>
        <p:grpSp>
          <p:nvGrpSpPr>
            <p:cNvPr id="38" name="Group 3"/>
            <p:cNvGrpSpPr>
              <a:grpSpLocks/>
            </p:cNvGrpSpPr>
            <p:nvPr/>
          </p:nvGrpSpPr>
          <p:grpSpPr bwMode="auto">
            <a:xfrm>
              <a:off x="682625" y="2000250"/>
              <a:ext cx="8188325" cy="4572000"/>
              <a:chOff x="1763" y="5523"/>
              <a:chExt cx="7314" cy="4473"/>
            </a:xfrm>
          </p:grpSpPr>
          <p:sp>
            <p:nvSpPr>
              <p:cNvPr id="39" name="Rectangle 4"/>
              <p:cNvSpPr>
                <a:spLocks noChangeArrowheads="1"/>
              </p:cNvSpPr>
              <p:nvPr/>
            </p:nvSpPr>
            <p:spPr bwMode="auto">
              <a:xfrm>
                <a:off x="1763" y="5523"/>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40" name="AutoShape 5"/>
              <p:cNvSpPr>
                <a:spLocks noChangeArrowheads="1"/>
              </p:cNvSpPr>
              <p:nvPr/>
            </p:nvSpPr>
            <p:spPr bwMode="auto">
              <a:xfrm>
                <a:off x="2510" y="6207"/>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1" name="WordArt 6"/>
              <p:cNvSpPr>
                <a:spLocks noChangeArrowheads="1" noChangeShapeType="1" noTextEdit="1"/>
              </p:cNvSpPr>
              <p:nvPr/>
            </p:nvSpPr>
            <p:spPr bwMode="auto">
              <a:xfrm rot="3793038">
                <a:off x="6834" y="6578"/>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2" name="WordArt 7"/>
              <p:cNvSpPr>
                <a:spLocks noChangeArrowheads="1" noChangeShapeType="1" noTextEdit="1"/>
              </p:cNvSpPr>
              <p:nvPr/>
            </p:nvSpPr>
            <p:spPr bwMode="auto">
              <a:xfrm rot="-1642212" flipH="1" flipV="1">
                <a:off x="6848" y="7957"/>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3" name="Line 8"/>
              <p:cNvSpPr>
                <a:spLocks noChangeShapeType="1"/>
              </p:cNvSpPr>
              <p:nvPr/>
            </p:nvSpPr>
            <p:spPr bwMode="auto">
              <a:xfrm>
                <a:off x="6304" y="6209"/>
                <a:ext cx="1431" cy="141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4" name="Line 9"/>
              <p:cNvSpPr>
                <a:spLocks noChangeShapeType="1"/>
              </p:cNvSpPr>
              <p:nvPr/>
            </p:nvSpPr>
            <p:spPr bwMode="auto">
              <a:xfrm flipV="1">
                <a:off x="6305" y="7629"/>
                <a:ext cx="1423" cy="140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5" name="Line 10"/>
              <p:cNvSpPr>
                <a:spLocks noChangeShapeType="1"/>
              </p:cNvSpPr>
              <p:nvPr/>
            </p:nvSpPr>
            <p:spPr bwMode="auto">
              <a:xfrm flipH="1">
                <a:off x="2507" y="7621"/>
                <a:ext cx="5228"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6" name="Line 11"/>
              <p:cNvSpPr>
                <a:spLocks noChangeShapeType="1"/>
              </p:cNvSpPr>
              <p:nvPr/>
            </p:nvSpPr>
            <p:spPr bwMode="auto">
              <a:xfrm>
                <a:off x="2515" y="6526"/>
                <a:ext cx="4102"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 name="Line 12"/>
              <p:cNvSpPr>
                <a:spLocks noChangeShapeType="1"/>
              </p:cNvSpPr>
              <p:nvPr/>
            </p:nvSpPr>
            <p:spPr bwMode="auto">
              <a:xfrm>
                <a:off x="2507" y="6894"/>
                <a:ext cx="446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8" name="Line 13"/>
              <p:cNvSpPr>
                <a:spLocks noChangeShapeType="1"/>
              </p:cNvSpPr>
              <p:nvPr/>
            </p:nvSpPr>
            <p:spPr bwMode="auto">
              <a:xfrm>
                <a:off x="2508" y="7254"/>
                <a:ext cx="4837"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 name="Line 14"/>
              <p:cNvSpPr>
                <a:spLocks noChangeShapeType="1"/>
              </p:cNvSpPr>
              <p:nvPr/>
            </p:nvSpPr>
            <p:spPr bwMode="auto">
              <a:xfrm flipH="1">
                <a:off x="3309" y="7629"/>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0" name="Line 15"/>
              <p:cNvSpPr>
                <a:spLocks noChangeShapeType="1"/>
              </p:cNvSpPr>
              <p:nvPr/>
            </p:nvSpPr>
            <p:spPr bwMode="auto">
              <a:xfrm flipH="1">
                <a:off x="4209" y="7629"/>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1" name="Line 16"/>
              <p:cNvSpPr>
                <a:spLocks noChangeShapeType="1"/>
              </p:cNvSpPr>
              <p:nvPr/>
            </p:nvSpPr>
            <p:spPr bwMode="auto">
              <a:xfrm flipH="1">
                <a:off x="5131" y="7629"/>
                <a:ext cx="1" cy="1417"/>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2" name="Line 17"/>
              <p:cNvSpPr>
                <a:spLocks noChangeShapeType="1"/>
              </p:cNvSpPr>
              <p:nvPr/>
            </p:nvSpPr>
            <p:spPr bwMode="auto">
              <a:xfrm flipH="1">
                <a:off x="6047" y="7637"/>
                <a:ext cx="1" cy="14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 name="Text Box 18"/>
              <p:cNvSpPr txBox="1">
                <a:spLocks noChangeArrowheads="1"/>
              </p:cNvSpPr>
              <p:nvPr/>
            </p:nvSpPr>
            <p:spPr bwMode="auto">
              <a:xfrm>
                <a:off x="2511" y="6188"/>
                <a:ext cx="382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Infrastructure -</a:t>
                </a:r>
                <a:r>
                  <a:rPr lang="en-US" sz="1800" b="1">
                    <a:latin typeface="Arial Narrow" pitchFamily="34" charset="0"/>
                  </a:rPr>
                  <a:t>             </a:t>
                </a:r>
                <a:r>
                  <a:rPr lang="en-US" sz="1800" b="1" i="1">
                    <a:solidFill>
                      <a:srgbClr val="FFFFFF"/>
                    </a:solidFill>
                    <a:latin typeface="Arial Narrow" pitchFamily="34" charset="0"/>
                  </a:rPr>
                  <a:t>Planning Models</a:t>
                </a:r>
                <a:endParaRPr lang="en-US" sz="1800" b="1">
                  <a:latin typeface="Arial Narrow" pitchFamily="34" charset="0"/>
                </a:endParaRPr>
              </a:p>
            </p:txBody>
          </p:sp>
          <p:sp>
            <p:nvSpPr>
              <p:cNvPr id="54" name="Text Box 19"/>
              <p:cNvSpPr txBox="1">
                <a:spLocks noChangeArrowheads="1"/>
              </p:cNvSpPr>
              <p:nvPr/>
            </p:nvSpPr>
            <p:spPr bwMode="auto">
              <a:xfrm>
                <a:off x="2511" y="6526"/>
                <a:ext cx="462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Human Resource -</a:t>
                </a:r>
                <a:r>
                  <a:rPr lang="en-US" sz="1800" b="1">
                    <a:latin typeface="Arial Narrow" pitchFamily="34" charset="0"/>
                  </a:rPr>
                  <a:t>      </a:t>
                </a:r>
                <a:r>
                  <a:rPr lang="en-US" sz="1800" b="1" i="1">
                    <a:solidFill>
                      <a:srgbClr val="FFFFFF"/>
                    </a:solidFill>
                    <a:latin typeface="Arial Narrow" pitchFamily="34" charset="0"/>
                  </a:rPr>
                  <a:t>Skills &amp; Experience Databases</a:t>
                </a:r>
                <a:endParaRPr lang="en-US" sz="1800" b="1">
                  <a:latin typeface="Arial Narrow" pitchFamily="34" charset="0"/>
                </a:endParaRPr>
              </a:p>
            </p:txBody>
          </p:sp>
          <p:sp>
            <p:nvSpPr>
              <p:cNvPr id="55" name="Text Box 20"/>
              <p:cNvSpPr txBox="1">
                <a:spLocks noChangeArrowheads="1"/>
              </p:cNvSpPr>
              <p:nvPr/>
            </p:nvSpPr>
            <p:spPr bwMode="auto">
              <a:xfrm>
                <a:off x="2511" y="6871"/>
                <a:ext cx="4466"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Technology -</a:t>
                </a:r>
                <a:r>
                  <a:rPr lang="en-US" sz="1800" b="1">
                    <a:latin typeface="Arial Narrow" pitchFamily="34" charset="0"/>
                  </a:rPr>
                  <a:t>                </a:t>
                </a:r>
                <a:r>
                  <a:rPr lang="en-US" sz="1800" b="1" i="1">
                    <a:solidFill>
                      <a:srgbClr val="FFFFFF"/>
                    </a:solidFill>
                    <a:latin typeface="Arial Narrow" pitchFamily="34" charset="0"/>
                  </a:rPr>
                  <a:t>Computer-Aided Design</a:t>
                </a:r>
                <a:endParaRPr lang="en-US" sz="1800" b="1">
                  <a:latin typeface="Arial Narrow" pitchFamily="34" charset="0"/>
                </a:endParaRPr>
              </a:p>
            </p:txBody>
          </p:sp>
          <p:sp>
            <p:nvSpPr>
              <p:cNvPr id="56" name="Text Box 21"/>
              <p:cNvSpPr txBox="1">
                <a:spLocks noChangeArrowheads="1"/>
              </p:cNvSpPr>
              <p:nvPr/>
            </p:nvSpPr>
            <p:spPr bwMode="auto">
              <a:xfrm>
                <a:off x="2511" y="7260"/>
                <a:ext cx="4848"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Procurement -</a:t>
                </a:r>
                <a:r>
                  <a:rPr lang="en-US" sz="1800" b="1">
                    <a:latin typeface="Arial Narrow" pitchFamily="34" charset="0"/>
                  </a:rPr>
                  <a:t>              </a:t>
                </a:r>
                <a:r>
                  <a:rPr lang="en-US" sz="1800" b="1" i="1">
                    <a:solidFill>
                      <a:srgbClr val="FFFFFF"/>
                    </a:solidFill>
                    <a:latin typeface="Arial Narrow" pitchFamily="34" charset="0"/>
                  </a:rPr>
                  <a:t>On-line parts ordering</a:t>
                </a:r>
                <a:endParaRPr lang="en-US" sz="1800" b="1">
                  <a:latin typeface="Arial Narrow" pitchFamily="34" charset="0"/>
                </a:endParaRPr>
              </a:p>
            </p:txBody>
          </p:sp>
          <p:sp>
            <p:nvSpPr>
              <p:cNvPr id="57" name="Text Box 22"/>
              <p:cNvSpPr txBox="1">
                <a:spLocks noChangeArrowheads="1"/>
              </p:cNvSpPr>
              <p:nvPr/>
            </p:nvSpPr>
            <p:spPr bwMode="auto">
              <a:xfrm>
                <a:off x="2007" y="6030"/>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8" name="Text Box 23"/>
              <p:cNvSpPr txBox="1">
                <a:spLocks noChangeArrowheads="1"/>
              </p:cNvSpPr>
              <p:nvPr/>
            </p:nvSpPr>
            <p:spPr bwMode="auto">
              <a:xfrm>
                <a:off x="2008" y="7455"/>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9" name="AutoShape 24"/>
              <p:cNvSpPr>
                <a:spLocks noChangeArrowheads="1"/>
              </p:cNvSpPr>
              <p:nvPr/>
            </p:nvSpPr>
            <p:spPr bwMode="auto">
              <a:xfrm>
                <a:off x="2643" y="9301"/>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200" b="1">
                    <a:solidFill>
                      <a:srgbClr val="FFFFFF"/>
                    </a:solidFill>
                  </a:rPr>
                  <a:t>Elapsed Time - Value added time cost</a:t>
                </a:r>
                <a:endParaRPr lang="en-US" sz="1000" b="1">
                  <a:solidFill>
                    <a:srgbClr val="FFFFFF"/>
                  </a:solidFill>
                </a:endParaRPr>
              </a:p>
            </p:txBody>
          </p:sp>
          <p:sp>
            <p:nvSpPr>
              <p:cNvPr id="60" name="Text Box 25"/>
              <p:cNvSpPr txBox="1">
                <a:spLocks noChangeArrowheads="1"/>
              </p:cNvSpPr>
              <p:nvPr/>
            </p:nvSpPr>
            <p:spPr bwMode="auto">
              <a:xfrm>
                <a:off x="2459" y="7635"/>
                <a:ext cx="963"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Warehouse</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1" name="Text Box 26"/>
              <p:cNvSpPr txBox="1">
                <a:spLocks noChangeArrowheads="1"/>
              </p:cNvSpPr>
              <p:nvPr/>
            </p:nvSpPr>
            <p:spPr bwMode="auto">
              <a:xfrm>
                <a:off x="3294" y="7659"/>
                <a:ext cx="952"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Check</a:t>
                </a:r>
              </a:p>
              <a:p>
                <a:pPr algn="ctr" eaLnBrk="0" hangingPunct="0"/>
                <a:r>
                  <a:rPr lang="en-US" sz="1200" b="1" i="1">
                    <a:solidFill>
                      <a:srgbClr val="FFFFFF"/>
                    </a:solidFill>
                    <a:latin typeface="Arial Narrow" pitchFamily="34" charset="0"/>
                  </a:rPr>
                  <a:t>Clearing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Operations</a:t>
                </a:r>
              </a:p>
            </p:txBody>
          </p:sp>
          <p:sp>
            <p:nvSpPr>
              <p:cNvPr id="62" name="Text Box 27"/>
              <p:cNvSpPr txBox="1">
                <a:spLocks noChangeArrowheads="1"/>
              </p:cNvSpPr>
              <p:nvPr/>
            </p:nvSpPr>
            <p:spPr bwMode="auto">
              <a:xfrm>
                <a:off x="4225" y="7636"/>
                <a:ext cx="900"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Point of</a:t>
                </a:r>
              </a:p>
              <a:p>
                <a:pPr algn="ctr" eaLnBrk="0" hangingPunct="0"/>
                <a:r>
                  <a:rPr lang="en-US" sz="1200" b="1" i="1">
                    <a:solidFill>
                      <a:srgbClr val="FFFFFF"/>
                    </a:solidFill>
                    <a:latin typeface="Arial Narrow" pitchFamily="34" charset="0"/>
                  </a:rPr>
                  <a:t>Sale</a:t>
                </a:r>
              </a:p>
              <a:p>
                <a:pPr algn="ctr" eaLnBrk="0" hangingPunct="0"/>
                <a:r>
                  <a:rPr lang="en-US" sz="1200" b="1" i="1">
                    <a:solidFill>
                      <a:srgbClr val="FFFFFF"/>
                    </a:solidFill>
                    <a:latin typeface="Arial Narrow" pitchFamily="34" charset="0"/>
                  </a:rPr>
                  <a:t>Scanners</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3" name="Text Box 28"/>
              <p:cNvSpPr txBox="1">
                <a:spLocks noChangeArrowheads="1"/>
              </p:cNvSpPr>
              <p:nvPr/>
            </p:nvSpPr>
            <p:spPr bwMode="auto">
              <a:xfrm>
                <a:off x="5102" y="7636"/>
                <a:ext cx="1010"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sz="1200" b="1">
                  <a:latin typeface="Arial Narrow" pitchFamily="34" charset="0"/>
                </a:endParaRPr>
              </a:p>
              <a:p>
                <a:pPr algn="ctr" eaLnBrk="0" hangingPunct="0"/>
                <a:r>
                  <a:rPr lang="en-US" sz="1200" b="1" i="1">
                    <a:solidFill>
                      <a:srgbClr val="FFFFFF"/>
                    </a:solidFill>
                    <a:latin typeface="Arial Narrow" pitchFamily="34" charset="0"/>
                  </a:rPr>
                  <a:t>E-Commerce</a:t>
                </a:r>
              </a:p>
              <a:p>
                <a:pPr algn="ctr" eaLnBrk="0" hangingPunct="0"/>
                <a:endParaRPr lang="en-US" sz="1200" b="1" i="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64" name="Text Box 29"/>
              <p:cNvSpPr txBox="1">
                <a:spLocks noChangeArrowheads="1"/>
              </p:cNvSpPr>
              <p:nvPr/>
            </p:nvSpPr>
            <p:spPr bwMode="auto">
              <a:xfrm>
                <a:off x="5965" y="7647"/>
                <a:ext cx="952"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Remote</a:t>
                </a:r>
              </a:p>
              <a:p>
                <a:pPr algn="ctr" eaLnBrk="0" hangingPunct="0"/>
                <a:r>
                  <a:rPr lang="en-US" sz="1200" b="1" i="1">
                    <a:solidFill>
                      <a:srgbClr val="FFFFFF"/>
                    </a:solidFill>
                    <a:latin typeface="Arial Narrow" pitchFamily="34" charset="0"/>
                  </a:rPr>
                  <a:t>Equipment</a:t>
                </a:r>
              </a:p>
              <a:p>
                <a:pPr algn="ctr" eaLnBrk="0" hangingPunct="0"/>
                <a:r>
                  <a:rPr lang="en-US" sz="1200" b="1" i="1">
                    <a:solidFill>
                      <a:srgbClr val="FFFFFF"/>
                    </a:solidFill>
                    <a:latin typeface="Arial Narrow" pitchFamily="34" charset="0"/>
                  </a:rPr>
                  <a:t>Servicing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Service</a:t>
                </a:r>
              </a:p>
            </p:txBody>
          </p:sp>
        </p:grpSp>
        <p:sp>
          <p:nvSpPr>
            <p:cNvPr id="65" name="Text Box 30"/>
            <p:cNvSpPr txBox="1">
              <a:spLocks noChangeArrowheads="1"/>
            </p:cNvSpPr>
            <p:nvPr/>
          </p:nvSpPr>
          <p:spPr bwMode="auto">
            <a:xfrm>
              <a:off x="611560" y="3049686"/>
              <a:ext cx="9334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66" name="Text Box 31"/>
            <p:cNvSpPr txBox="1">
              <a:spLocks noChangeArrowheads="1"/>
            </p:cNvSpPr>
            <p:nvPr/>
          </p:nvSpPr>
          <p:spPr bwMode="auto">
            <a:xfrm>
              <a:off x="611560" y="4497486"/>
              <a:ext cx="10096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67"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87450472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Primary Activities</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11</a:t>
            </a:fld>
            <a:endParaRPr lang="en-US" altLang="zh-CN"/>
          </a:p>
        </p:txBody>
      </p:sp>
      <p:sp>
        <p:nvSpPr>
          <p:cNvPr id="35" name="Rectangle 3"/>
          <p:cNvSpPr txBox="1">
            <a:spLocks noChangeArrowheads="1"/>
          </p:cNvSpPr>
          <p:nvPr/>
        </p:nvSpPr>
        <p:spPr bwMode="auto">
          <a:xfrm>
            <a:off x="323528" y="1196752"/>
            <a:ext cx="8424936"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Inbound logistics - activities associated with receiving, storing, and disseminating inputs to the products or services</a:t>
            </a:r>
            <a:endParaRPr lang="en-US" sz="2400" dirty="0" smtClean="0">
              <a:cs typeface="Times New Roman" pitchFamily="18" charset="0"/>
            </a:endParaRPr>
          </a:p>
          <a:p>
            <a:pPr algn="just"/>
            <a:r>
              <a:rPr lang="en-US" sz="2400" dirty="0" smtClean="0">
                <a:cs typeface="Arial" charset="0"/>
              </a:rPr>
              <a:t>Operations- activities associated with transforming inputs into the final products or services</a:t>
            </a:r>
            <a:endParaRPr lang="en-US" sz="2400" dirty="0" smtClean="0">
              <a:cs typeface="Times New Roman" pitchFamily="18" charset="0"/>
            </a:endParaRPr>
          </a:p>
          <a:p>
            <a:pPr algn="just"/>
            <a:r>
              <a:rPr lang="en-US" sz="2400" dirty="0" smtClean="0">
                <a:cs typeface="Arial" charset="0"/>
              </a:rPr>
              <a:t>Outbound logistics - activities associated with collecting, storing, and physically distributing the products or services</a:t>
            </a:r>
            <a:endParaRPr lang="en-US" sz="2400" dirty="0" smtClean="0">
              <a:cs typeface="Times New Roman" pitchFamily="18" charset="0"/>
            </a:endParaRPr>
          </a:p>
          <a:p>
            <a:pPr algn="just"/>
            <a:r>
              <a:rPr lang="en-US" sz="2400" dirty="0" smtClean="0">
                <a:cs typeface="Arial" charset="0"/>
              </a:rPr>
              <a:t>Marketing and sales - activities associated with providing a means by which customers can buy produce and the means for inducing them to buy</a:t>
            </a:r>
          </a:p>
          <a:p>
            <a:pPr algn="just"/>
            <a:r>
              <a:rPr lang="en-US" sz="2400" dirty="0" smtClean="0">
                <a:cs typeface="Times New Roman" pitchFamily="18" charset="0"/>
              </a:rPr>
              <a:t>Service - activities associated with providing service to enhance or maintain the value of the products or services</a:t>
            </a:r>
            <a:r>
              <a:rPr lang="en-US" sz="2400" dirty="0" smtClean="0"/>
              <a:t> </a:t>
            </a:r>
          </a:p>
        </p:txBody>
      </p:sp>
    </p:spTree>
    <p:extLst>
      <p:ext uri="{BB962C8B-B14F-4D97-AF65-F5344CB8AC3E}">
        <p14:creationId xmlns:p14="http://schemas.microsoft.com/office/powerpoint/2010/main" val="201270634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Support Activities</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12</a:t>
            </a:fld>
            <a:endParaRPr lang="en-US" altLang="zh-CN"/>
          </a:p>
        </p:txBody>
      </p:sp>
      <p:sp>
        <p:nvSpPr>
          <p:cNvPr id="6" name="Rectangle 1027"/>
          <p:cNvSpPr txBox="1">
            <a:spLocks noChangeArrowheads="1"/>
          </p:cNvSpPr>
          <p:nvPr/>
        </p:nvSpPr>
        <p:spPr bwMode="auto">
          <a:xfrm>
            <a:off x="539552" y="1295400"/>
            <a:ext cx="8071048" cy="4869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Procurement - the function of purchasing inputs to firms value chain</a:t>
            </a:r>
            <a:endParaRPr lang="en-US" sz="2400" dirty="0" smtClean="0">
              <a:cs typeface="Times New Roman" pitchFamily="18" charset="0"/>
            </a:endParaRPr>
          </a:p>
          <a:p>
            <a:pPr algn="just"/>
            <a:r>
              <a:rPr lang="en-US" sz="2400" dirty="0" smtClean="0">
                <a:cs typeface="Arial" charset="0"/>
              </a:rPr>
              <a:t>Technology Development - the know-how, procedures, or technology embedded in processes that are intended to improve the product, services, and/or process</a:t>
            </a:r>
            <a:endParaRPr lang="en-US" sz="2400" dirty="0" smtClean="0">
              <a:cs typeface="Times New Roman" pitchFamily="18" charset="0"/>
            </a:endParaRPr>
          </a:p>
          <a:p>
            <a:pPr algn="just"/>
            <a:r>
              <a:rPr lang="en-US" sz="2400" dirty="0" smtClean="0">
                <a:cs typeface="Arial" charset="0"/>
              </a:rPr>
              <a:t>Human Resource Management - activities involved in recruiting, hiring, training, developing, and compensating all types of personnel</a:t>
            </a:r>
            <a:endParaRPr lang="en-US" sz="2400" dirty="0" smtClean="0">
              <a:cs typeface="Times New Roman" pitchFamily="18" charset="0"/>
            </a:endParaRPr>
          </a:p>
          <a:p>
            <a:pPr algn="just"/>
            <a:r>
              <a:rPr lang="en-US" sz="2400" dirty="0" smtClean="0">
                <a:cs typeface="Arial" charset="0"/>
              </a:rPr>
              <a:t>Firm Infrastructure - activities that support the entire value chain (e.g. general management, planning, finance, accounting, legal, government affairs, quality management, etc.)</a:t>
            </a:r>
            <a:endParaRPr lang="en-US" sz="2400" dirty="0" smtClean="0">
              <a:cs typeface="Times New Roman" pitchFamily="18" charset="0"/>
            </a:endParaRPr>
          </a:p>
          <a:p>
            <a:pPr algn="just"/>
            <a:endParaRPr lang="en-US" sz="2400" dirty="0" smtClean="0"/>
          </a:p>
        </p:txBody>
      </p:sp>
    </p:spTree>
    <p:extLst>
      <p:ext uri="{BB962C8B-B14F-4D97-AF65-F5344CB8AC3E}">
        <p14:creationId xmlns:p14="http://schemas.microsoft.com/office/powerpoint/2010/main" val="264519667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Porter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13</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8" name="AutoShape 4"/>
          <p:cNvSpPr>
            <a:spLocks noChangeArrowheads="1"/>
          </p:cNvSpPr>
          <p:nvPr/>
        </p:nvSpPr>
        <p:spPr bwMode="auto">
          <a:xfrm>
            <a:off x="7391400" y="3124200"/>
            <a:ext cx="1752600" cy="1371600"/>
          </a:xfrm>
          <a:prstGeom prst="homePlate">
            <a:avLst>
              <a:gd name="adj" fmla="val 319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Service</a:t>
            </a:r>
          </a:p>
        </p:txBody>
      </p:sp>
      <p:sp>
        <p:nvSpPr>
          <p:cNvPr id="9" name="AutoShape 5"/>
          <p:cNvSpPr>
            <a:spLocks noChangeArrowheads="1"/>
          </p:cNvSpPr>
          <p:nvPr/>
        </p:nvSpPr>
        <p:spPr bwMode="auto">
          <a:xfrm>
            <a:off x="59436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Sales</a:t>
            </a:r>
          </a:p>
          <a:p>
            <a:pPr algn="ctr" eaLnBrk="0" hangingPunct="0"/>
            <a:r>
              <a:rPr lang="en-US" sz="2000"/>
              <a:t>    and</a:t>
            </a:r>
          </a:p>
          <a:p>
            <a:pPr algn="ctr" eaLnBrk="0" hangingPunct="0"/>
            <a:r>
              <a:rPr lang="en-US" sz="2000"/>
              <a:t>     Distribution</a:t>
            </a:r>
          </a:p>
        </p:txBody>
      </p:sp>
      <p:sp>
        <p:nvSpPr>
          <p:cNvPr id="10" name="AutoShape 6"/>
          <p:cNvSpPr>
            <a:spLocks noChangeArrowheads="1"/>
          </p:cNvSpPr>
          <p:nvPr/>
        </p:nvSpPr>
        <p:spPr bwMode="auto">
          <a:xfrm>
            <a:off x="44958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Marketing</a:t>
            </a:r>
          </a:p>
        </p:txBody>
      </p:sp>
      <p:sp>
        <p:nvSpPr>
          <p:cNvPr id="11" name="AutoShape 7"/>
          <p:cNvSpPr>
            <a:spLocks noChangeArrowheads="1"/>
          </p:cNvSpPr>
          <p:nvPr/>
        </p:nvSpPr>
        <p:spPr bwMode="auto">
          <a:xfrm>
            <a:off x="2819400" y="3124200"/>
            <a:ext cx="2438400" cy="1371600"/>
          </a:xfrm>
          <a:prstGeom prst="homePlate">
            <a:avLst>
              <a:gd name="adj"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a:t>      </a:t>
            </a:r>
            <a:r>
              <a:rPr lang="en-US" sz="2000"/>
              <a:t>Production</a:t>
            </a:r>
          </a:p>
          <a:p>
            <a:pPr algn="ctr" eaLnBrk="0" hangingPunct="0"/>
            <a:r>
              <a:rPr lang="en-US" sz="2000"/>
              <a:t>        and  </a:t>
            </a:r>
          </a:p>
          <a:p>
            <a:pPr algn="ctr" eaLnBrk="0" hangingPunct="0"/>
            <a:r>
              <a:rPr lang="en-US" sz="2000"/>
              <a:t>      Manufacturing</a:t>
            </a:r>
            <a:endParaRPr lang="en-US"/>
          </a:p>
        </p:txBody>
      </p:sp>
      <p:sp>
        <p:nvSpPr>
          <p:cNvPr id="12" name="AutoShape 8"/>
          <p:cNvSpPr>
            <a:spLocks noChangeArrowheads="1"/>
          </p:cNvSpPr>
          <p:nvPr/>
        </p:nvSpPr>
        <p:spPr bwMode="auto">
          <a:xfrm>
            <a:off x="16002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Engineering   </a:t>
            </a:r>
          </a:p>
        </p:txBody>
      </p:sp>
      <p:sp>
        <p:nvSpPr>
          <p:cNvPr id="13" name="Text Box 9"/>
          <p:cNvSpPr txBox="1">
            <a:spLocks noChangeArrowheads="1"/>
          </p:cNvSpPr>
          <p:nvPr/>
        </p:nvSpPr>
        <p:spPr bwMode="auto">
          <a:xfrm>
            <a:off x="1600200" y="2057400"/>
            <a:ext cx="5943600" cy="50165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600" b="1"/>
              <a:t>Manufacturing Industry Value Chain</a:t>
            </a:r>
          </a:p>
        </p:txBody>
      </p:sp>
      <p:sp>
        <p:nvSpPr>
          <p:cNvPr id="14" name="AutoShape 10"/>
          <p:cNvSpPr>
            <a:spLocks noChangeArrowheads="1"/>
          </p:cNvSpPr>
          <p:nvPr/>
        </p:nvSpPr>
        <p:spPr bwMode="auto">
          <a:xfrm>
            <a:off x="2286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Research </a:t>
            </a:r>
          </a:p>
          <a:p>
            <a:pPr algn="ctr" eaLnBrk="0" hangingPunct="0"/>
            <a:r>
              <a:rPr lang="en-US" sz="2000"/>
              <a:t>and  </a:t>
            </a:r>
          </a:p>
          <a:p>
            <a:pPr algn="ctr" eaLnBrk="0" hangingPunct="0"/>
            <a:r>
              <a:rPr lang="en-US" sz="2000"/>
              <a:t>Development</a:t>
            </a:r>
            <a:endParaRPr lang="en-US"/>
          </a:p>
        </p:txBody>
      </p:sp>
    </p:spTree>
    <p:extLst>
      <p:ext uri="{BB962C8B-B14F-4D97-AF65-F5344CB8AC3E}">
        <p14:creationId xmlns:p14="http://schemas.microsoft.com/office/powerpoint/2010/main" val="42916551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Retail Industry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14</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5" name="AutoShape 3"/>
          <p:cNvSpPr>
            <a:spLocks noChangeArrowheads="1"/>
          </p:cNvSpPr>
          <p:nvPr/>
        </p:nvSpPr>
        <p:spPr bwMode="auto">
          <a:xfrm>
            <a:off x="7162800" y="2971800"/>
            <a:ext cx="1981200" cy="1600200"/>
          </a:xfrm>
          <a:prstGeom prst="homePlate">
            <a:avLst>
              <a:gd name="adj" fmla="val 309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Marketing</a:t>
            </a:r>
          </a:p>
          <a:p>
            <a:pPr algn="ctr" eaLnBrk="0" hangingPunct="0"/>
            <a:r>
              <a:rPr lang="en-US"/>
              <a:t>  and</a:t>
            </a:r>
          </a:p>
          <a:p>
            <a:pPr algn="ctr" eaLnBrk="0" hangingPunct="0"/>
            <a:r>
              <a:rPr lang="en-US"/>
              <a:t>   Selling</a:t>
            </a:r>
          </a:p>
        </p:txBody>
      </p:sp>
      <p:sp>
        <p:nvSpPr>
          <p:cNvPr id="16" name="AutoShape 4"/>
          <p:cNvSpPr>
            <a:spLocks noChangeArrowheads="1"/>
          </p:cNvSpPr>
          <p:nvPr/>
        </p:nvSpPr>
        <p:spPr bwMode="auto">
          <a:xfrm>
            <a:off x="55626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Operating </a:t>
            </a:r>
          </a:p>
          <a:p>
            <a:pPr algn="ctr" eaLnBrk="0" hangingPunct="0"/>
            <a:r>
              <a:rPr lang="en-US"/>
              <a:t>          Stores</a:t>
            </a:r>
          </a:p>
        </p:txBody>
      </p:sp>
      <p:sp>
        <p:nvSpPr>
          <p:cNvPr id="17" name="AutoShape 5"/>
          <p:cNvSpPr>
            <a:spLocks noChangeArrowheads="1"/>
          </p:cNvSpPr>
          <p:nvPr/>
        </p:nvSpPr>
        <p:spPr bwMode="auto">
          <a:xfrm>
            <a:off x="4038600" y="2971800"/>
            <a:ext cx="2286000" cy="1600200"/>
          </a:xfrm>
          <a:prstGeom prst="homePlate">
            <a:avLst>
              <a:gd name="adj" fmla="val 3571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Distributing</a:t>
            </a:r>
          </a:p>
          <a:p>
            <a:pPr algn="ctr" eaLnBrk="0" hangingPunct="0"/>
            <a:r>
              <a:rPr lang="en-US"/>
              <a:t>      Inventory</a:t>
            </a:r>
          </a:p>
        </p:txBody>
      </p:sp>
      <p:sp>
        <p:nvSpPr>
          <p:cNvPr id="18" name="AutoShape 6"/>
          <p:cNvSpPr>
            <a:spLocks noChangeArrowheads="1"/>
          </p:cNvSpPr>
          <p:nvPr/>
        </p:nvSpPr>
        <p:spPr bwMode="auto">
          <a:xfrm>
            <a:off x="24384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Managing</a:t>
            </a:r>
          </a:p>
          <a:p>
            <a:pPr algn="ctr" eaLnBrk="0" hangingPunct="0"/>
            <a:r>
              <a:rPr lang="en-US"/>
              <a:t>      Inventory</a:t>
            </a:r>
          </a:p>
        </p:txBody>
      </p:sp>
      <p:sp>
        <p:nvSpPr>
          <p:cNvPr id="19" name="AutoShape 7"/>
          <p:cNvSpPr>
            <a:spLocks noChangeArrowheads="1"/>
          </p:cNvSpPr>
          <p:nvPr/>
        </p:nvSpPr>
        <p:spPr bwMode="auto">
          <a:xfrm>
            <a:off x="1371600" y="2971800"/>
            <a:ext cx="1600200" cy="1600200"/>
          </a:xfrm>
          <a:prstGeom prst="homePlate">
            <a:avLst>
              <a:gd name="adj" fmla="val 2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Buying</a:t>
            </a:r>
          </a:p>
        </p:txBody>
      </p:sp>
      <p:sp>
        <p:nvSpPr>
          <p:cNvPr id="20" name="AutoShape 9"/>
          <p:cNvSpPr>
            <a:spLocks noChangeArrowheads="1"/>
          </p:cNvSpPr>
          <p:nvPr/>
        </p:nvSpPr>
        <p:spPr bwMode="auto">
          <a:xfrm>
            <a:off x="228600" y="2971800"/>
            <a:ext cx="1676400" cy="1600200"/>
          </a:xfrm>
          <a:prstGeom prst="homePlate">
            <a:avLst>
              <a:gd name="adj" fmla="val 2619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Partnering</a:t>
            </a:r>
          </a:p>
          <a:p>
            <a:pPr algn="ctr" eaLnBrk="0" hangingPunct="0"/>
            <a:r>
              <a:rPr lang="en-US"/>
              <a:t>with</a:t>
            </a:r>
          </a:p>
          <a:p>
            <a:pPr algn="ctr" eaLnBrk="0" hangingPunct="0"/>
            <a:r>
              <a:rPr lang="en-US"/>
              <a:t>Vendor</a:t>
            </a:r>
          </a:p>
        </p:txBody>
      </p:sp>
    </p:spTree>
    <p:extLst>
      <p:ext uri="{BB962C8B-B14F-4D97-AF65-F5344CB8AC3E}">
        <p14:creationId xmlns:p14="http://schemas.microsoft.com/office/powerpoint/2010/main" val="53964266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Property and Casualty Industry Value Chain</a:t>
            </a:r>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2"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5"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INBOUND</a:t>
            </a:r>
          </a:p>
          <a:p>
            <a:pPr algn="ctr" eaLnBrk="0" hangingPunct="0"/>
            <a:r>
              <a:rPr lang="en-US" sz="1200"/>
              <a:t>LOGISTICS</a:t>
            </a:r>
          </a:p>
        </p:txBody>
      </p:sp>
      <p:sp>
        <p:nvSpPr>
          <p:cNvPr id="27"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28"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29"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30"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31"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2"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3"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Rectangle 17"/>
          <p:cNvSpPr>
            <a:spLocks noChangeArrowheads="1"/>
          </p:cNvSpPr>
          <p:nvPr/>
        </p:nvSpPr>
        <p:spPr bwMode="auto">
          <a:xfrm>
            <a:off x="214313" y="3117850"/>
            <a:ext cx="1125537"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a:t>PROCUREMENT</a:t>
            </a:r>
          </a:p>
        </p:txBody>
      </p:sp>
      <p:sp>
        <p:nvSpPr>
          <p:cNvPr id="35" name="Rectangle 18"/>
          <p:cNvSpPr>
            <a:spLocks noChangeArrowheads="1"/>
          </p:cNvSpPr>
          <p:nvPr/>
        </p:nvSpPr>
        <p:spPr bwMode="auto">
          <a:xfrm>
            <a:off x="276225" y="2508250"/>
            <a:ext cx="11207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TECHNOLOGY </a:t>
            </a:r>
          </a:p>
          <a:p>
            <a:pPr algn="ctr" eaLnBrk="0" hangingPunct="0"/>
            <a:r>
              <a:rPr lang="en-US" sz="1000"/>
              <a:t>DEVELOPMENT</a:t>
            </a:r>
          </a:p>
        </p:txBody>
      </p:sp>
      <p:sp>
        <p:nvSpPr>
          <p:cNvPr id="36" name="Rectangle 19"/>
          <p:cNvSpPr>
            <a:spLocks noChangeArrowheads="1"/>
          </p:cNvSpPr>
          <p:nvPr/>
        </p:nvSpPr>
        <p:spPr bwMode="auto">
          <a:xfrm>
            <a:off x="303213" y="1822450"/>
            <a:ext cx="113188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HUMAN</a:t>
            </a:r>
            <a:r>
              <a:rPr lang="en-US" sz="900"/>
              <a:t> </a:t>
            </a:r>
          </a:p>
          <a:p>
            <a:pPr algn="ctr" eaLnBrk="0" hangingPunct="0"/>
            <a:r>
              <a:rPr lang="en-US" sz="1000"/>
              <a:t>RESOURCE</a:t>
            </a:r>
            <a:endParaRPr lang="en-US" sz="900"/>
          </a:p>
          <a:p>
            <a:pPr algn="ctr" eaLnBrk="0" hangingPunct="0"/>
            <a:r>
              <a:rPr lang="en-US" sz="1000"/>
              <a:t> MANAGEMENT</a:t>
            </a:r>
          </a:p>
        </p:txBody>
      </p:sp>
      <p:sp>
        <p:nvSpPr>
          <p:cNvPr id="37" name="Rectangle 20"/>
          <p:cNvSpPr>
            <a:spLocks noChangeArrowheads="1"/>
          </p:cNvSpPr>
          <p:nvPr/>
        </p:nvSpPr>
        <p:spPr bwMode="auto">
          <a:xfrm>
            <a:off x="185738" y="1365250"/>
            <a:ext cx="13017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FIRM </a:t>
            </a:r>
          </a:p>
          <a:p>
            <a:pPr algn="ctr" eaLnBrk="0" hangingPunct="0"/>
            <a:r>
              <a:rPr lang="en-US" sz="1000"/>
              <a:t>INFRASTRUCTURE</a:t>
            </a:r>
          </a:p>
        </p:txBody>
      </p:sp>
      <p:sp>
        <p:nvSpPr>
          <p:cNvPr id="38"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9"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0"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1"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2" name="Rectangle 25"/>
          <p:cNvSpPr>
            <a:spLocks noChangeArrowheads="1"/>
          </p:cNvSpPr>
          <p:nvPr/>
        </p:nvSpPr>
        <p:spPr bwMode="auto">
          <a:xfrm>
            <a:off x="6003925" y="6042025"/>
            <a:ext cx="2465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3" name="Rectangle 26"/>
          <p:cNvSpPr>
            <a:spLocks noChangeArrowheads="1"/>
          </p:cNvSpPr>
          <p:nvPr/>
        </p:nvSpPr>
        <p:spPr bwMode="auto">
          <a:xfrm>
            <a:off x="1890713" y="1419225"/>
            <a:ext cx="1230312"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-Financial Policy</a:t>
            </a:r>
          </a:p>
        </p:txBody>
      </p:sp>
      <p:sp>
        <p:nvSpPr>
          <p:cNvPr id="44" name="Rectangle 27"/>
          <p:cNvSpPr>
            <a:spLocks noChangeArrowheads="1"/>
          </p:cNvSpPr>
          <p:nvPr/>
        </p:nvSpPr>
        <p:spPr bwMode="auto">
          <a:xfrm>
            <a:off x="3262313" y="1395413"/>
            <a:ext cx="17414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Regulatory Compliance</a:t>
            </a:r>
          </a:p>
        </p:txBody>
      </p:sp>
      <p:sp>
        <p:nvSpPr>
          <p:cNvPr id="45" name="Rectangle 28"/>
          <p:cNvSpPr>
            <a:spLocks noChangeArrowheads="1"/>
          </p:cNvSpPr>
          <p:nvPr/>
        </p:nvSpPr>
        <p:spPr bwMode="auto">
          <a:xfrm>
            <a:off x="5167313" y="1395413"/>
            <a:ext cx="7223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Legal</a:t>
            </a:r>
          </a:p>
        </p:txBody>
      </p:sp>
      <p:sp>
        <p:nvSpPr>
          <p:cNvPr id="46" name="Rectangle 29"/>
          <p:cNvSpPr>
            <a:spLocks noChangeArrowheads="1"/>
          </p:cNvSpPr>
          <p:nvPr/>
        </p:nvSpPr>
        <p:spPr bwMode="auto">
          <a:xfrm>
            <a:off x="5853113" y="1395413"/>
            <a:ext cx="11747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Accounting</a:t>
            </a:r>
          </a:p>
        </p:txBody>
      </p:sp>
      <p:sp>
        <p:nvSpPr>
          <p:cNvPr id="47" name="Rectangle 30"/>
          <p:cNvSpPr>
            <a:spLocks noChangeArrowheads="1"/>
          </p:cNvSpPr>
          <p:nvPr/>
        </p:nvSpPr>
        <p:spPr bwMode="auto">
          <a:xfrm>
            <a:off x="3186113" y="1876425"/>
            <a:ext cx="784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Actuary </a:t>
            </a:r>
          </a:p>
          <a:p>
            <a:pPr eaLnBrk="0" hangingPunct="0"/>
            <a:r>
              <a:rPr lang="en-US" sz="1200"/>
              <a:t>  Training</a:t>
            </a:r>
          </a:p>
        </p:txBody>
      </p:sp>
      <p:sp>
        <p:nvSpPr>
          <p:cNvPr id="48" name="Rectangle 31"/>
          <p:cNvSpPr>
            <a:spLocks noChangeArrowheads="1"/>
          </p:cNvSpPr>
          <p:nvPr/>
        </p:nvSpPr>
        <p:spPr bwMode="auto">
          <a:xfrm>
            <a:off x="5624513" y="1852613"/>
            <a:ext cx="881062"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Agent </a:t>
            </a:r>
          </a:p>
          <a:p>
            <a:pPr eaLnBrk="0" hangingPunct="0"/>
            <a:r>
              <a:rPr lang="en-US" sz="1400"/>
              <a:t>  Training</a:t>
            </a:r>
          </a:p>
        </p:txBody>
      </p:sp>
      <p:sp>
        <p:nvSpPr>
          <p:cNvPr id="49" name="Rectangle 32"/>
          <p:cNvSpPr>
            <a:spLocks noChangeArrowheads="1"/>
          </p:cNvSpPr>
          <p:nvPr/>
        </p:nvSpPr>
        <p:spPr bwMode="auto">
          <a:xfrm>
            <a:off x="6767513" y="1876425"/>
            <a:ext cx="784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Claims</a:t>
            </a:r>
          </a:p>
          <a:p>
            <a:pPr eaLnBrk="0" hangingPunct="0"/>
            <a:r>
              <a:rPr lang="en-US" sz="1200"/>
              <a:t>  Training</a:t>
            </a:r>
          </a:p>
        </p:txBody>
      </p:sp>
      <p:sp>
        <p:nvSpPr>
          <p:cNvPr id="50" name="Rectangle 33"/>
          <p:cNvSpPr>
            <a:spLocks noChangeArrowheads="1"/>
          </p:cNvSpPr>
          <p:nvPr/>
        </p:nvSpPr>
        <p:spPr bwMode="auto">
          <a:xfrm>
            <a:off x="6691313" y="2386013"/>
            <a:ext cx="1049337"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Claims</a:t>
            </a:r>
          </a:p>
          <a:p>
            <a:pPr eaLnBrk="0" hangingPunct="0"/>
            <a:r>
              <a:rPr lang="en-US" sz="1200"/>
              <a:t>     Procedures</a:t>
            </a:r>
          </a:p>
        </p:txBody>
      </p:sp>
      <p:sp>
        <p:nvSpPr>
          <p:cNvPr id="51" name="Rectangle 34"/>
          <p:cNvSpPr>
            <a:spLocks noChangeArrowheads="1"/>
          </p:cNvSpPr>
          <p:nvPr/>
        </p:nvSpPr>
        <p:spPr bwMode="auto">
          <a:xfrm>
            <a:off x="6691313" y="3629025"/>
            <a:ext cx="13620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Claims Settlement</a:t>
            </a:r>
          </a:p>
          <a:p>
            <a:pPr eaLnBrk="0" hangingPunct="0">
              <a:buFontTx/>
              <a:buChar char="•"/>
            </a:pPr>
            <a:r>
              <a:rPr lang="en-US" sz="1200"/>
              <a:t>Loss Control</a:t>
            </a:r>
          </a:p>
        </p:txBody>
      </p:sp>
      <p:sp>
        <p:nvSpPr>
          <p:cNvPr id="52" name="Rectangle 35"/>
          <p:cNvSpPr>
            <a:spLocks noChangeArrowheads="1"/>
          </p:cNvSpPr>
          <p:nvPr/>
        </p:nvSpPr>
        <p:spPr bwMode="auto">
          <a:xfrm>
            <a:off x="5472113" y="3629025"/>
            <a:ext cx="1198562"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Sales</a:t>
            </a:r>
          </a:p>
          <a:p>
            <a:pPr eaLnBrk="0" hangingPunct="0">
              <a:buFontTx/>
              <a:buChar char="•"/>
            </a:pPr>
            <a:r>
              <a:rPr lang="en-US" sz="1200"/>
              <a:t>Policy Renewal</a:t>
            </a:r>
          </a:p>
          <a:p>
            <a:pPr eaLnBrk="0" hangingPunct="0">
              <a:buFontTx/>
              <a:buChar char="•"/>
            </a:pPr>
            <a:r>
              <a:rPr lang="en-US" sz="1200"/>
              <a:t>Agent Manage-</a:t>
            </a:r>
          </a:p>
          <a:p>
            <a:pPr eaLnBrk="0" hangingPunct="0"/>
            <a:r>
              <a:rPr lang="en-US" sz="1200"/>
              <a:t>  ment</a:t>
            </a:r>
          </a:p>
          <a:p>
            <a:pPr eaLnBrk="0" hangingPunct="0">
              <a:buFontTx/>
              <a:buChar char="•"/>
            </a:pPr>
            <a:r>
              <a:rPr lang="en-US" sz="1200"/>
              <a:t>Advertising</a:t>
            </a:r>
          </a:p>
          <a:p>
            <a:pPr hangingPunct="0"/>
            <a:endParaRPr lang="en-US" sz="1200"/>
          </a:p>
        </p:txBody>
      </p:sp>
      <p:sp>
        <p:nvSpPr>
          <p:cNvPr id="53" name="Rectangle 36"/>
          <p:cNvSpPr>
            <a:spLocks noChangeArrowheads="1"/>
          </p:cNvSpPr>
          <p:nvPr/>
        </p:nvSpPr>
        <p:spPr bwMode="auto">
          <a:xfrm>
            <a:off x="4252913" y="3629025"/>
            <a:ext cx="116363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Independent</a:t>
            </a:r>
          </a:p>
          <a:p>
            <a:pPr eaLnBrk="0" hangingPunct="0"/>
            <a:r>
              <a:rPr lang="en-US" sz="1200"/>
              <a:t> Agent Network</a:t>
            </a:r>
          </a:p>
          <a:p>
            <a:pPr eaLnBrk="0" hangingPunct="0">
              <a:buFontTx/>
              <a:buChar char="•"/>
            </a:pPr>
            <a:r>
              <a:rPr lang="en-US" sz="1200"/>
              <a:t>Billing and</a:t>
            </a:r>
          </a:p>
          <a:p>
            <a:pPr eaLnBrk="0" hangingPunct="0"/>
            <a:r>
              <a:rPr lang="en-US" sz="1200"/>
              <a:t>  Collections</a:t>
            </a:r>
          </a:p>
        </p:txBody>
      </p:sp>
      <p:sp>
        <p:nvSpPr>
          <p:cNvPr id="54" name="Rectangle 37"/>
          <p:cNvSpPr>
            <a:spLocks noChangeArrowheads="1"/>
          </p:cNvSpPr>
          <p:nvPr/>
        </p:nvSpPr>
        <p:spPr bwMode="auto">
          <a:xfrm>
            <a:off x="3033713" y="3629025"/>
            <a:ext cx="1095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 Underwriting</a:t>
            </a:r>
          </a:p>
          <a:p>
            <a:pPr eaLnBrk="0" hangingPunct="0">
              <a:buFontTx/>
              <a:buChar char="•"/>
            </a:pPr>
            <a:r>
              <a:rPr lang="en-US" sz="1200"/>
              <a:t> Investment</a:t>
            </a:r>
          </a:p>
        </p:txBody>
      </p:sp>
      <p:sp>
        <p:nvSpPr>
          <p:cNvPr id="55" name="Rectangle 38"/>
          <p:cNvSpPr>
            <a:spLocks noChangeArrowheads="1"/>
          </p:cNvSpPr>
          <p:nvPr/>
        </p:nvSpPr>
        <p:spPr bwMode="auto">
          <a:xfrm>
            <a:off x="1738313" y="3629025"/>
            <a:ext cx="1071562"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Rating</a:t>
            </a:r>
          </a:p>
        </p:txBody>
      </p:sp>
      <p:sp>
        <p:nvSpPr>
          <p:cNvPr id="56" name="Rectangle 39"/>
          <p:cNvSpPr>
            <a:spLocks noChangeArrowheads="1"/>
          </p:cNvSpPr>
          <p:nvPr/>
        </p:nvSpPr>
        <p:spPr bwMode="auto">
          <a:xfrm>
            <a:off x="3033713" y="2333625"/>
            <a:ext cx="1322387"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Actuarial Methods</a:t>
            </a:r>
          </a:p>
          <a:p>
            <a:pPr eaLnBrk="0" hangingPunct="0"/>
            <a:r>
              <a:rPr lang="en-US" sz="1200"/>
              <a:t>Investment </a:t>
            </a:r>
          </a:p>
          <a:p>
            <a:pPr eaLnBrk="0" hangingPunct="0"/>
            <a:r>
              <a:rPr lang="en-US" sz="1200"/>
              <a:t>    Practices</a:t>
            </a:r>
          </a:p>
        </p:txBody>
      </p:sp>
      <p:sp>
        <p:nvSpPr>
          <p:cNvPr id="57" name="Rectangle 40"/>
          <p:cNvSpPr>
            <a:spLocks noChangeArrowheads="1"/>
          </p:cNvSpPr>
          <p:nvPr/>
        </p:nvSpPr>
        <p:spPr bwMode="auto">
          <a:xfrm>
            <a:off x="3033713" y="2943225"/>
            <a:ext cx="12255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I/T</a:t>
            </a:r>
          </a:p>
          <a:p>
            <a:pPr eaLnBrk="0" hangingPunct="0"/>
            <a:r>
              <a:rPr lang="en-US" sz="1200"/>
              <a:t>Communications</a:t>
            </a:r>
          </a:p>
        </p:txBody>
      </p:sp>
      <p:sp>
        <p:nvSpPr>
          <p:cNvPr id="58" name="Rectangle 41"/>
          <p:cNvSpPr>
            <a:spLocks noChangeArrowheads="1"/>
          </p:cNvSpPr>
          <p:nvPr/>
        </p:nvSpPr>
        <p:spPr bwMode="auto">
          <a:xfrm>
            <a:off x="5472113" y="2333625"/>
            <a:ext cx="1220787"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Product </a:t>
            </a:r>
          </a:p>
          <a:p>
            <a:pPr eaLnBrk="0" hangingPunct="0"/>
            <a:r>
              <a:rPr lang="en-US" sz="1200"/>
              <a:t>   Development</a:t>
            </a:r>
          </a:p>
          <a:p>
            <a:pPr eaLnBrk="0" hangingPunct="0"/>
            <a:r>
              <a:rPr lang="en-US" sz="1200"/>
              <a:t>Market Research</a:t>
            </a:r>
          </a:p>
        </p:txBody>
      </p:sp>
      <p:sp>
        <p:nvSpPr>
          <p:cNvPr id="60"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
        <p:nvSpPr>
          <p:cNvPr id="61" name="Slide Number Placeholder 1"/>
          <p:cNvSpPr>
            <a:spLocks noGrp="1"/>
          </p:cNvSpPr>
          <p:nvPr>
            <p:ph type="sldNum" sz="quarter" idx="12"/>
          </p:nvPr>
        </p:nvSpPr>
        <p:spPr>
          <a:xfrm>
            <a:off x="6553200" y="6245225"/>
            <a:ext cx="2133600" cy="476250"/>
          </a:xfrm>
        </p:spPr>
        <p:txBody>
          <a:bodyPr/>
          <a:lstStyle/>
          <a:p>
            <a:fld id="{996422DF-4719-44EA-A247-2D9D2F247A0E}" type="slidenum">
              <a:rPr lang="en-US" altLang="zh-CN" smtClean="0"/>
              <a:pPr/>
              <a:t>15</a:t>
            </a:fld>
            <a:endParaRPr lang="en-US" altLang="zh-CN"/>
          </a:p>
        </p:txBody>
      </p:sp>
    </p:spTree>
    <p:extLst>
      <p:ext uri="{BB962C8B-B14F-4D97-AF65-F5344CB8AC3E}">
        <p14:creationId xmlns:p14="http://schemas.microsoft.com/office/powerpoint/2010/main" val="116242357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Technologies in the Value Chain</a:t>
            </a:r>
          </a:p>
        </p:txBody>
      </p:sp>
      <p:sp>
        <p:nvSpPr>
          <p:cNvPr id="59"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2"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3"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5"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6"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dirty="0"/>
              <a:t>INBOUND</a:t>
            </a:r>
          </a:p>
          <a:p>
            <a:pPr algn="ctr" eaLnBrk="0" hangingPunct="0"/>
            <a:r>
              <a:rPr lang="en-US" sz="1200" dirty="0"/>
              <a:t>LOGISTICS</a:t>
            </a:r>
          </a:p>
        </p:txBody>
      </p:sp>
      <p:sp>
        <p:nvSpPr>
          <p:cNvPr id="68"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69"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70"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71"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72"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4"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5" name="Rectangle 17"/>
          <p:cNvSpPr>
            <a:spLocks noChangeArrowheads="1"/>
          </p:cNvSpPr>
          <p:nvPr/>
        </p:nvSpPr>
        <p:spPr bwMode="auto">
          <a:xfrm>
            <a:off x="214313" y="3117850"/>
            <a:ext cx="1190625"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b="1"/>
              <a:t>PROCUREMENT</a:t>
            </a:r>
          </a:p>
        </p:txBody>
      </p:sp>
      <p:sp>
        <p:nvSpPr>
          <p:cNvPr id="76" name="Rectangle 18"/>
          <p:cNvSpPr>
            <a:spLocks noChangeArrowheads="1"/>
          </p:cNvSpPr>
          <p:nvPr/>
        </p:nvSpPr>
        <p:spPr bwMode="auto">
          <a:xfrm>
            <a:off x="249238" y="2508250"/>
            <a:ext cx="11747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TECHNOLOGY </a:t>
            </a:r>
          </a:p>
          <a:p>
            <a:pPr algn="ctr" eaLnBrk="0" hangingPunct="0"/>
            <a:r>
              <a:rPr lang="en-US" sz="1000" b="1"/>
              <a:t>DEVELOPMENT</a:t>
            </a:r>
          </a:p>
        </p:txBody>
      </p:sp>
      <p:sp>
        <p:nvSpPr>
          <p:cNvPr id="77" name="Rectangle 19"/>
          <p:cNvSpPr>
            <a:spLocks noChangeArrowheads="1"/>
          </p:cNvSpPr>
          <p:nvPr/>
        </p:nvSpPr>
        <p:spPr bwMode="auto">
          <a:xfrm>
            <a:off x="282575" y="1822450"/>
            <a:ext cx="117316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HUMAN</a:t>
            </a:r>
            <a:r>
              <a:rPr lang="en-US" sz="900" b="1"/>
              <a:t> </a:t>
            </a:r>
          </a:p>
          <a:p>
            <a:pPr algn="ctr" eaLnBrk="0" hangingPunct="0"/>
            <a:r>
              <a:rPr lang="en-US" sz="1000" b="1"/>
              <a:t>RESOURCE</a:t>
            </a:r>
            <a:endParaRPr lang="en-US" sz="900" b="1"/>
          </a:p>
          <a:p>
            <a:pPr algn="ctr" eaLnBrk="0" hangingPunct="0"/>
            <a:r>
              <a:rPr lang="en-US" sz="1000" b="1"/>
              <a:t> MANAGEMENT</a:t>
            </a:r>
          </a:p>
        </p:txBody>
      </p:sp>
      <p:sp>
        <p:nvSpPr>
          <p:cNvPr id="78" name="Rectangle 20"/>
          <p:cNvSpPr>
            <a:spLocks noChangeArrowheads="1"/>
          </p:cNvSpPr>
          <p:nvPr/>
        </p:nvSpPr>
        <p:spPr bwMode="auto">
          <a:xfrm>
            <a:off x="153988" y="1365250"/>
            <a:ext cx="1366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FIRM </a:t>
            </a:r>
          </a:p>
          <a:p>
            <a:pPr algn="ctr" eaLnBrk="0" hangingPunct="0"/>
            <a:r>
              <a:rPr lang="en-US" sz="1000" b="1"/>
              <a:t>INFRASTRUCTURE</a:t>
            </a:r>
          </a:p>
        </p:txBody>
      </p:sp>
      <p:sp>
        <p:nvSpPr>
          <p:cNvPr id="79"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0"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1"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2"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3" name="Rectangle 25"/>
          <p:cNvSpPr>
            <a:spLocks noChangeArrowheads="1"/>
          </p:cNvSpPr>
          <p:nvPr/>
        </p:nvSpPr>
        <p:spPr bwMode="auto">
          <a:xfrm>
            <a:off x="1889125" y="1417638"/>
            <a:ext cx="1230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4" name="Rectangle 26"/>
          <p:cNvSpPr>
            <a:spLocks noChangeArrowheads="1"/>
          </p:cNvSpPr>
          <p:nvPr/>
        </p:nvSpPr>
        <p:spPr bwMode="auto">
          <a:xfrm>
            <a:off x="3262313" y="1395413"/>
            <a:ext cx="2254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p>
        </p:txBody>
      </p:sp>
      <p:sp>
        <p:nvSpPr>
          <p:cNvPr id="85" name="Rectangle 27"/>
          <p:cNvSpPr>
            <a:spLocks noChangeArrowheads="1"/>
          </p:cNvSpPr>
          <p:nvPr/>
        </p:nvSpPr>
        <p:spPr bwMode="auto">
          <a:xfrm>
            <a:off x="5165725" y="1393825"/>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6" name="Rectangle 28"/>
          <p:cNvSpPr>
            <a:spLocks noChangeArrowheads="1"/>
          </p:cNvSpPr>
          <p:nvPr/>
        </p:nvSpPr>
        <p:spPr bwMode="auto">
          <a:xfrm>
            <a:off x="3565525" y="1289050"/>
            <a:ext cx="2047875"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    Information System Technology</a:t>
            </a:r>
          </a:p>
          <a:p>
            <a:pPr algn="ctr" eaLnBrk="0" hangingPunct="0"/>
            <a:r>
              <a:rPr lang="en-US" sz="1000"/>
              <a:t>Planning and Budgeting Technology</a:t>
            </a:r>
          </a:p>
          <a:p>
            <a:pPr algn="ctr" eaLnBrk="0" hangingPunct="0"/>
            <a:r>
              <a:rPr lang="en-US" sz="1000"/>
              <a:t>Office Technology</a:t>
            </a:r>
          </a:p>
        </p:txBody>
      </p:sp>
      <p:sp>
        <p:nvSpPr>
          <p:cNvPr id="87" name="Rectangle 29"/>
          <p:cNvSpPr>
            <a:spLocks noChangeArrowheads="1"/>
          </p:cNvSpPr>
          <p:nvPr/>
        </p:nvSpPr>
        <p:spPr bwMode="auto">
          <a:xfrm>
            <a:off x="3184525" y="1874838"/>
            <a:ext cx="785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8" name="Rectangle 30"/>
          <p:cNvSpPr>
            <a:spLocks noChangeArrowheads="1"/>
          </p:cNvSpPr>
          <p:nvPr/>
        </p:nvSpPr>
        <p:spPr bwMode="auto">
          <a:xfrm>
            <a:off x="5622925" y="1851025"/>
            <a:ext cx="885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9" name="Rectangle 31"/>
          <p:cNvSpPr>
            <a:spLocks noChangeArrowheads="1"/>
          </p:cNvSpPr>
          <p:nvPr/>
        </p:nvSpPr>
        <p:spPr bwMode="auto">
          <a:xfrm>
            <a:off x="4090988" y="1800225"/>
            <a:ext cx="142875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Training Technology</a:t>
            </a:r>
          </a:p>
          <a:p>
            <a:pPr algn="ctr" eaLnBrk="0" hangingPunct="0"/>
            <a:r>
              <a:rPr lang="en-US" sz="1000"/>
              <a:t>Motivation Research</a:t>
            </a:r>
          </a:p>
          <a:p>
            <a:pPr algn="ctr" eaLnBrk="0" hangingPunct="0"/>
            <a:r>
              <a:rPr lang="en-US" sz="1000"/>
              <a:t>Information Technology</a:t>
            </a:r>
          </a:p>
        </p:txBody>
      </p:sp>
      <p:sp>
        <p:nvSpPr>
          <p:cNvPr id="90" name="Rectangle 32"/>
          <p:cNvSpPr>
            <a:spLocks noChangeArrowheads="1"/>
          </p:cNvSpPr>
          <p:nvPr/>
        </p:nvSpPr>
        <p:spPr bwMode="auto">
          <a:xfrm>
            <a:off x="3325813" y="2309813"/>
            <a:ext cx="14351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000"/>
              <a:t>Product Technology</a:t>
            </a:r>
          </a:p>
          <a:p>
            <a:pPr algn="ctr" eaLnBrk="0" hangingPunct="0"/>
            <a:r>
              <a:rPr lang="en-US" sz="1000"/>
              <a:t>Computer-Aided Design</a:t>
            </a:r>
          </a:p>
          <a:p>
            <a:pPr algn="ctr" eaLnBrk="0" hangingPunct="0"/>
            <a:r>
              <a:rPr lang="en-US" sz="1000"/>
              <a:t>Pilot Plant Technology</a:t>
            </a:r>
          </a:p>
        </p:txBody>
      </p:sp>
      <p:sp>
        <p:nvSpPr>
          <p:cNvPr id="91" name="Rectangle 33"/>
          <p:cNvSpPr>
            <a:spLocks noChangeArrowheads="1"/>
          </p:cNvSpPr>
          <p:nvPr/>
        </p:nvSpPr>
        <p:spPr bwMode="auto">
          <a:xfrm>
            <a:off x="6691313" y="3498850"/>
            <a:ext cx="129698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Diagnostic and</a:t>
            </a:r>
          </a:p>
          <a:p>
            <a:pPr eaLnBrk="0" hangingPunct="0"/>
            <a:r>
              <a:rPr lang="en-US" sz="1000"/>
              <a:t>   Testing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92" name="Rectangle 34"/>
          <p:cNvSpPr>
            <a:spLocks noChangeArrowheads="1"/>
          </p:cNvSpPr>
          <p:nvPr/>
        </p:nvSpPr>
        <p:spPr bwMode="auto">
          <a:xfrm>
            <a:off x="5470525" y="3627438"/>
            <a:ext cx="1198563"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3" name="Rectangle 35"/>
          <p:cNvSpPr>
            <a:spLocks noChangeArrowheads="1"/>
          </p:cNvSpPr>
          <p:nvPr/>
        </p:nvSpPr>
        <p:spPr bwMode="auto">
          <a:xfrm>
            <a:off x="4251325" y="3551238"/>
            <a:ext cx="1166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4" name="Rectangle 36"/>
          <p:cNvSpPr>
            <a:spLocks noChangeArrowheads="1"/>
          </p:cNvSpPr>
          <p:nvPr/>
        </p:nvSpPr>
        <p:spPr bwMode="auto">
          <a:xfrm>
            <a:off x="1814513" y="3506788"/>
            <a:ext cx="1257300" cy="175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buFontTx/>
              <a:buChar char="•"/>
            </a:pPr>
            <a:r>
              <a:rPr lang="en-US" sz="900" dirty="0"/>
              <a:t>Transportation</a:t>
            </a:r>
          </a:p>
          <a:p>
            <a:pPr eaLnBrk="0" hangingPunct="0"/>
            <a:r>
              <a:rPr lang="en-US" sz="900" dirty="0"/>
              <a:t>   Technology</a:t>
            </a:r>
          </a:p>
          <a:p>
            <a:pPr eaLnBrk="0" hangingPunct="0">
              <a:buFontTx/>
              <a:buChar char="•"/>
            </a:pPr>
            <a:r>
              <a:rPr lang="en-US" sz="900" dirty="0"/>
              <a:t>Material Handling</a:t>
            </a:r>
          </a:p>
          <a:p>
            <a:pPr eaLnBrk="0" hangingPunct="0"/>
            <a:r>
              <a:rPr lang="en-US" sz="900" dirty="0"/>
              <a:t>   Technology</a:t>
            </a:r>
          </a:p>
          <a:p>
            <a:pPr eaLnBrk="0" hangingPunct="0">
              <a:buFontTx/>
              <a:buChar char="•"/>
            </a:pPr>
            <a:r>
              <a:rPr lang="en-US" sz="900" dirty="0"/>
              <a:t>Storage and </a:t>
            </a:r>
          </a:p>
          <a:p>
            <a:pPr eaLnBrk="0" hangingPunct="0"/>
            <a:r>
              <a:rPr lang="en-US" sz="900" dirty="0"/>
              <a:t>  Preservation </a:t>
            </a:r>
          </a:p>
          <a:p>
            <a:pPr eaLnBrk="0" hangingPunct="0"/>
            <a:r>
              <a:rPr lang="en-US" sz="900" dirty="0"/>
              <a:t>  Technology</a:t>
            </a:r>
          </a:p>
          <a:p>
            <a:pPr eaLnBrk="0" hangingPunct="0">
              <a:buFontTx/>
              <a:buChar char="•"/>
            </a:pPr>
            <a:r>
              <a:rPr lang="en-US" sz="900" dirty="0"/>
              <a:t>Communication </a:t>
            </a:r>
          </a:p>
          <a:p>
            <a:pPr eaLnBrk="0" hangingPunct="0"/>
            <a:r>
              <a:rPr lang="en-US" sz="900" dirty="0"/>
              <a:t>  System Technology</a:t>
            </a:r>
          </a:p>
          <a:p>
            <a:pPr eaLnBrk="0" hangingPunct="0">
              <a:buFontTx/>
              <a:buChar char="•"/>
            </a:pPr>
            <a:r>
              <a:rPr lang="en-US" sz="900" dirty="0"/>
              <a:t>Testing Technology</a:t>
            </a:r>
          </a:p>
          <a:p>
            <a:pPr eaLnBrk="0" hangingPunct="0">
              <a:buFontTx/>
              <a:buChar char="•"/>
            </a:pPr>
            <a:r>
              <a:rPr lang="en-US" sz="900" dirty="0"/>
              <a:t>Information </a:t>
            </a:r>
          </a:p>
          <a:p>
            <a:pPr eaLnBrk="0" hangingPunct="0"/>
            <a:r>
              <a:rPr lang="en-US" sz="900" dirty="0"/>
              <a:t>  Technology</a:t>
            </a:r>
          </a:p>
        </p:txBody>
      </p:sp>
      <p:sp>
        <p:nvSpPr>
          <p:cNvPr id="95" name="Rectangle 37"/>
          <p:cNvSpPr>
            <a:spLocks noChangeArrowheads="1"/>
          </p:cNvSpPr>
          <p:nvPr/>
        </p:nvSpPr>
        <p:spPr bwMode="auto">
          <a:xfrm>
            <a:off x="3032125" y="2332038"/>
            <a:ext cx="13223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6" name="Rectangle 38"/>
          <p:cNvSpPr>
            <a:spLocks noChangeArrowheads="1"/>
          </p:cNvSpPr>
          <p:nvPr/>
        </p:nvSpPr>
        <p:spPr bwMode="auto">
          <a:xfrm>
            <a:off x="3551238" y="2867025"/>
            <a:ext cx="2043112"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Information Systems Technology</a:t>
            </a:r>
          </a:p>
          <a:p>
            <a:pPr algn="ctr" eaLnBrk="0" hangingPunct="0"/>
            <a:r>
              <a:rPr lang="en-US" sz="1000"/>
              <a:t>Communication System Technology</a:t>
            </a:r>
          </a:p>
          <a:p>
            <a:pPr algn="ctr" eaLnBrk="0" hangingPunct="0"/>
            <a:r>
              <a:rPr lang="en-US" sz="1000"/>
              <a:t>Transportation System Technology</a:t>
            </a:r>
          </a:p>
        </p:txBody>
      </p:sp>
      <p:sp>
        <p:nvSpPr>
          <p:cNvPr id="97" name="Rectangle 39"/>
          <p:cNvSpPr>
            <a:spLocks noChangeArrowheads="1"/>
          </p:cNvSpPr>
          <p:nvPr/>
        </p:nvSpPr>
        <p:spPr bwMode="auto">
          <a:xfrm>
            <a:off x="5470525" y="2332038"/>
            <a:ext cx="12207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8" name="Rectangle 40"/>
          <p:cNvSpPr>
            <a:spLocks noChangeArrowheads="1"/>
          </p:cNvSpPr>
          <p:nvPr/>
        </p:nvSpPr>
        <p:spPr bwMode="auto">
          <a:xfrm>
            <a:off x="5230813" y="2432050"/>
            <a:ext cx="18827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Software Development Tools</a:t>
            </a:r>
          </a:p>
          <a:p>
            <a:pPr algn="ctr" eaLnBrk="0" hangingPunct="0"/>
            <a:r>
              <a:rPr lang="en-US" sz="1000"/>
              <a:t>Information Systems Technology</a:t>
            </a:r>
          </a:p>
        </p:txBody>
      </p:sp>
      <p:sp>
        <p:nvSpPr>
          <p:cNvPr id="99" name="Rectangle 41"/>
          <p:cNvSpPr>
            <a:spLocks noChangeArrowheads="1"/>
          </p:cNvSpPr>
          <p:nvPr/>
        </p:nvSpPr>
        <p:spPr bwMode="auto">
          <a:xfrm>
            <a:off x="3033713" y="3498850"/>
            <a:ext cx="12461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Basic Process </a:t>
            </a:r>
          </a:p>
          <a:p>
            <a:pPr eaLnBrk="0" hangingPunct="0"/>
            <a:r>
              <a:rPr lang="en-US" sz="1000"/>
              <a:t>  Technology</a:t>
            </a:r>
          </a:p>
          <a:p>
            <a:pPr eaLnBrk="0" hangingPunct="0">
              <a:buFontTx/>
              <a:buChar char="•"/>
            </a:pPr>
            <a:r>
              <a:rPr lang="en-US" sz="1000"/>
              <a:t>Materials</a:t>
            </a:r>
          </a:p>
          <a:p>
            <a:pPr eaLnBrk="0" hangingPunct="0"/>
            <a:r>
              <a:rPr lang="en-US" sz="1000"/>
              <a:t>   Technology</a:t>
            </a:r>
          </a:p>
          <a:p>
            <a:pPr eaLnBrk="0" hangingPunct="0">
              <a:buFontTx/>
              <a:buChar char="•"/>
            </a:pPr>
            <a:r>
              <a:rPr lang="en-US" sz="1000"/>
              <a:t>Machine Tools</a:t>
            </a:r>
          </a:p>
          <a:p>
            <a:pPr eaLnBrk="0" hangingPunct="0"/>
            <a:r>
              <a:rPr lang="en-US" sz="1000"/>
              <a:t>  Technology</a:t>
            </a:r>
          </a:p>
          <a:p>
            <a:pPr eaLnBrk="0" hangingPunct="0">
              <a:buFontTx/>
              <a:buChar char="•"/>
            </a:pPr>
            <a:r>
              <a:rPr lang="en-US" sz="1000"/>
              <a:t>Materials Handling</a:t>
            </a:r>
          </a:p>
          <a:p>
            <a:pPr eaLnBrk="0" hangingPunct="0"/>
            <a:r>
              <a:rPr lang="en-US" sz="1000"/>
              <a:t>   Technology</a:t>
            </a:r>
          </a:p>
          <a:p>
            <a:pPr eaLnBrk="0" hangingPunct="0">
              <a:buFontTx/>
              <a:buChar char="•"/>
            </a:pPr>
            <a:r>
              <a:rPr lang="en-US" sz="1000"/>
              <a:t>Packaging </a:t>
            </a:r>
          </a:p>
          <a:p>
            <a:pPr eaLnBrk="0" hangingPunct="0"/>
            <a:r>
              <a:rPr lang="en-US" sz="1000"/>
              <a:t>  Technology</a:t>
            </a:r>
          </a:p>
          <a:p>
            <a:pPr eaLnBrk="0" hangingPunct="0">
              <a:buFontTx/>
              <a:buChar char="•"/>
            </a:pPr>
            <a:r>
              <a:rPr lang="en-US" sz="1000"/>
              <a:t>Testing Technology</a:t>
            </a:r>
          </a:p>
          <a:p>
            <a:pPr eaLnBrk="0" hangingPunct="0">
              <a:buFontTx/>
              <a:buChar char="•"/>
            </a:pPr>
            <a:r>
              <a:rPr lang="en-US" sz="1000"/>
              <a:t>I/nformation Tech.</a:t>
            </a:r>
          </a:p>
        </p:txBody>
      </p:sp>
      <p:sp>
        <p:nvSpPr>
          <p:cNvPr id="100" name="Rectangle 42"/>
          <p:cNvSpPr>
            <a:spLocks noChangeArrowheads="1"/>
          </p:cNvSpPr>
          <p:nvPr/>
        </p:nvSpPr>
        <p:spPr bwMode="auto">
          <a:xfrm>
            <a:off x="4252913" y="3498850"/>
            <a:ext cx="1162050"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Transportation </a:t>
            </a:r>
          </a:p>
          <a:p>
            <a:pPr eaLnBrk="0" hangingPunct="0"/>
            <a:r>
              <a:rPr lang="en-US" sz="1000"/>
              <a:t>    Technology</a:t>
            </a:r>
          </a:p>
          <a:p>
            <a:pPr eaLnBrk="0" hangingPunct="0">
              <a:buFontTx/>
              <a:buChar char="•"/>
            </a:pPr>
            <a:r>
              <a:rPr lang="en-US" sz="1000"/>
              <a:t>Material Handling</a:t>
            </a:r>
          </a:p>
          <a:p>
            <a:pPr eaLnBrk="0" hangingPunct="0"/>
            <a:r>
              <a:rPr lang="en-US" sz="1000"/>
              <a:t>    Technology</a:t>
            </a:r>
          </a:p>
          <a:p>
            <a:pPr eaLnBrk="0" hangingPunct="0">
              <a:buFontTx/>
              <a:buChar char="•"/>
            </a:pPr>
            <a:r>
              <a:rPr lang="en-US" sz="1000"/>
              <a:t>Packaging</a:t>
            </a:r>
          </a:p>
          <a:p>
            <a:pPr eaLnBrk="0" hangingPunct="0"/>
            <a:r>
              <a:rPr lang="en-US" sz="1000"/>
              <a:t>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 </a:t>
            </a:r>
          </a:p>
          <a:p>
            <a:pPr eaLnBrk="0" hangingPunct="0"/>
            <a:r>
              <a:rPr lang="en-US" sz="1000"/>
              <a:t>    Technology</a:t>
            </a:r>
          </a:p>
        </p:txBody>
      </p:sp>
      <p:sp>
        <p:nvSpPr>
          <p:cNvPr id="101" name="Rectangle 43"/>
          <p:cNvSpPr>
            <a:spLocks noChangeArrowheads="1"/>
          </p:cNvSpPr>
          <p:nvPr/>
        </p:nvSpPr>
        <p:spPr bwMode="auto">
          <a:xfrm>
            <a:off x="5564188" y="3506788"/>
            <a:ext cx="104298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Multi-Media</a:t>
            </a:r>
          </a:p>
          <a:p>
            <a:pPr eaLnBrk="0" hangingPunct="0"/>
            <a:r>
              <a:rPr lang="en-US" sz="1000"/>
              <a:t>   Technology</a:t>
            </a:r>
          </a:p>
          <a:p>
            <a:pPr eaLnBrk="0" hangingPunct="0">
              <a:buFontTx/>
              <a:buChar char="•"/>
            </a:pPr>
            <a:r>
              <a:rPr lang="en-US" sz="1000"/>
              <a:t>Communication</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103" name="Rectangle 45"/>
          <p:cNvSpPr>
            <a:spLocks noChangeArrowheads="1"/>
          </p:cNvSpPr>
          <p:nvPr/>
        </p:nvSpPr>
        <p:spPr bwMode="auto">
          <a:xfrm>
            <a:off x="366713" y="6067425"/>
            <a:ext cx="7148512"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Adapted with the permission of the Free Press, an imprint of Simon &amp; Schuster Inc.. from </a:t>
            </a:r>
          </a:p>
          <a:p>
            <a:pPr eaLnBrk="0" hangingPunct="0"/>
            <a:r>
              <a:rPr lang="en-US" sz="1200"/>
              <a:t>COMPETITIVE ADVANTAGE:  Creating and Sustaining Superior Performance by Michael Porter.  Copyright   </a:t>
            </a:r>
          </a:p>
          <a:p>
            <a:pPr eaLnBrk="0" hangingPunct="0">
              <a:buFontTx/>
              <a:buChar char="©"/>
            </a:pPr>
            <a:r>
              <a:rPr lang="en-US" sz="1200"/>
              <a:t> 1985 by Michael E. Porter., p. 167.</a:t>
            </a:r>
          </a:p>
        </p:txBody>
      </p:sp>
      <p:sp>
        <p:nvSpPr>
          <p:cNvPr id="104" name="Slide Number Placeholder 1"/>
          <p:cNvSpPr>
            <a:spLocks noGrp="1"/>
          </p:cNvSpPr>
          <p:nvPr>
            <p:ph type="sldNum" sz="quarter" idx="12"/>
          </p:nvPr>
        </p:nvSpPr>
        <p:spPr>
          <a:xfrm>
            <a:off x="6553200" y="6245225"/>
            <a:ext cx="2133600" cy="476250"/>
          </a:xfrm>
        </p:spPr>
        <p:txBody>
          <a:bodyPr/>
          <a:lstStyle/>
          <a:p>
            <a:fld id="{996422DF-4719-44EA-A247-2D9D2F247A0E}" type="slidenum">
              <a:rPr lang="en-US" altLang="zh-CN" smtClean="0"/>
              <a:pPr/>
              <a:t>16</a:t>
            </a:fld>
            <a:endParaRPr lang="en-US" altLang="zh-CN"/>
          </a:p>
        </p:txBody>
      </p:sp>
    </p:spTree>
    <p:extLst>
      <p:ext uri="{BB962C8B-B14F-4D97-AF65-F5344CB8AC3E}">
        <p14:creationId xmlns:p14="http://schemas.microsoft.com/office/powerpoint/2010/main" val="132713506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323528" y="2708920"/>
            <a:ext cx="8229600" cy="1143000"/>
          </a:xfrm>
        </p:spPr>
        <p:txBody>
          <a:bodyPr/>
          <a:lstStyle/>
          <a:p>
            <a:pPr eaLnBrk="0" hangingPunct="0"/>
            <a:r>
              <a:rPr lang="id-ID" sz="3200" dirty="0" smtClean="0"/>
              <a:t>APPENDIX</a:t>
            </a:r>
            <a:endParaRPr lang="en-US" sz="3200" dirty="0"/>
          </a:p>
        </p:txBody>
      </p:sp>
    </p:spTree>
    <p:extLst>
      <p:ext uri="{BB962C8B-B14F-4D97-AF65-F5344CB8AC3E}">
        <p14:creationId xmlns:p14="http://schemas.microsoft.com/office/powerpoint/2010/main" val="80753364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230029660"/>
              </p:ext>
            </p:extLst>
          </p:nvPr>
        </p:nvGraphicFramePr>
        <p:xfrm>
          <a:off x="144016" y="0"/>
          <a:ext cx="8964488" cy="6899634"/>
        </p:xfrm>
        <a:graphic>
          <a:graphicData uri="http://schemas.openxmlformats.org/presentationml/2006/ole">
            <mc:AlternateContent xmlns:mc="http://schemas.openxmlformats.org/markup-compatibility/2006">
              <mc:Choice xmlns:v="urn:schemas-microsoft-com:vml" Requires="v">
                <p:oleObj spid="_x0000_s1055" name="Visio" r:id="rId5" imgW="7674864" imgH="5916009" progId="Visio.Drawing.11">
                  <p:embed/>
                </p:oleObj>
              </mc:Choice>
              <mc:Fallback>
                <p:oleObj name="Visio" r:id="rId5" imgW="7674864" imgH="5916009"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16" y="0"/>
                        <a:ext cx="8964488" cy="6899634"/>
                      </a:xfrm>
                      <a:prstGeom prst="rect">
                        <a:avLst/>
                      </a:prstGeom>
                      <a:noFill/>
                    </p:spPr>
                  </p:pic>
                </p:oleObj>
              </mc:Fallback>
            </mc:AlternateContent>
          </a:graphicData>
        </a:graphic>
      </p:graphicFrame>
    </p:spTree>
    <p:extLst>
      <p:ext uri="{BB962C8B-B14F-4D97-AF65-F5344CB8AC3E}">
        <p14:creationId xmlns:p14="http://schemas.microsoft.com/office/powerpoint/2010/main" val="370852201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012352283"/>
              </p:ext>
            </p:extLst>
          </p:nvPr>
        </p:nvGraphicFramePr>
        <p:xfrm>
          <a:off x="360040" y="68150"/>
          <a:ext cx="8460432" cy="6817234"/>
        </p:xfrm>
        <a:graphic>
          <a:graphicData uri="http://schemas.openxmlformats.org/presentationml/2006/ole">
            <mc:AlternateContent xmlns:mc="http://schemas.openxmlformats.org/markup-compatibility/2006">
              <mc:Choice xmlns:v="urn:schemas-microsoft-com:vml" Requires="v">
                <p:oleObj spid="_x0000_s2079" name="Visio" r:id="rId5" imgW="7004914" imgH="5652516" progId="Visio.Drawing.11">
                  <p:embed/>
                </p:oleObj>
              </mc:Choice>
              <mc:Fallback>
                <p:oleObj name="Visio" r:id="rId5" imgW="7004914" imgH="5652516"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40" y="68150"/>
                        <a:ext cx="8460432" cy="6817234"/>
                      </a:xfrm>
                      <a:prstGeom prst="rect">
                        <a:avLst/>
                      </a:prstGeom>
                      <a:noFill/>
                    </p:spPr>
                  </p:pic>
                </p:oleObj>
              </mc:Fallback>
            </mc:AlternateContent>
          </a:graphicData>
        </a:graphic>
      </p:graphicFrame>
    </p:spTree>
    <p:extLst>
      <p:ext uri="{BB962C8B-B14F-4D97-AF65-F5344CB8AC3E}">
        <p14:creationId xmlns:p14="http://schemas.microsoft.com/office/powerpoint/2010/main" val="235148154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Definition of Competitiveness</a:t>
            </a:r>
            <a:endParaRPr lang="id-ID" sz="3600" dirty="0"/>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10" name="Rectangle 3"/>
          <p:cNvSpPr txBox="1">
            <a:spLocks noChangeArrowheads="1"/>
          </p:cNvSpPr>
          <p:nvPr/>
        </p:nvSpPr>
        <p:spPr bwMode="auto">
          <a:xfrm>
            <a:off x="457200" y="1268760"/>
            <a:ext cx="8229600" cy="4857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dirty="0" smtClean="0"/>
              <a:t>Objective of a business is to make a profit.</a:t>
            </a:r>
          </a:p>
          <a:p>
            <a:r>
              <a:rPr lang="en-US" sz="2400" dirty="0" smtClean="0"/>
              <a:t>Profit based on providing value to customers.</a:t>
            </a:r>
          </a:p>
          <a:p>
            <a:pPr>
              <a:buFont typeface="Wingdings" pitchFamily="2" charset="2"/>
              <a:buNone/>
            </a:pPr>
            <a:endParaRPr lang="en-US" sz="2400" dirty="0" smtClean="0"/>
          </a:p>
          <a:p>
            <a:pPr>
              <a:buFont typeface="Wingdings" pitchFamily="2" charset="2"/>
              <a:buNone/>
            </a:pPr>
            <a:r>
              <a:rPr lang="en-US" sz="2400" dirty="0" smtClean="0"/>
              <a:t>How can a business assure </a:t>
            </a:r>
            <a:r>
              <a:rPr lang="en-US" sz="2400" dirty="0" smtClean="0">
                <a:solidFill>
                  <a:srgbClr val="FF0000"/>
                </a:solidFill>
              </a:rPr>
              <a:t>value to customers</a:t>
            </a:r>
            <a:r>
              <a:rPr lang="en-US" sz="2400" dirty="0" smtClean="0"/>
              <a:t>?</a:t>
            </a:r>
          </a:p>
          <a:p>
            <a:pPr>
              <a:buFont typeface="Wingdings" pitchFamily="2" charset="2"/>
              <a:buNone/>
            </a:pPr>
            <a:r>
              <a:rPr lang="en-US" sz="2400" dirty="0" smtClean="0"/>
              <a:t>A good competitor knows:</a:t>
            </a:r>
          </a:p>
          <a:p>
            <a:r>
              <a:rPr lang="en-US" sz="2400" dirty="0" smtClean="0"/>
              <a:t>Which </a:t>
            </a:r>
            <a:r>
              <a:rPr lang="en-US" sz="2400" dirty="0" smtClean="0">
                <a:solidFill>
                  <a:srgbClr val="FF0000"/>
                </a:solidFill>
              </a:rPr>
              <a:t>products and services</a:t>
            </a:r>
            <a:r>
              <a:rPr lang="en-US" sz="2400" dirty="0" smtClean="0"/>
              <a:t> it offers.</a:t>
            </a:r>
          </a:p>
          <a:p>
            <a:r>
              <a:rPr lang="en-US" sz="2400" dirty="0" smtClean="0"/>
              <a:t>Who its </a:t>
            </a:r>
            <a:r>
              <a:rPr lang="en-US" sz="2400" dirty="0" smtClean="0">
                <a:solidFill>
                  <a:srgbClr val="FF0000"/>
                </a:solidFill>
              </a:rPr>
              <a:t>customers</a:t>
            </a:r>
            <a:r>
              <a:rPr lang="en-US" sz="2400" dirty="0" smtClean="0"/>
              <a:t> are.</a:t>
            </a:r>
          </a:p>
          <a:p>
            <a:r>
              <a:rPr lang="en-US" sz="2400" dirty="0" smtClean="0"/>
              <a:t>Who its </a:t>
            </a:r>
            <a:r>
              <a:rPr lang="en-US" sz="2400" dirty="0" smtClean="0">
                <a:solidFill>
                  <a:srgbClr val="FF0000"/>
                </a:solidFill>
              </a:rPr>
              <a:t>competitors</a:t>
            </a:r>
            <a:r>
              <a:rPr lang="en-US" sz="2400" dirty="0" smtClean="0"/>
              <a:t> are.</a:t>
            </a:r>
            <a:endParaRPr lang="en-US" sz="2400" dirty="0"/>
          </a:p>
        </p:txBody>
      </p:sp>
      <p:sp>
        <p:nvSpPr>
          <p:cNvPr id="3" name="Slide Number Placeholder 2"/>
          <p:cNvSpPr>
            <a:spLocks noGrp="1"/>
          </p:cNvSpPr>
          <p:nvPr>
            <p:ph type="sldNum" sz="quarter" idx="12"/>
          </p:nvPr>
        </p:nvSpPr>
        <p:spPr/>
        <p:txBody>
          <a:bodyPr/>
          <a:lstStyle/>
          <a:p>
            <a:fld id="{C60A85BB-657F-4728-980C-ABC74281CB90}" type="slidenum">
              <a:rPr lang="en-US" altLang="zh-CN" smtClean="0"/>
              <a:pPr/>
              <a:t>2</a:t>
            </a:fld>
            <a:endParaRPr lang="en-US" altLang="zh-CN"/>
          </a:p>
        </p:txBody>
      </p:sp>
    </p:spTree>
    <p:extLst>
      <p:ext uri="{BB962C8B-B14F-4D97-AF65-F5344CB8AC3E}">
        <p14:creationId xmlns:p14="http://schemas.microsoft.com/office/powerpoint/2010/main" val="188001607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Competitive Advantage</a:t>
            </a:r>
            <a:endParaRPr lang="id-ID" sz="3600" dirty="0"/>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 name="Slide Number Placeholder 1"/>
          <p:cNvSpPr>
            <a:spLocks noGrp="1"/>
          </p:cNvSpPr>
          <p:nvPr>
            <p:ph type="sldNum" sz="quarter" idx="12"/>
          </p:nvPr>
        </p:nvSpPr>
        <p:spPr/>
        <p:txBody>
          <a:bodyPr/>
          <a:lstStyle/>
          <a:p>
            <a:fld id="{C60A85BB-657F-4728-980C-ABC74281CB90}" type="slidenum">
              <a:rPr lang="en-US" altLang="zh-CN" smtClean="0"/>
              <a:pPr/>
              <a:t>3</a:t>
            </a:fld>
            <a:endParaRPr lang="en-US" altLang="zh-CN"/>
          </a:p>
        </p:txBody>
      </p:sp>
      <p:sp>
        <p:nvSpPr>
          <p:cNvPr id="6" name="Rectangle 3"/>
          <p:cNvSpPr txBox="1">
            <a:spLocks noChangeArrowheads="1"/>
          </p:cNvSpPr>
          <p:nvPr/>
        </p:nvSpPr>
        <p:spPr bwMode="auto">
          <a:xfrm>
            <a:off x="457200" y="1124744"/>
            <a:ext cx="8229600" cy="5001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Font typeface="Wingdings" pitchFamily="2" charset="2"/>
              <a:buNone/>
            </a:pPr>
            <a:r>
              <a:rPr lang="en-US" sz="2400" dirty="0" smtClean="0"/>
              <a:t>To assure positioning for profit, a company must maintain</a:t>
            </a:r>
            <a:r>
              <a:rPr lang="id-ID" sz="2400" dirty="0" smtClean="0"/>
              <a:t> </a:t>
            </a:r>
            <a:r>
              <a:rPr lang="en-US" sz="2400" dirty="0" smtClean="0"/>
              <a:t>competitive advantage. </a:t>
            </a:r>
          </a:p>
          <a:p>
            <a:r>
              <a:rPr lang="en-US" sz="2400" dirty="0" smtClean="0"/>
              <a:t>Methods that are achievable and sustainable.</a:t>
            </a:r>
          </a:p>
          <a:p>
            <a:r>
              <a:rPr lang="en-US" sz="2400" dirty="0" smtClean="0"/>
              <a:t>Work smarter.</a:t>
            </a:r>
          </a:p>
          <a:p>
            <a:r>
              <a:rPr lang="en-US" sz="2400" dirty="0" smtClean="0"/>
              <a:t>Assess whether Information Systems are appropriate to gaining a competitive advantage</a:t>
            </a:r>
          </a:p>
          <a:p>
            <a:r>
              <a:rPr lang="en-US" sz="2400" dirty="0" smtClean="0"/>
              <a:t>Focus on three primary inputs: HR , Capital, Technology.</a:t>
            </a:r>
            <a:endParaRPr lang="en-US" sz="2400" dirty="0"/>
          </a:p>
        </p:txBody>
      </p:sp>
    </p:spTree>
    <p:extLst>
      <p:ext uri="{BB962C8B-B14F-4D97-AF65-F5344CB8AC3E}">
        <p14:creationId xmlns:p14="http://schemas.microsoft.com/office/powerpoint/2010/main" val="45436381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(1)</a:t>
            </a:r>
            <a:endParaRPr lang="id-ID" sz="3600" dirty="0"/>
          </a:p>
        </p:txBody>
      </p:sp>
      <p:sp>
        <p:nvSpPr>
          <p:cNvPr id="7" name="Rectangle 3"/>
          <p:cNvSpPr txBox="1">
            <a:spLocks noChangeArrowheads="1"/>
          </p:cNvSpPr>
          <p:nvPr/>
        </p:nvSpPr>
        <p:spPr bwMode="auto">
          <a:xfrm>
            <a:off x="431032" y="1268760"/>
            <a:ext cx="838944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t>Used to understand and evaluate the structure of an industry’s business environment and the threats of</a:t>
            </a:r>
            <a:r>
              <a:rPr lang="id-ID" sz="2400" dirty="0" smtClean="0"/>
              <a:t> </a:t>
            </a:r>
            <a:r>
              <a:rPr lang="en-US" sz="2400" dirty="0" smtClean="0"/>
              <a:t>competition to a specific company.</a:t>
            </a:r>
            <a:endParaRPr lang="id-ID" sz="2400" dirty="0" smtClean="0"/>
          </a:p>
          <a:p>
            <a:pPr eaLnBrk="0" hangingPunct="0"/>
            <a:r>
              <a:rPr lang="en-US" sz="2400" dirty="0" smtClean="0"/>
              <a:t>Was </a:t>
            </a:r>
            <a:r>
              <a:rPr lang="en-US" sz="2400" dirty="0"/>
              <a:t>not developed for IS use.</a:t>
            </a:r>
          </a:p>
          <a:p>
            <a:pPr eaLnBrk="0" hangingPunct="0"/>
            <a:r>
              <a:rPr lang="en-US" sz="2400" dirty="0" smtClean="0"/>
              <a:t>Breaks </a:t>
            </a:r>
            <a:r>
              <a:rPr lang="en-US" sz="2400" dirty="0"/>
              <a:t>an industry into logical parts, </a:t>
            </a:r>
            <a:r>
              <a:rPr lang="en-US" sz="2400" dirty="0" smtClean="0"/>
              <a:t> </a:t>
            </a:r>
            <a:r>
              <a:rPr lang="en-US" sz="2400" dirty="0"/>
              <a:t>analyzes them and puts them back together.</a:t>
            </a:r>
          </a:p>
          <a:p>
            <a:pPr algn="just"/>
            <a:endParaRPr lang="id-ID" sz="2400" dirty="0" smtClean="0"/>
          </a:p>
          <a:p>
            <a:pPr algn="just"/>
            <a:endParaRPr lang="id-ID" sz="2400" dirty="0"/>
          </a:p>
          <a:p>
            <a:pPr algn="just"/>
            <a:endParaRPr lang="en-US" sz="24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4</a:t>
            </a:fld>
            <a:endParaRPr lang="en-US" altLang="zh-CN"/>
          </a:p>
        </p:txBody>
      </p:sp>
    </p:spTree>
    <p:extLst>
      <p:ext uri="{BB962C8B-B14F-4D97-AF65-F5344CB8AC3E}">
        <p14:creationId xmlns:p14="http://schemas.microsoft.com/office/powerpoint/2010/main" val="173225138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(2)</a:t>
            </a:r>
            <a:endParaRPr lang="id-ID" sz="3600" dirty="0"/>
          </a:p>
        </p:txBody>
      </p:sp>
      <p:grpSp>
        <p:nvGrpSpPr>
          <p:cNvPr id="8" name="Group 7"/>
          <p:cNvGrpSpPr/>
          <p:nvPr/>
        </p:nvGrpSpPr>
        <p:grpSpPr>
          <a:xfrm>
            <a:off x="469900" y="1376958"/>
            <a:ext cx="8204200" cy="4932362"/>
            <a:chOff x="469900" y="1138238"/>
            <a:chExt cx="8204200" cy="4932362"/>
          </a:xfrm>
        </p:grpSpPr>
        <p:sp>
          <p:nvSpPr>
            <p:cNvPr id="10" name="Rectangle 2"/>
            <p:cNvSpPr>
              <a:spLocks noChangeArrowheads="1"/>
            </p:cNvSpPr>
            <p:nvPr/>
          </p:nvSpPr>
          <p:spPr bwMode="auto">
            <a:xfrm>
              <a:off x="4699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3"/>
            <p:cNvSpPr>
              <a:spLocks noChangeArrowheads="1"/>
            </p:cNvSpPr>
            <p:nvPr/>
          </p:nvSpPr>
          <p:spPr bwMode="auto">
            <a:xfrm>
              <a:off x="3594100" y="1308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Rectangle 4"/>
            <p:cNvSpPr>
              <a:spLocks noChangeArrowheads="1"/>
            </p:cNvSpPr>
            <p:nvPr/>
          </p:nvSpPr>
          <p:spPr bwMode="auto">
            <a:xfrm>
              <a:off x="67183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Rectangle 5"/>
            <p:cNvSpPr>
              <a:spLocks noChangeArrowheads="1"/>
            </p:cNvSpPr>
            <p:nvPr/>
          </p:nvSpPr>
          <p:spPr bwMode="auto">
            <a:xfrm>
              <a:off x="3594100" y="4737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Rectangle 7"/>
            <p:cNvSpPr>
              <a:spLocks noChangeArrowheads="1"/>
            </p:cNvSpPr>
            <p:nvPr/>
          </p:nvSpPr>
          <p:spPr bwMode="auto">
            <a:xfrm>
              <a:off x="3009900" y="2971800"/>
              <a:ext cx="315436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b="1"/>
                <a:t>Intra-Industry </a:t>
              </a:r>
            </a:p>
            <a:p>
              <a:pPr algn="ctr" eaLnBrk="0" hangingPunct="0"/>
              <a:r>
                <a:rPr lang="en-US" b="1"/>
                <a:t>Rivalry</a:t>
              </a:r>
            </a:p>
            <a:p>
              <a:pPr algn="ctr" eaLnBrk="0" hangingPunct="0"/>
              <a:r>
                <a:rPr lang="en-US" sz="2000" b="1"/>
                <a:t>Strategic Business Unit</a:t>
              </a:r>
            </a:p>
          </p:txBody>
        </p:sp>
        <p:sp>
          <p:nvSpPr>
            <p:cNvPr id="15" name="Rectangle 8"/>
            <p:cNvSpPr>
              <a:spLocks noChangeArrowheads="1"/>
            </p:cNvSpPr>
            <p:nvPr/>
          </p:nvSpPr>
          <p:spPr bwMode="auto">
            <a:xfrm>
              <a:off x="7056438" y="3003550"/>
              <a:ext cx="1393825"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a:t>Bargaining</a:t>
              </a:r>
            </a:p>
            <a:p>
              <a:pPr algn="ctr" eaLnBrk="0" hangingPunct="0"/>
              <a:r>
                <a:rPr lang="en-US" sz="2000" b="1"/>
                <a:t>Power </a:t>
              </a:r>
            </a:p>
            <a:p>
              <a:pPr algn="ctr" eaLnBrk="0" hangingPunct="0"/>
              <a:r>
                <a:rPr lang="en-US" sz="2000" b="1"/>
                <a:t>of  Buyers</a:t>
              </a:r>
            </a:p>
            <a:p>
              <a:pPr algn="ctr" eaLnBrk="0" hangingPunct="0"/>
              <a:endParaRPr lang="en-US" sz="1600"/>
            </a:p>
            <a:p>
              <a:pPr algn="ctr" eaLnBrk="0" latinLnBrk="1" hangingPunct="0"/>
              <a:endParaRPr lang="en-US" sz="1600"/>
            </a:p>
          </p:txBody>
        </p:sp>
        <p:sp>
          <p:nvSpPr>
            <p:cNvPr id="16" name="Rectangle 9"/>
            <p:cNvSpPr>
              <a:spLocks noChangeArrowheads="1"/>
            </p:cNvSpPr>
            <p:nvPr/>
          </p:nvSpPr>
          <p:spPr bwMode="auto">
            <a:xfrm>
              <a:off x="631825" y="2997200"/>
              <a:ext cx="1560513"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Bargaining</a:t>
              </a:r>
            </a:p>
            <a:p>
              <a:pPr algn="ctr" eaLnBrk="0" hangingPunct="0"/>
              <a:r>
                <a:rPr lang="en-US" sz="2000" b="1" dirty="0"/>
                <a:t> Power</a:t>
              </a:r>
            </a:p>
            <a:p>
              <a:pPr algn="ctr" eaLnBrk="0" hangingPunct="0"/>
              <a:r>
                <a:rPr lang="en-US" sz="2000" b="1" dirty="0"/>
                <a:t> of Suppliers</a:t>
              </a:r>
            </a:p>
            <a:p>
              <a:pPr algn="ctr" eaLnBrk="0" hangingPunct="0"/>
              <a:endParaRPr lang="en-US" sz="1600" dirty="0"/>
            </a:p>
            <a:p>
              <a:pPr algn="ctr" eaLnBrk="0" latinLnBrk="1" hangingPunct="0"/>
              <a:endParaRPr lang="en-US" sz="1600" dirty="0"/>
            </a:p>
          </p:txBody>
        </p:sp>
        <p:sp>
          <p:nvSpPr>
            <p:cNvPr id="17" name="Rectangle 10"/>
            <p:cNvSpPr>
              <a:spLocks noChangeArrowheads="1"/>
            </p:cNvSpPr>
            <p:nvPr/>
          </p:nvSpPr>
          <p:spPr bwMode="auto">
            <a:xfrm>
              <a:off x="3751263" y="4749800"/>
              <a:ext cx="1617662"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Substitute </a:t>
              </a:r>
            </a:p>
            <a:p>
              <a:pPr algn="ctr" eaLnBrk="0" hangingPunct="0"/>
              <a:r>
                <a:rPr lang="en-US" sz="2000" b="1" dirty="0"/>
                <a:t>Products</a:t>
              </a:r>
            </a:p>
            <a:p>
              <a:pPr algn="ctr" eaLnBrk="0" hangingPunct="0"/>
              <a:r>
                <a:rPr lang="en-US" sz="2000" b="1" dirty="0"/>
                <a:t> and Services</a:t>
              </a:r>
              <a:endParaRPr lang="en-US" sz="2000" dirty="0"/>
            </a:p>
            <a:p>
              <a:pPr algn="ctr" eaLnBrk="0" latinLnBrk="1" hangingPunct="0"/>
              <a:endParaRPr lang="en-US" sz="2000" dirty="0"/>
            </a:p>
          </p:txBody>
        </p:sp>
        <p:sp>
          <p:nvSpPr>
            <p:cNvPr id="18" name="Rectangle 11"/>
            <p:cNvSpPr>
              <a:spLocks noChangeArrowheads="1"/>
            </p:cNvSpPr>
            <p:nvPr/>
          </p:nvSpPr>
          <p:spPr bwMode="auto">
            <a:xfrm>
              <a:off x="3724275" y="1138238"/>
              <a:ext cx="1697038"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endParaRPr lang="en-US" b="1" dirty="0"/>
            </a:p>
            <a:p>
              <a:pPr algn="ctr" eaLnBrk="0" hangingPunct="0"/>
              <a:r>
                <a:rPr lang="en-US" b="1" dirty="0"/>
                <a:t>Potential</a:t>
              </a:r>
            </a:p>
            <a:p>
              <a:pPr algn="ctr" eaLnBrk="0" hangingPunct="0"/>
              <a:r>
                <a:rPr lang="en-US" b="1" dirty="0"/>
                <a:t>New Entrants</a:t>
              </a:r>
            </a:p>
            <a:p>
              <a:pPr algn="ctr" eaLnBrk="0" latinLnBrk="1" hangingPunct="0"/>
              <a:endParaRPr lang="en-US" b="1" dirty="0"/>
            </a:p>
          </p:txBody>
        </p:sp>
        <p:sp>
          <p:nvSpPr>
            <p:cNvPr id="19" name="AutoShape 12"/>
            <p:cNvSpPr>
              <a:spLocks noChangeArrowheads="1"/>
            </p:cNvSpPr>
            <p:nvPr/>
          </p:nvSpPr>
          <p:spPr bwMode="auto">
            <a:xfrm rot="16200000">
              <a:off x="4387850" y="39687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0" name="AutoShape 13"/>
            <p:cNvSpPr>
              <a:spLocks noChangeArrowheads="1"/>
            </p:cNvSpPr>
            <p:nvPr/>
          </p:nvSpPr>
          <p:spPr bwMode="auto">
            <a:xfrm flipH="1">
              <a:off x="6102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14"/>
            <p:cNvSpPr>
              <a:spLocks noChangeArrowheads="1"/>
            </p:cNvSpPr>
            <p:nvPr/>
          </p:nvSpPr>
          <p:spPr bwMode="auto">
            <a:xfrm rot="16200000" flipH="1">
              <a:off x="4387850" y="2368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15"/>
            <p:cNvSpPr>
              <a:spLocks noChangeArrowheads="1"/>
            </p:cNvSpPr>
            <p:nvPr/>
          </p:nvSpPr>
          <p:spPr bwMode="auto">
            <a:xfrm>
              <a:off x="2673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5</a:t>
            </a:fld>
            <a:endParaRPr lang="en-US" altLang="zh-CN"/>
          </a:p>
        </p:txBody>
      </p:sp>
      <p:sp>
        <p:nvSpPr>
          <p:cNvPr id="25" name="Rectangle 43"/>
          <p:cNvSpPr>
            <a:spLocks noChangeArrowheads="1"/>
          </p:cNvSpPr>
          <p:nvPr/>
        </p:nvSpPr>
        <p:spPr bwMode="auto">
          <a:xfrm>
            <a:off x="442913" y="6165304"/>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303193438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Key Industry Analysis Factors</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6</a:t>
            </a:fld>
            <a:endParaRPr lang="en-US" altLang="zh-CN"/>
          </a:p>
        </p:txBody>
      </p:sp>
      <p:sp>
        <p:nvSpPr>
          <p:cNvPr id="25" name="Rectangle 3"/>
          <p:cNvSpPr>
            <a:spLocks noChangeArrowheads="1"/>
          </p:cNvSpPr>
          <p:nvPr/>
        </p:nvSpPr>
        <p:spPr bwMode="auto">
          <a:xfrm>
            <a:off x="683568" y="1196752"/>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155000"/>
              </a:lnSpc>
              <a:spcBef>
                <a:spcPct val="20000"/>
              </a:spcBef>
              <a:buFontTx/>
              <a:buChar char="•"/>
            </a:pPr>
            <a:r>
              <a:rPr lang="en-US" sz="2400"/>
              <a:t>Collecting the data.</a:t>
            </a:r>
          </a:p>
          <a:p>
            <a:pPr marL="342900" indent="-342900" eaLnBrk="0" hangingPunct="0">
              <a:lnSpc>
                <a:spcPct val="155000"/>
              </a:lnSpc>
              <a:spcBef>
                <a:spcPct val="20000"/>
              </a:spcBef>
              <a:buFontTx/>
              <a:buChar char="•"/>
            </a:pPr>
            <a:r>
              <a:rPr lang="en-US" sz="2400"/>
              <a:t>Determining which data is important.</a:t>
            </a:r>
          </a:p>
          <a:p>
            <a:pPr marL="342900" indent="-342900" eaLnBrk="0" hangingPunct="0">
              <a:lnSpc>
                <a:spcPct val="155000"/>
              </a:lnSpc>
              <a:spcBef>
                <a:spcPct val="20000"/>
              </a:spcBef>
              <a:buFontTx/>
              <a:buChar char="•"/>
            </a:pPr>
            <a:r>
              <a:rPr lang="en-US" sz="2400"/>
              <a:t>Selecting an appropriate overall approach.</a:t>
            </a:r>
          </a:p>
          <a:p>
            <a:pPr marL="342900" indent="-342900" eaLnBrk="0" hangingPunct="0">
              <a:lnSpc>
                <a:spcPct val="155000"/>
              </a:lnSpc>
              <a:spcBef>
                <a:spcPct val="20000"/>
              </a:spcBef>
              <a:buFontTx/>
              <a:buChar char="•"/>
            </a:pPr>
            <a:r>
              <a:rPr lang="en-US" sz="2400"/>
              <a:t>Deciding on the logical starting point.</a:t>
            </a:r>
          </a:p>
          <a:p>
            <a:pPr marL="342900" indent="-342900" eaLnBrk="0" latinLnBrk="1" hangingPunct="0">
              <a:lnSpc>
                <a:spcPct val="155000"/>
              </a:lnSpc>
              <a:spcBef>
                <a:spcPct val="20000"/>
              </a:spcBef>
            </a:pPr>
            <a:endParaRPr lang="en-US" sz="2400"/>
          </a:p>
        </p:txBody>
      </p:sp>
    </p:spTree>
    <p:extLst>
      <p:ext uri="{BB962C8B-B14F-4D97-AF65-F5344CB8AC3E}">
        <p14:creationId xmlns:p14="http://schemas.microsoft.com/office/powerpoint/2010/main" val="255552275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2400" b="1" dirty="0"/>
              <a:t>Porter Competitive Model</a:t>
            </a:r>
            <a:br>
              <a:rPr lang="en-US" sz="2400" b="1" dirty="0"/>
            </a:br>
            <a:r>
              <a:rPr lang="en-US" sz="2400" b="1" dirty="0"/>
              <a:t>Heavyweight Motorcycle Manufacturing Industry                        North American Market</a:t>
            </a:r>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7</a:t>
            </a:fld>
            <a:endParaRPr lang="en-US" altLang="zh-CN"/>
          </a:p>
        </p:txBody>
      </p:sp>
      <p:grpSp>
        <p:nvGrpSpPr>
          <p:cNvPr id="6" name="Group 5"/>
          <p:cNvGrpSpPr/>
          <p:nvPr/>
        </p:nvGrpSpPr>
        <p:grpSpPr>
          <a:xfrm>
            <a:off x="228600" y="1374725"/>
            <a:ext cx="9144000" cy="5509306"/>
            <a:chOff x="228600" y="1263650"/>
            <a:chExt cx="9144000" cy="5509306"/>
          </a:xfrm>
        </p:grpSpPr>
        <p:sp>
          <p:nvSpPr>
            <p:cNvPr id="7" name="Rectangle 7"/>
            <p:cNvSpPr>
              <a:spLocks noChangeArrowheads="1"/>
            </p:cNvSpPr>
            <p:nvPr/>
          </p:nvSpPr>
          <p:spPr bwMode="auto">
            <a:xfrm>
              <a:off x="64770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 name="Text Box 12"/>
            <p:cNvSpPr txBox="1">
              <a:spLocks noChangeArrowheads="1"/>
            </p:cNvSpPr>
            <p:nvPr/>
          </p:nvSpPr>
          <p:spPr bwMode="auto">
            <a:xfrm>
              <a:off x="6553200" y="3618151"/>
              <a:ext cx="2209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Buyers</a:t>
              </a:r>
            </a:p>
          </p:txBody>
        </p:sp>
        <p:sp>
          <p:nvSpPr>
            <p:cNvPr id="9" name="Text Box 13"/>
            <p:cNvSpPr txBox="1">
              <a:spLocks noChangeArrowheads="1"/>
            </p:cNvSpPr>
            <p:nvPr/>
          </p:nvSpPr>
          <p:spPr bwMode="auto">
            <a:xfrm>
              <a:off x="6477000" y="4614069"/>
              <a:ext cx="2895600" cy="1948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a:t> Recreational Cyclist</a:t>
              </a:r>
            </a:p>
            <a:p>
              <a:pPr eaLnBrk="0" hangingPunct="0">
                <a:lnSpc>
                  <a:spcPct val="70000"/>
                </a:lnSpc>
                <a:spcBef>
                  <a:spcPct val="50000"/>
                </a:spcBef>
                <a:buFontTx/>
                <a:buChar char="•"/>
              </a:pPr>
              <a:r>
                <a:rPr lang="en-US"/>
                <a:t> Young Adults</a:t>
              </a:r>
            </a:p>
            <a:p>
              <a:pPr eaLnBrk="0" hangingPunct="0">
                <a:lnSpc>
                  <a:spcPct val="70000"/>
                </a:lnSpc>
                <a:spcBef>
                  <a:spcPct val="50000"/>
                </a:spcBef>
                <a:buFontTx/>
                <a:buChar char="•"/>
              </a:pPr>
              <a:r>
                <a:rPr lang="en-US"/>
                <a:t> Law Enforcement</a:t>
              </a:r>
            </a:p>
            <a:p>
              <a:pPr eaLnBrk="0" hangingPunct="0">
                <a:lnSpc>
                  <a:spcPct val="70000"/>
                </a:lnSpc>
                <a:spcBef>
                  <a:spcPct val="50000"/>
                </a:spcBef>
                <a:buFontTx/>
                <a:buChar char="•"/>
              </a:pPr>
              <a:r>
                <a:rPr lang="en-US"/>
                <a:t> Military Use</a:t>
              </a:r>
            </a:p>
            <a:p>
              <a:pPr eaLnBrk="0" hangingPunct="0">
                <a:lnSpc>
                  <a:spcPct val="70000"/>
                </a:lnSpc>
                <a:spcBef>
                  <a:spcPct val="50000"/>
                </a:spcBef>
                <a:buFontTx/>
                <a:buChar char="•"/>
              </a:pPr>
              <a:r>
                <a:rPr lang="en-US"/>
                <a:t> Racers</a:t>
              </a:r>
            </a:p>
            <a:p>
              <a:pPr eaLnBrk="0" hangingPunct="0">
                <a:lnSpc>
                  <a:spcPct val="70000"/>
                </a:lnSpc>
                <a:spcBef>
                  <a:spcPct val="50000"/>
                </a:spcBef>
              </a:pPr>
              <a:r>
                <a:rPr lang="en-US"/>
                <a:t> </a:t>
              </a:r>
            </a:p>
          </p:txBody>
        </p:sp>
        <p:sp>
          <p:nvSpPr>
            <p:cNvPr id="10" name="Rectangle 14"/>
            <p:cNvSpPr>
              <a:spLocks noChangeArrowheads="1"/>
            </p:cNvSpPr>
            <p:nvPr/>
          </p:nvSpPr>
          <p:spPr bwMode="auto">
            <a:xfrm>
              <a:off x="3352800" y="1371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15"/>
            <p:cNvSpPr>
              <a:spLocks noChangeArrowheads="1"/>
            </p:cNvSpPr>
            <p:nvPr/>
          </p:nvSpPr>
          <p:spPr bwMode="auto">
            <a:xfrm>
              <a:off x="3352800" y="52578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Text Box 16"/>
            <p:cNvSpPr txBox="1">
              <a:spLocks noChangeArrowheads="1"/>
            </p:cNvSpPr>
            <p:nvPr/>
          </p:nvSpPr>
          <p:spPr bwMode="auto">
            <a:xfrm>
              <a:off x="3429000" y="1673935"/>
              <a:ext cx="2286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Potential </a:t>
              </a:r>
              <a:r>
                <a:rPr lang="en-US" sz="2000" dirty="0" smtClean="0"/>
                <a:t>New </a:t>
              </a:r>
              <a:r>
                <a:rPr lang="en-US" sz="2000" dirty="0"/>
                <a:t>Entrant</a:t>
              </a:r>
            </a:p>
          </p:txBody>
        </p:sp>
        <p:sp>
          <p:nvSpPr>
            <p:cNvPr id="13" name="Text Box 17"/>
            <p:cNvSpPr txBox="1">
              <a:spLocks noChangeArrowheads="1"/>
            </p:cNvSpPr>
            <p:nvPr/>
          </p:nvSpPr>
          <p:spPr bwMode="auto">
            <a:xfrm>
              <a:off x="3581400" y="5398606"/>
              <a:ext cx="1905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Substitute Product or Service</a:t>
              </a:r>
            </a:p>
          </p:txBody>
        </p:sp>
        <p:sp>
          <p:nvSpPr>
            <p:cNvPr id="14" name="Text Box 18"/>
            <p:cNvSpPr txBox="1">
              <a:spLocks noChangeArrowheads="1"/>
            </p:cNvSpPr>
            <p:nvPr/>
          </p:nvSpPr>
          <p:spPr bwMode="auto">
            <a:xfrm>
              <a:off x="3200400" y="3200400"/>
              <a:ext cx="28956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a:t>Intra-Industry Rivalry</a:t>
              </a:r>
            </a:p>
            <a:p>
              <a:pPr eaLnBrk="0" hangingPunct="0">
                <a:lnSpc>
                  <a:spcPct val="80000"/>
                </a:lnSpc>
                <a:spcBef>
                  <a:spcPct val="50000"/>
                </a:spcBef>
              </a:pPr>
              <a:r>
                <a:rPr lang="en-US" sz="2000"/>
                <a:t>SBU: Harley-Davidson</a:t>
              </a:r>
            </a:p>
            <a:p>
              <a:pPr eaLnBrk="0" hangingPunct="0">
                <a:spcBef>
                  <a:spcPct val="50000"/>
                </a:spcBef>
              </a:pPr>
              <a:r>
                <a:rPr lang="en-US" sz="2000"/>
                <a:t>Rivals: Honda, BMW, Suzuki, Yamaha </a:t>
              </a:r>
            </a:p>
          </p:txBody>
        </p:sp>
        <p:sp>
          <p:nvSpPr>
            <p:cNvPr id="15" name="Text Box 19"/>
            <p:cNvSpPr txBox="1">
              <a:spLocks noChangeArrowheads="1"/>
            </p:cNvSpPr>
            <p:nvPr/>
          </p:nvSpPr>
          <p:spPr bwMode="auto">
            <a:xfrm>
              <a:off x="5940152" y="1263650"/>
              <a:ext cx="2819400" cy="157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buFontTx/>
                <a:buChar char="•"/>
              </a:pPr>
              <a:r>
                <a:rPr lang="en-US" dirty="0"/>
                <a:t> Foreign Manufacturer</a:t>
              </a:r>
            </a:p>
            <a:p>
              <a:pPr eaLnBrk="0" hangingPunct="0">
                <a:spcBef>
                  <a:spcPct val="50000"/>
                </a:spcBef>
                <a:buFontTx/>
                <a:buChar char="•"/>
              </a:pPr>
              <a:r>
                <a:rPr lang="en-US" dirty="0"/>
                <a:t> Established Company   </a:t>
              </a:r>
            </a:p>
            <a:p>
              <a:pPr eaLnBrk="0" hangingPunct="0">
                <a:lnSpc>
                  <a:spcPct val="50000"/>
                </a:lnSpc>
                <a:spcBef>
                  <a:spcPct val="50000"/>
                </a:spcBef>
              </a:pPr>
              <a:r>
                <a:rPr lang="en-US" dirty="0"/>
                <a:t>  Entering a New Market </a:t>
              </a:r>
            </a:p>
            <a:p>
              <a:pPr eaLnBrk="0" hangingPunct="0">
                <a:lnSpc>
                  <a:spcPct val="50000"/>
                </a:lnSpc>
                <a:spcBef>
                  <a:spcPct val="50000"/>
                </a:spcBef>
              </a:pPr>
              <a:r>
                <a:rPr lang="en-US" dirty="0"/>
                <a:t>  Segment</a:t>
              </a:r>
            </a:p>
            <a:p>
              <a:pPr eaLnBrk="0" hangingPunct="0">
                <a:lnSpc>
                  <a:spcPct val="50000"/>
                </a:lnSpc>
                <a:spcBef>
                  <a:spcPct val="50000"/>
                </a:spcBef>
                <a:buFontTx/>
                <a:buChar char="•"/>
              </a:pPr>
              <a:r>
                <a:rPr lang="en-US" dirty="0"/>
                <a:t> New Startup</a:t>
              </a:r>
            </a:p>
          </p:txBody>
        </p:sp>
        <p:sp>
          <p:nvSpPr>
            <p:cNvPr id="16" name="Rectangle 20"/>
            <p:cNvSpPr>
              <a:spLocks noChangeArrowheads="1"/>
            </p:cNvSpPr>
            <p:nvPr/>
          </p:nvSpPr>
          <p:spPr bwMode="auto">
            <a:xfrm>
              <a:off x="2286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7" name="Text Box 23"/>
            <p:cNvSpPr txBox="1">
              <a:spLocks noChangeArrowheads="1"/>
            </p:cNvSpPr>
            <p:nvPr/>
          </p:nvSpPr>
          <p:spPr bwMode="auto">
            <a:xfrm>
              <a:off x="228600" y="1452862"/>
              <a:ext cx="3048000" cy="1793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60000"/>
                </a:lnSpc>
                <a:spcBef>
                  <a:spcPct val="50000"/>
                </a:spcBef>
                <a:buFontTx/>
                <a:buChar char="•"/>
              </a:pPr>
              <a:r>
                <a:rPr lang="en-US" dirty="0"/>
                <a:t> Parts Manufacturers</a:t>
              </a:r>
            </a:p>
            <a:p>
              <a:pPr eaLnBrk="0" hangingPunct="0">
                <a:lnSpc>
                  <a:spcPct val="60000"/>
                </a:lnSpc>
                <a:spcBef>
                  <a:spcPct val="50000"/>
                </a:spcBef>
                <a:buFontTx/>
                <a:buChar char="•"/>
              </a:pPr>
              <a:r>
                <a:rPr lang="en-US" dirty="0"/>
                <a:t> Electronic Components</a:t>
              </a:r>
            </a:p>
            <a:p>
              <a:pPr eaLnBrk="0" hangingPunct="0">
                <a:lnSpc>
                  <a:spcPct val="60000"/>
                </a:lnSpc>
                <a:spcBef>
                  <a:spcPct val="50000"/>
                </a:spcBef>
                <a:buFontTx/>
                <a:buChar char="•"/>
              </a:pPr>
              <a:r>
                <a:rPr lang="en-US" dirty="0"/>
                <a:t> Specialty Metal Suppliers</a:t>
              </a:r>
            </a:p>
            <a:p>
              <a:pPr eaLnBrk="0" hangingPunct="0">
                <a:lnSpc>
                  <a:spcPct val="60000"/>
                </a:lnSpc>
                <a:spcBef>
                  <a:spcPct val="50000"/>
                </a:spcBef>
                <a:buFontTx/>
                <a:buChar char="•"/>
              </a:pPr>
              <a:r>
                <a:rPr lang="en-US" dirty="0"/>
                <a:t> Machine Tool Vendors</a:t>
              </a:r>
            </a:p>
            <a:p>
              <a:pPr eaLnBrk="0" hangingPunct="0">
                <a:lnSpc>
                  <a:spcPct val="60000"/>
                </a:lnSpc>
                <a:spcBef>
                  <a:spcPct val="50000"/>
                </a:spcBef>
                <a:buFontTx/>
                <a:buChar char="•"/>
              </a:pPr>
              <a:r>
                <a:rPr lang="en-US" dirty="0"/>
                <a:t> Labor Unions</a:t>
              </a:r>
            </a:p>
            <a:p>
              <a:pPr eaLnBrk="0" hangingPunct="0">
                <a:lnSpc>
                  <a:spcPct val="60000"/>
                </a:lnSpc>
                <a:spcBef>
                  <a:spcPct val="50000"/>
                </a:spcBef>
                <a:buFontTx/>
                <a:buChar char="•"/>
              </a:pPr>
              <a:r>
                <a:rPr lang="en-US" dirty="0"/>
                <a:t> IT Vendors</a:t>
              </a:r>
            </a:p>
          </p:txBody>
        </p:sp>
        <p:sp>
          <p:nvSpPr>
            <p:cNvPr id="18" name="Text Box 24"/>
            <p:cNvSpPr txBox="1">
              <a:spLocks noChangeArrowheads="1"/>
            </p:cNvSpPr>
            <p:nvPr/>
          </p:nvSpPr>
          <p:spPr bwMode="auto">
            <a:xfrm>
              <a:off x="381000" y="3382382"/>
              <a:ext cx="2057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Suppliers</a:t>
              </a:r>
            </a:p>
          </p:txBody>
        </p:sp>
        <p:sp>
          <p:nvSpPr>
            <p:cNvPr id="19" name="Text Box 25"/>
            <p:cNvSpPr txBox="1">
              <a:spLocks noChangeArrowheads="1"/>
            </p:cNvSpPr>
            <p:nvPr/>
          </p:nvSpPr>
          <p:spPr bwMode="auto">
            <a:xfrm>
              <a:off x="672480" y="5153025"/>
              <a:ext cx="2819400" cy="161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Automobiles</a:t>
              </a:r>
            </a:p>
            <a:p>
              <a:pPr eaLnBrk="0" hangingPunct="0">
                <a:lnSpc>
                  <a:spcPct val="70000"/>
                </a:lnSpc>
                <a:spcBef>
                  <a:spcPct val="50000"/>
                </a:spcBef>
                <a:buFontTx/>
                <a:buChar char="•"/>
              </a:pPr>
              <a:r>
                <a:rPr lang="en-US" dirty="0"/>
                <a:t> Public Transportation</a:t>
              </a:r>
            </a:p>
            <a:p>
              <a:pPr eaLnBrk="0" hangingPunct="0">
                <a:lnSpc>
                  <a:spcPct val="70000"/>
                </a:lnSpc>
                <a:spcBef>
                  <a:spcPct val="50000"/>
                </a:spcBef>
                <a:buFontTx/>
                <a:buChar char="•"/>
              </a:pPr>
              <a:r>
                <a:rPr lang="en-US" dirty="0"/>
                <a:t> Mopeds</a:t>
              </a:r>
            </a:p>
            <a:p>
              <a:pPr eaLnBrk="0" hangingPunct="0">
                <a:lnSpc>
                  <a:spcPct val="70000"/>
                </a:lnSpc>
                <a:spcBef>
                  <a:spcPct val="50000"/>
                </a:spcBef>
                <a:buFontTx/>
                <a:buChar char="•"/>
              </a:pPr>
              <a:r>
                <a:rPr lang="en-US" dirty="0"/>
                <a:t> Bicycles</a:t>
              </a:r>
            </a:p>
            <a:p>
              <a:pPr eaLnBrk="0" hangingPunct="0">
                <a:lnSpc>
                  <a:spcPct val="70000"/>
                </a:lnSpc>
                <a:spcBef>
                  <a:spcPct val="50000"/>
                </a:spcBef>
                <a:buFontTx/>
                <a:buChar char="•"/>
              </a:pPr>
              <a:endParaRPr lang="en-US" dirty="0"/>
            </a:p>
          </p:txBody>
        </p:sp>
        <p:sp>
          <p:nvSpPr>
            <p:cNvPr id="20" name="AutoShape 26"/>
            <p:cNvSpPr>
              <a:spLocks noChangeArrowheads="1"/>
            </p:cNvSpPr>
            <p:nvPr/>
          </p:nvSpPr>
          <p:spPr bwMode="auto">
            <a:xfrm>
              <a:off x="27432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27"/>
            <p:cNvSpPr>
              <a:spLocks noChangeArrowheads="1"/>
            </p:cNvSpPr>
            <p:nvPr/>
          </p:nvSpPr>
          <p:spPr bwMode="auto">
            <a:xfrm rot="-5400000">
              <a:off x="4343400" y="44958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28"/>
            <p:cNvSpPr>
              <a:spLocks noChangeArrowheads="1"/>
            </p:cNvSpPr>
            <p:nvPr/>
          </p:nvSpPr>
          <p:spPr bwMode="auto">
            <a:xfrm rot="5400000">
              <a:off x="4343400" y="23622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AutoShape 29"/>
            <p:cNvSpPr>
              <a:spLocks noChangeArrowheads="1"/>
            </p:cNvSpPr>
            <p:nvPr/>
          </p:nvSpPr>
          <p:spPr bwMode="auto">
            <a:xfrm rot="-10800000">
              <a:off x="60198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p14="http://schemas.microsoft.com/office/powerpoint/2010/main" val="266966959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Michael Porter’s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8</a:t>
            </a:fld>
            <a:endParaRPr lang="en-US" altLang="zh-CN"/>
          </a:p>
        </p:txBody>
      </p:sp>
      <p:sp>
        <p:nvSpPr>
          <p:cNvPr id="6" name="Rectangle 3"/>
          <p:cNvSpPr txBox="1">
            <a:spLocks noChangeArrowheads="1"/>
          </p:cNvSpPr>
          <p:nvPr/>
        </p:nvSpPr>
        <p:spPr bwMode="auto">
          <a:xfrm>
            <a:off x="467544" y="1196753"/>
            <a:ext cx="828092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300" dirty="0" smtClean="0"/>
              <a:t>Developed by Michael Porter but different from competitive model because it focuses within the company.</a:t>
            </a:r>
          </a:p>
          <a:p>
            <a:pPr algn="just"/>
            <a:r>
              <a:rPr lang="en-US" sz="2300" dirty="0" smtClean="0"/>
              <a:t>Analyzes the cross-functional flow of products or services within an organization that add value to customers. </a:t>
            </a:r>
            <a:endParaRPr lang="id-ID" sz="2300" dirty="0" smtClean="0"/>
          </a:p>
          <a:p>
            <a:pPr>
              <a:lnSpc>
                <a:spcPct val="90000"/>
              </a:lnSpc>
            </a:pPr>
            <a:r>
              <a:rPr lang="en-US" sz="2300" dirty="0"/>
              <a:t>The Value Chain can be used to determine where IS can strengthen the flow of primary and support activities within an organization. </a:t>
            </a:r>
          </a:p>
          <a:p>
            <a:pPr>
              <a:lnSpc>
                <a:spcPct val="90000"/>
              </a:lnSpc>
            </a:pPr>
            <a:r>
              <a:rPr lang="en-US" sz="2300" dirty="0"/>
              <a:t>Every segment of an organization needs IT and IS to be competitive. So this model is essential to visualizing the flow of activities within segments through the use of IS and IT.</a:t>
            </a:r>
          </a:p>
          <a:p>
            <a:pPr algn="just"/>
            <a:r>
              <a:rPr lang="id-ID" sz="2300" dirty="0" smtClean="0"/>
              <a:t>Benefit : - </a:t>
            </a:r>
            <a:r>
              <a:rPr lang="en-US" sz="2300" dirty="0" smtClean="0"/>
              <a:t>Identifies </a:t>
            </a:r>
            <a:r>
              <a:rPr lang="en-US" sz="2300" dirty="0"/>
              <a:t>value processes</a:t>
            </a:r>
          </a:p>
          <a:p>
            <a:pPr marL="457200" lvl="1" indent="0">
              <a:buNone/>
            </a:pPr>
            <a:r>
              <a:rPr lang="id-ID" sz="2300" dirty="0" smtClean="0"/>
              <a:t>             - </a:t>
            </a:r>
            <a:r>
              <a:rPr lang="en-US" sz="2300" dirty="0" smtClean="0"/>
              <a:t>Identifies </a:t>
            </a:r>
            <a:r>
              <a:rPr lang="en-US" sz="2300" dirty="0"/>
              <a:t>areas for cost improvement</a:t>
            </a:r>
          </a:p>
          <a:p>
            <a:pPr algn="just"/>
            <a:endParaRPr lang="en-US" sz="2300" dirty="0"/>
          </a:p>
        </p:txBody>
      </p:sp>
    </p:spTree>
    <p:extLst>
      <p:ext uri="{BB962C8B-B14F-4D97-AF65-F5344CB8AC3E}">
        <p14:creationId xmlns:p14="http://schemas.microsoft.com/office/powerpoint/2010/main" val="238645990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Porter’s Generic Value Chain</a:t>
            </a:r>
            <a:endParaRPr lang="id-ID" sz="3600"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9</a:t>
            </a:fld>
            <a:endParaRPr lang="en-US" altLang="zh-CN"/>
          </a:p>
        </p:txBody>
      </p:sp>
      <p:grpSp>
        <p:nvGrpSpPr>
          <p:cNvPr id="2" name="Group 1"/>
          <p:cNvGrpSpPr/>
          <p:nvPr/>
        </p:nvGrpSpPr>
        <p:grpSpPr>
          <a:xfrm>
            <a:off x="466006" y="1381472"/>
            <a:ext cx="8220794" cy="4495800"/>
            <a:chOff x="466006" y="1381472"/>
            <a:chExt cx="8220794" cy="4495800"/>
          </a:xfrm>
        </p:grpSpPr>
        <p:grpSp>
          <p:nvGrpSpPr>
            <p:cNvPr id="7" name="Group 3"/>
            <p:cNvGrpSpPr>
              <a:grpSpLocks/>
            </p:cNvGrpSpPr>
            <p:nvPr/>
          </p:nvGrpSpPr>
          <p:grpSpPr bwMode="auto">
            <a:xfrm>
              <a:off x="533400" y="1381472"/>
              <a:ext cx="8153400" cy="4495800"/>
              <a:chOff x="1761" y="8402"/>
              <a:chExt cx="7314" cy="4473"/>
            </a:xfrm>
          </p:grpSpPr>
          <p:sp>
            <p:nvSpPr>
              <p:cNvPr id="8" name="Rectangle 4"/>
              <p:cNvSpPr>
                <a:spLocks noChangeArrowheads="1"/>
              </p:cNvSpPr>
              <p:nvPr/>
            </p:nvSpPr>
            <p:spPr bwMode="auto">
              <a:xfrm>
                <a:off x="1761" y="8402"/>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9" name="AutoShape 5"/>
              <p:cNvSpPr>
                <a:spLocks noChangeArrowheads="1"/>
              </p:cNvSpPr>
              <p:nvPr/>
            </p:nvSpPr>
            <p:spPr bwMode="auto">
              <a:xfrm>
                <a:off x="2508" y="9086"/>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10" name="WordArt 6"/>
              <p:cNvSpPr>
                <a:spLocks noChangeArrowheads="1" noChangeShapeType="1" noTextEdit="1"/>
              </p:cNvSpPr>
              <p:nvPr/>
            </p:nvSpPr>
            <p:spPr bwMode="auto">
              <a:xfrm rot="3793038">
                <a:off x="6832" y="9457"/>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 </a:t>
                </a:r>
                <a:r>
                  <a:rPr lang="id-ID" sz="1200" b="1" kern="10" dirty="0">
                    <a:ln w="9525">
                      <a:solidFill>
                        <a:srgbClr val="FFFFFF"/>
                      </a:solidFill>
                      <a:round/>
                      <a:headEnd/>
                      <a:tailEnd/>
                    </a:ln>
                    <a:solidFill>
                      <a:srgbClr val="FFFFFF"/>
                    </a:solidFill>
                    <a:latin typeface="Arial Narrow"/>
                  </a:rPr>
                  <a:t>Margin</a:t>
                </a:r>
              </a:p>
            </p:txBody>
          </p:sp>
          <p:sp>
            <p:nvSpPr>
              <p:cNvPr id="11" name="WordArt 7"/>
              <p:cNvSpPr>
                <a:spLocks noChangeArrowheads="1" noChangeShapeType="1" noTextEdit="1"/>
              </p:cNvSpPr>
              <p:nvPr/>
            </p:nvSpPr>
            <p:spPr bwMode="auto">
              <a:xfrm rot="-1642212" flipH="1" flipV="1">
                <a:off x="6846" y="10836"/>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12" name="Line 8"/>
              <p:cNvSpPr>
                <a:spLocks noChangeShapeType="1"/>
              </p:cNvSpPr>
              <p:nvPr/>
            </p:nvSpPr>
            <p:spPr bwMode="auto">
              <a:xfrm>
                <a:off x="6302" y="9088"/>
                <a:ext cx="1431" cy="141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 name="Line 9"/>
              <p:cNvSpPr>
                <a:spLocks noChangeShapeType="1"/>
              </p:cNvSpPr>
              <p:nvPr/>
            </p:nvSpPr>
            <p:spPr bwMode="auto">
              <a:xfrm flipV="1">
                <a:off x="6303" y="10508"/>
                <a:ext cx="1423" cy="140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4" name="Line 10"/>
              <p:cNvSpPr>
                <a:spLocks noChangeShapeType="1"/>
              </p:cNvSpPr>
              <p:nvPr/>
            </p:nvSpPr>
            <p:spPr bwMode="auto">
              <a:xfrm flipH="1">
                <a:off x="2505" y="10500"/>
                <a:ext cx="5228"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 name="Line 11"/>
              <p:cNvSpPr>
                <a:spLocks noChangeShapeType="1"/>
              </p:cNvSpPr>
              <p:nvPr/>
            </p:nvSpPr>
            <p:spPr bwMode="auto">
              <a:xfrm>
                <a:off x="2513" y="9405"/>
                <a:ext cx="4102"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6" name="Line 12"/>
              <p:cNvSpPr>
                <a:spLocks noChangeShapeType="1"/>
              </p:cNvSpPr>
              <p:nvPr/>
            </p:nvSpPr>
            <p:spPr bwMode="auto">
              <a:xfrm>
                <a:off x="2505" y="9773"/>
                <a:ext cx="446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7" name="Line 13"/>
              <p:cNvSpPr>
                <a:spLocks noChangeShapeType="1"/>
              </p:cNvSpPr>
              <p:nvPr/>
            </p:nvSpPr>
            <p:spPr bwMode="auto">
              <a:xfrm>
                <a:off x="2506" y="10133"/>
                <a:ext cx="4837"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8" name="Line 14"/>
              <p:cNvSpPr>
                <a:spLocks noChangeShapeType="1"/>
              </p:cNvSpPr>
              <p:nvPr/>
            </p:nvSpPr>
            <p:spPr bwMode="auto">
              <a:xfrm flipH="1">
                <a:off x="3307" y="10508"/>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9" name="Line 15"/>
              <p:cNvSpPr>
                <a:spLocks noChangeShapeType="1"/>
              </p:cNvSpPr>
              <p:nvPr/>
            </p:nvSpPr>
            <p:spPr bwMode="auto">
              <a:xfrm flipH="1">
                <a:off x="4207" y="10508"/>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0" name="Line 16"/>
              <p:cNvSpPr>
                <a:spLocks noChangeShapeType="1"/>
              </p:cNvSpPr>
              <p:nvPr/>
            </p:nvSpPr>
            <p:spPr bwMode="auto">
              <a:xfrm flipH="1">
                <a:off x="5129" y="10508"/>
                <a:ext cx="1" cy="1417"/>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1" name="Line 17"/>
              <p:cNvSpPr>
                <a:spLocks noChangeShapeType="1"/>
              </p:cNvSpPr>
              <p:nvPr/>
            </p:nvSpPr>
            <p:spPr bwMode="auto">
              <a:xfrm flipH="1">
                <a:off x="6045" y="10516"/>
                <a:ext cx="1" cy="14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2" name="Text Box 18"/>
              <p:cNvSpPr txBox="1">
                <a:spLocks noChangeArrowheads="1"/>
              </p:cNvSpPr>
              <p:nvPr/>
            </p:nvSpPr>
            <p:spPr bwMode="auto">
              <a:xfrm>
                <a:off x="3341" y="9067"/>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Infrastructure</a:t>
                </a:r>
              </a:p>
            </p:txBody>
          </p:sp>
          <p:sp>
            <p:nvSpPr>
              <p:cNvPr id="25" name="Text Box 19"/>
              <p:cNvSpPr txBox="1">
                <a:spLocks noChangeArrowheads="1"/>
              </p:cNvSpPr>
              <p:nvPr/>
            </p:nvSpPr>
            <p:spPr bwMode="auto">
              <a:xfrm>
                <a:off x="2861" y="9405"/>
                <a:ext cx="359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Human Resource Management</a:t>
                </a:r>
              </a:p>
            </p:txBody>
          </p:sp>
          <p:sp>
            <p:nvSpPr>
              <p:cNvPr id="26" name="Text Box 20"/>
              <p:cNvSpPr txBox="1">
                <a:spLocks noChangeArrowheads="1"/>
              </p:cNvSpPr>
              <p:nvPr/>
            </p:nvSpPr>
            <p:spPr bwMode="auto">
              <a:xfrm>
                <a:off x="3341" y="9750"/>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Technology Development</a:t>
                </a:r>
              </a:p>
            </p:txBody>
          </p:sp>
          <p:sp>
            <p:nvSpPr>
              <p:cNvPr id="27" name="Text Box 21"/>
              <p:cNvSpPr txBox="1">
                <a:spLocks noChangeArrowheads="1"/>
              </p:cNvSpPr>
              <p:nvPr/>
            </p:nvSpPr>
            <p:spPr bwMode="auto">
              <a:xfrm>
                <a:off x="3341" y="10139"/>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Procurement</a:t>
                </a:r>
              </a:p>
            </p:txBody>
          </p:sp>
          <p:sp>
            <p:nvSpPr>
              <p:cNvPr id="28" name="Text Box 22"/>
              <p:cNvSpPr txBox="1">
                <a:spLocks noChangeArrowheads="1"/>
              </p:cNvSpPr>
              <p:nvPr/>
            </p:nvSpPr>
            <p:spPr bwMode="auto">
              <a:xfrm>
                <a:off x="2005" y="8909"/>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29" name="Text Box 23"/>
              <p:cNvSpPr txBox="1">
                <a:spLocks noChangeArrowheads="1"/>
              </p:cNvSpPr>
              <p:nvPr/>
            </p:nvSpPr>
            <p:spPr bwMode="auto">
              <a:xfrm>
                <a:off x="2006" y="10334"/>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30" name="AutoShape 24"/>
              <p:cNvSpPr>
                <a:spLocks noChangeArrowheads="1"/>
              </p:cNvSpPr>
              <p:nvPr/>
            </p:nvSpPr>
            <p:spPr bwMode="auto">
              <a:xfrm>
                <a:off x="2641" y="12180"/>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000" b="1">
                    <a:solidFill>
                      <a:srgbClr val="FFFFFF"/>
                    </a:solidFill>
                  </a:rPr>
                  <a:t>Elapsed Time - Value added time cost</a:t>
                </a:r>
              </a:p>
            </p:txBody>
          </p:sp>
          <p:sp>
            <p:nvSpPr>
              <p:cNvPr id="31" name="Text Box 25"/>
              <p:cNvSpPr txBox="1">
                <a:spLocks noChangeArrowheads="1"/>
              </p:cNvSpPr>
              <p:nvPr/>
            </p:nvSpPr>
            <p:spPr bwMode="auto">
              <a:xfrm>
                <a:off x="2498" y="10515"/>
                <a:ext cx="81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32" name="Text Box 26"/>
              <p:cNvSpPr txBox="1">
                <a:spLocks noChangeArrowheads="1"/>
              </p:cNvSpPr>
              <p:nvPr/>
            </p:nvSpPr>
            <p:spPr bwMode="auto">
              <a:xfrm>
                <a:off x="3292" y="10538"/>
                <a:ext cx="952"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Operations</a:t>
                </a:r>
              </a:p>
            </p:txBody>
          </p:sp>
          <p:sp>
            <p:nvSpPr>
              <p:cNvPr id="33" name="Text Box 27"/>
              <p:cNvSpPr txBox="1">
                <a:spLocks noChangeArrowheads="1"/>
              </p:cNvSpPr>
              <p:nvPr/>
            </p:nvSpPr>
            <p:spPr bwMode="auto">
              <a:xfrm>
                <a:off x="4223" y="10515"/>
                <a:ext cx="900"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p>
            </p:txBody>
          </p:sp>
          <p:sp>
            <p:nvSpPr>
              <p:cNvPr id="34" name="Text Box 28"/>
              <p:cNvSpPr txBox="1">
                <a:spLocks noChangeArrowheads="1"/>
              </p:cNvSpPr>
              <p:nvPr/>
            </p:nvSpPr>
            <p:spPr bwMode="auto">
              <a:xfrm>
                <a:off x="5100" y="10515"/>
                <a:ext cx="93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35" name="Text Box 29"/>
              <p:cNvSpPr txBox="1">
                <a:spLocks noChangeArrowheads="1"/>
              </p:cNvSpPr>
              <p:nvPr/>
            </p:nvSpPr>
            <p:spPr bwMode="auto">
              <a:xfrm>
                <a:off x="6098" y="10515"/>
                <a:ext cx="81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dirty="0">
                    <a:solidFill>
                      <a:srgbClr val="FFFFFF"/>
                    </a:solidFill>
                    <a:latin typeface="Arial Narrow" pitchFamily="34" charset="0"/>
                  </a:rPr>
                  <a:t>Service</a:t>
                </a:r>
              </a:p>
            </p:txBody>
          </p:sp>
        </p:grpSp>
        <p:sp>
          <p:nvSpPr>
            <p:cNvPr id="36" name="Text Box 30"/>
            <p:cNvSpPr txBox="1">
              <a:spLocks noChangeArrowheads="1"/>
            </p:cNvSpPr>
            <p:nvPr/>
          </p:nvSpPr>
          <p:spPr bwMode="auto">
            <a:xfrm>
              <a:off x="466006" y="2348880"/>
              <a:ext cx="9334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37" name="Text Box 31"/>
            <p:cNvSpPr txBox="1">
              <a:spLocks noChangeArrowheads="1"/>
            </p:cNvSpPr>
            <p:nvPr/>
          </p:nvSpPr>
          <p:spPr bwMode="auto">
            <a:xfrm>
              <a:off x="466006" y="3796680"/>
              <a:ext cx="10096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38"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333240606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0407_2">
  <a:themeElements>
    <a:clrScheme name="0407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407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407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407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407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407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407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407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407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407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407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407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407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407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0407_2</Template>
  <TotalTime>373</TotalTime>
  <Words>1200</Words>
  <Application>Microsoft Office PowerPoint</Application>
  <PresentationFormat>On-screen Show (4:3)</PresentationFormat>
  <Paragraphs>354</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0407_2</vt:lpstr>
      <vt:lpstr>Visio</vt:lpstr>
      <vt:lpstr>PowerPoint Presentation</vt:lpstr>
      <vt:lpstr>Definition of Competitiveness</vt:lpstr>
      <vt:lpstr>Competitive Advantage</vt:lpstr>
      <vt:lpstr>Porter Competitive Model (1)</vt:lpstr>
      <vt:lpstr>Porter Competitive Model (2)</vt:lpstr>
      <vt:lpstr>Key Industry Analysis Factors</vt:lpstr>
      <vt:lpstr>Porter Competitive Model Heavyweight Motorcycle Manufacturing Industry                        North American Market</vt:lpstr>
      <vt:lpstr>Michael Porter’s Value Chain</vt:lpstr>
      <vt:lpstr>Porter’s Generic Value Chain</vt:lpstr>
      <vt:lpstr>Potential IS Contributions</vt:lpstr>
      <vt:lpstr>Primary Activities</vt:lpstr>
      <vt:lpstr>Support Activities</vt:lpstr>
      <vt:lpstr>Porter Value Chain</vt:lpstr>
      <vt:lpstr>Retail Industry Value Chain</vt:lpstr>
      <vt:lpstr>Property and Casualty Industry Value Chain</vt:lpstr>
      <vt:lpstr>Technologies in the Value Chain</vt:lpstr>
      <vt:lpstr>APPENDIX</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riani</dc:creator>
  <cp:lastModifiedBy>riani</cp:lastModifiedBy>
  <cp:revision>123</cp:revision>
  <cp:lastPrinted>2014-03-23T09:06:54Z</cp:lastPrinted>
  <dcterms:created xsi:type="dcterms:W3CDTF">2014-03-09T12:38:37Z</dcterms:created>
  <dcterms:modified xsi:type="dcterms:W3CDTF">2015-02-04T13:48:09Z</dcterms:modified>
</cp:coreProperties>
</file>