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37"/>
  </p:notesMasterIdLst>
  <p:sldIdLst>
    <p:sldId id="256" r:id="rId2"/>
    <p:sldId id="258" r:id="rId3"/>
    <p:sldId id="257" r:id="rId4"/>
    <p:sldId id="287" r:id="rId5"/>
    <p:sldId id="259" r:id="rId6"/>
    <p:sldId id="261" r:id="rId7"/>
    <p:sldId id="284" r:id="rId8"/>
    <p:sldId id="260" r:id="rId9"/>
    <p:sldId id="288" r:id="rId10"/>
    <p:sldId id="285" r:id="rId11"/>
    <p:sldId id="286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13" r:id="rId31"/>
    <p:sldId id="309" r:id="rId32"/>
    <p:sldId id="314" r:id="rId33"/>
    <p:sldId id="315" r:id="rId34"/>
    <p:sldId id="316" r:id="rId35"/>
    <p:sldId id="317" r:id="rId3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77A53F3-545E-4B99-9C67-AD042C8618E3}">
  <a:tblStyle styleId="{677A53F3-545E-4B99-9C67-AD042C8618E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69015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2571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0161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1838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9755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69485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2949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1319175" y="2876425"/>
            <a:ext cx="6680399" cy="1546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cxnSp>
        <p:nvCxnSpPr>
          <p:cNvPr id="10" name="Shape 10"/>
          <p:cNvCxnSpPr>
            <a:stCxn id="11" idx="4"/>
          </p:cNvCxnSpPr>
          <p:nvPr/>
        </p:nvCxnSpPr>
        <p:spPr>
          <a:xfrm>
            <a:off x="903750" y="3563700"/>
            <a:ext cx="0" cy="32943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hape 11"/>
          <p:cNvSpPr/>
          <p:nvPr/>
        </p:nvSpPr>
        <p:spPr>
          <a:xfrm>
            <a:off x="769050" y="3294300"/>
            <a:ext cx="269400" cy="2694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530175" y="3077050"/>
            <a:ext cx="6767100" cy="709799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defRPr sz="3000"/>
            </a:lvl1pPr>
            <a:lvl2pPr lvl="1" rtl="0">
              <a:spcBef>
                <a:spcPts val="0"/>
              </a:spcBef>
              <a:buSzPct val="100000"/>
              <a:defRPr sz="3000"/>
            </a:lvl2pPr>
            <a:lvl3pPr lvl="2" rtl="0">
              <a:spcBef>
                <a:spcPts val="0"/>
              </a:spcBef>
              <a:buSzPct val="100000"/>
              <a:defRPr sz="3000"/>
            </a:lvl3pPr>
            <a:lvl4pPr lvl="3" rtl="0">
              <a:spcBef>
                <a:spcPts val="0"/>
              </a:spcBef>
              <a:buSzPct val="100000"/>
              <a:defRPr sz="3000"/>
            </a:lvl4pPr>
            <a:lvl5pPr lvl="4" rtl="0">
              <a:spcBef>
                <a:spcPts val="0"/>
              </a:spcBef>
              <a:buSzPct val="100000"/>
              <a:defRPr sz="3000"/>
            </a:lvl5pPr>
            <a:lvl6pPr lvl="5" rtl="0">
              <a:spcBef>
                <a:spcPts val="0"/>
              </a:spcBef>
              <a:buSzPct val="100000"/>
              <a:defRPr sz="3000"/>
            </a:lvl6pPr>
            <a:lvl7pPr lvl="6" rtl="0">
              <a:spcBef>
                <a:spcPts val="0"/>
              </a:spcBef>
              <a:buSzPct val="100000"/>
              <a:defRPr sz="3000"/>
            </a:lvl7pPr>
            <a:lvl8pPr lvl="7" rtl="0">
              <a:spcBef>
                <a:spcPts val="0"/>
              </a:spcBef>
              <a:buSzPct val="100000"/>
              <a:defRPr sz="3000"/>
            </a:lvl8pPr>
            <a:lvl9pPr lvl="8" rtl="0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530175" y="3710550"/>
            <a:ext cx="6927899" cy="470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buNone/>
              <a:defRPr sz="1800"/>
            </a:lvl1pPr>
            <a:lvl2pPr lvl="1" rtl="0">
              <a:spcBef>
                <a:spcPts val="0"/>
              </a:spcBef>
              <a:buSzPct val="100000"/>
              <a:buNone/>
              <a:defRPr sz="1800"/>
            </a:lvl2pPr>
            <a:lvl3pPr lvl="2" rtl="0">
              <a:spcBef>
                <a:spcPts val="0"/>
              </a:spcBef>
              <a:buSzPct val="100000"/>
              <a:buNone/>
              <a:defRPr sz="1800"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cxnSp>
        <p:nvCxnSpPr>
          <p:cNvPr id="15" name="Shape 1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6" name="Shape 16"/>
          <p:cNvSpPr/>
          <p:nvPr/>
        </p:nvSpPr>
        <p:spPr>
          <a:xfrm>
            <a:off x="493600" y="3018850"/>
            <a:ext cx="820200" cy="8202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1633225" y="2882400"/>
            <a:ext cx="6700500" cy="1093199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1pPr>
            <a:lvl2pPr lvl="1"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2pPr>
            <a:lvl3pPr lvl="2"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3pPr>
            <a:lvl4pPr lvl="3"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4pPr>
            <a:lvl5pPr lvl="4"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5pPr>
            <a:lvl6pPr lvl="5"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6pPr>
            <a:lvl7pPr lvl="6"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7pPr>
            <a:lvl8pPr lvl="7"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9pPr>
          </a:lstStyle>
          <a:p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0" name="Shape 20"/>
          <p:cNvSpPr/>
          <p:nvPr/>
        </p:nvSpPr>
        <p:spPr>
          <a:xfrm>
            <a:off x="493600" y="3018850"/>
            <a:ext cx="820200" cy="8202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/>
          <p:nvPr/>
        </p:nvSpPr>
        <p:spPr>
          <a:xfrm>
            <a:off x="208000" y="3096171"/>
            <a:ext cx="1306200" cy="8714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“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hape 23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4" name="Shape 24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1165497" y="1600200"/>
            <a:ext cx="6858000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165474" y="1600200"/>
            <a:ext cx="3306900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71569" y="1600200"/>
            <a:ext cx="3306900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>
            <a:endParaRPr/>
          </a:p>
        </p:txBody>
      </p:sp>
      <p:cxnSp>
        <p:nvCxnSpPr>
          <p:cNvPr id="32" name="Shape 3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3" name="Shape 33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key color">
    <p:bg>
      <p:bgPr>
        <a:solidFill>
          <a:srgbClr val="39C0BA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hape 5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2E3037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6" name="Shape 56"/>
          <p:cNvSpPr/>
          <p:nvPr/>
        </p:nvSpPr>
        <p:spPr>
          <a:xfrm>
            <a:off x="808650" y="3333900"/>
            <a:ext cx="190200" cy="190200"/>
          </a:xfrm>
          <a:prstGeom prst="ellipse">
            <a:avLst/>
          </a:prstGeom>
          <a:solidFill>
            <a:srgbClr val="39C0BA"/>
          </a:solidFill>
          <a:ln w="952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2E3037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65497" y="1600200"/>
            <a:ext cx="6858000" cy="4967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■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7" r:id="rId6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1319175" y="2876425"/>
            <a:ext cx="6680399" cy="1546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smtClean="0"/>
              <a:t>Argumen &amp; </a:t>
            </a:r>
            <a:br>
              <a:rPr lang="en" sz="4800" smtClean="0"/>
            </a:br>
            <a:r>
              <a:rPr lang="en" sz="4800" smtClean="0"/>
              <a:t>Penarikan Kesimpulan</a:t>
            </a:r>
            <a:endParaRPr lang="en" sz="4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/>
            <a:r>
              <a:rPr lang="id-ID"/>
              <a:t>Bentuk kebenaran yang digeluti oleh para matematikawan adalah kebenaran relatif. </a:t>
            </a:r>
            <a:endParaRPr lang="en-US" smtClean="0"/>
          </a:p>
          <a:p>
            <a:pPr marL="342900" lvl="1" indent="-342900"/>
            <a:r>
              <a:rPr lang="id-ID" smtClean="0"/>
              <a:t>Benar </a:t>
            </a:r>
            <a:r>
              <a:rPr lang="id-ID"/>
              <a:t>atau salahnya suatu konklusi hanya dalam hubungan dengan sistem aksiomatik tertentu. </a:t>
            </a:r>
            <a:endParaRPr lang="en-US" smtClean="0"/>
          </a:p>
          <a:p>
            <a:pPr marL="342900" lvl="1" indent="-342900"/>
            <a:r>
              <a:rPr lang="id-ID" smtClean="0"/>
              <a:t>Konklusi </a:t>
            </a:r>
            <a:r>
              <a:rPr lang="id-ID"/>
              <a:t>itu benar jika mengikuti hukum-hukum logika yang valid dari aksioma-aksioma sistem itu, dan negasinya adalah salah</a:t>
            </a:r>
            <a:r>
              <a:rPr lang="id-ID" smtClean="0"/>
              <a:t>.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000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/>
            <a:r>
              <a:rPr lang="id-ID"/>
              <a:t>Untuk menentukan validitas suatu argumen dengan selalu mengerjakan tabel kebenarannya tidaklah praktis. </a:t>
            </a:r>
            <a:endParaRPr lang="en-US" smtClean="0"/>
          </a:p>
          <a:p>
            <a:pPr marL="342900" lvl="1" indent="-342900"/>
            <a:r>
              <a:rPr lang="id-ID" smtClean="0"/>
              <a:t>Cara </a:t>
            </a:r>
            <a:r>
              <a:rPr lang="id-ID"/>
              <a:t>yang lebih praktis banyak bertumpu pada tabel kebenaran dasar dan bentuk kondisional. </a:t>
            </a:r>
            <a:endParaRPr lang="en-US" smtClean="0"/>
          </a:p>
          <a:p>
            <a:pPr marL="342900" lvl="1" indent="-342900"/>
            <a:r>
              <a:rPr lang="id-ID" smtClean="0"/>
              <a:t>Bentuk </a:t>
            </a:r>
            <a:r>
              <a:rPr lang="id-ID"/>
              <a:t>argumen yang paling sederhana dan klasik adalah </a:t>
            </a:r>
            <a:r>
              <a:rPr lang="id-ID" b="1"/>
              <a:t>Modus Ponens </a:t>
            </a:r>
            <a:r>
              <a:rPr lang="id-ID"/>
              <a:t>dan </a:t>
            </a:r>
            <a:r>
              <a:rPr lang="id-ID" b="1"/>
              <a:t>Modus Tolens</a:t>
            </a:r>
            <a:r>
              <a:rPr lang="id-ID"/>
              <a:t>. </a:t>
            </a:r>
          </a:p>
          <a:p>
            <a:pPr marL="457200" indent="-45720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11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METODE </a:t>
            </a:r>
            <a:r>
              <a:rPr lang="en-US" smtClean="0"/>
              <a:t>INFERENSI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Penarikan kesimpulan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64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KAIDAH 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id-ID" sz="2000"/>
              <a:t>Kaidah metode-metode inferensi pada dasarnya adalah sebuah tautologi. Kaidah inferensi bermacam-macam, seperti</a:t>
            </a:r>
          </a:p>
          <a:p>
            <a:pPr marL="342900" lvl="1" indent="-342900">
              <a:buFont typeface="+mj-lt"/>
              <a:buAutoNum type="arabicPeriod"/>
            </a:pPr>
            <a:r>
              <a:rPr lang="id-ID" sz="1600"/>
              <a:t>Modus ponen</a:t>
            </a:r>
          </a:p>
          <a:p>
            <a:pPr marL="342900" lvl="1" indent="-342900">
              <a:buFont typeface="+mj-lt"/>
              <a:buAutoNum type="arabicPeriod"/>
            </a:pPr>
            <a:r>
              <a:rPr lang="id-ID" sz="1600"/>
              <a:t>Modus tollen</a:t>
            </a:r>
          </a:p>
          <a:p>
            <a:pPr marL="342900" lvl="1" indent="-342900">
              <a:buFont typeface="+mj-lt"/>
              <a:buAutoNum type="arabicPeriod"/>
            </a:pPr>
            <a:r>
              <a:rPr lang="id-ID" sz="1600"/>
              <a:t>Silogisme</a:t>
            </a:r>
          </a:p>
          <a:p>
            <a:pPr marL="342900" lvl="1" indent="-342900">
              <a:buFont typeface="+mj-lt"/>
              <a:buAutoNum type="arabicPeriod"/>
            </a:pPr>
            <a:r>
              <a:rPr lang="id-ID" sz="1600"/>
              <a:t>Simplifikasi</a:t>
            </a:r>
          </a:p>
          <a:p>
            <a:pPr marL="342900" lvl="1" indent="-342900">
              <a:buFont typeface="+mj-lt"/>
              <a:buAutoNum type="arabicPeriod"/>
            </a:pPr>
            <a:r>
              <a:rPr lang="id-ID" sz="1600"/>
              <a:t>Penambahan</a:t>
            </a:r>
          </a:p>
          <a:p>
            <a:pPr marL="342900" lvl="1" indent="-342900">
              <a:buFont typeface="+mj-lt"/>
              <a:buAutoNum type="arabicPeriod"/>
            </a:pPr>
            <a:r>
              <a:rPr lang="id-ID" sz="1600"/>
              <a:t>Konjungsi</a:t>
            </a:r>
          </a:p>
          <a:p>
            <a:pPr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847119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sz="2000" dirty="0" smtClean="0"/>
              <a:t>Modus Ponen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id-ID" sz="2000" smtClean="0"/>
              <a:t>Premis </a:t>
            </a:r>
            <a:r>
              <a:rPr lang="id-ID" sz="2000" dirty="0" smtClean="0"/>
              <a:t>1 	: p </a:t>
            </a:r>
            <a:r>
              <a:rPr lang="id-ID" sz="2000" dirty="0" smtClean="0">
                <a:sym typeface="Symbol" pitchFamily="18" charset="2"/>
              </a:rPr>
              <a:t></a:t>
            </a:r>
            <a:r>
              <a:rPr lang="id-ID" sz="2000" dirty="0" smtClean="0"/>
              <a:t> q</a:t>
            </a:r>
          </a:p>
          <a:p>
            <a:pPr marL="609600" indent="-609600" algn="just"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id-ID" sz="2000" smtClean="0"/>
              <a:t>Premis </a:t>
            </a:r>
            <a:r>
              <a:rPr lang="id-ID" sz="2000" dirty="0" smtClean="0"/>
              <a:t>2 	: p</a:t>
            </a:r>
          </a:p>
          <a:p>
            <a:pPr marL="609600" indent="-609600" algn="just"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id-ID" sz="2000" smtClean="0"/>
              <a:t>Konklusi </a:t>
            </a:r>
            <a:r>
              <a:rPr lang="id-ID" sz="2000" dirty="0" smtClean="0"/>
              <a:t>	: q</a:t>
            </a:r>
          </a:p>
          <a:p>
            <a:pPr marL="609600" indent="-609600" algn="just">
              <a:spcBef>
                <a:spcPct val="10000"/>
              </a:spcBef>
              <a:buFont typeface="Wingdings" pitchFamily="2" charset="2"/>
              <a:buNone/>
              <a:defRPr/>
            </a:pPr>
            <a:endParaRPr lang="id-ID" sz="2000" dirty="0" smtClean="0"/>
          </a:p>
          <a:p>
            <a:pPr marL="609600" indent="-609600" algn="just">
              <a:spcBef>
                <a:spcPct val="10000"/>
              </a:spcBef>
              <a:defRPr/>
            </a:pPr>
            <a:r>
              <a:rPr lang="id-ID" sz="2000" dirty="0" smtClean="0"/>
              <a:t>Cara membacanya : Apabila diketahui jika p maka q benar, dan p benar, disimpulkan q benar</a:t>
            </a:r>
            <a:r>
              <a:rPr lang="id-ID" sz="2000" smtClean="0"/>
              <a:t>. </a:t>
            </a:r>
            <a:endParaRPr lang="en-US" sz="2000" smtClean="0"/>
          </a:p>
          <a:p>
            <a:pPr marL="609600" indent="-609600" algn="just">
              <a:spcBef>
                <a:spcPct val="10000"/>
              </a:spcBef>
              <a:defRPr/>
            </a:pPr>
            <a:endParaRPr lang="en-US" sz="2000"/>
          </a:p>
          <a:p>
            <a:pPr marL="609600" indent="-609600" algn="just">
              <a:spcBef>
                <a:spcPct val="10000"/>
              </a:spcBef>
              <a:defRPr/>
            </a:pPr>
            <a:r>
              <a:rPr lang="id-ID" sz="2000" smtClean="0"/>
              <a:t>(</a:t>
            </a:r>
            <a:r>
              <a:rPr lang="id-ID" sz="2000" dirty="0" smtClean="0"/>
              <a:t>Notasi : Ada yang menggunakan tanda </a:t>
            </a:r>
            <a:r>
              <a:rPr lang="id-ID" sz="2000" dirty="0" smtClean="0">
                <a:sym typeface="Symbol" pitchFamily="18" charset="2"/>
              </a:rPr>
              <a:t></a:t>
            </a:r>
            <a:r>
              <a:rPr lang="id-ID" sz="2000" dirty="0" smtClean="0"/>
              <a:t> untuk menyatakan konklusi, seperti p </a:t>
            </a:r>
            <a:r>
              <a:rPr lang="id-ID" sz="2000" dirty="0" smtClean="0">
                <a:sym typeface="Symbol" pitchFamily="18" charset="2"/>
              </a:rPr>
              <a:t></a:t>
            </a:r>
            <a:r>
              <a:rPr lang="id-ID" sz="2000" dirty="0" smtClean="0"/>
              <a:t> q, p </a:t>
            </a:r>
            <a:r>
              <a:rPr lang="id-ID" sz="2000" dirty="0" smtClean="0">
                <a:sym typeface="Symbol" pitchFamily="18" charset="2"/>
              </a:rPr>
              <a:t></a:t>
            </a:r>
            <a:r>
              <a:rPr lang="id-ID" sz="2000" dirty="0" smtClean="0"/>
              <a:t> q)</a:t>
            </a:r>
          </a:p>
          <a:p>
            <a:pPr>
              <a:defRPr/>
            </a:pPr>
            <a:endParaRPr lang="id-ID" sz="2000" dirty="0" smtClean="0"/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7302500" y="6599238"/>
            <a:ext cx="1841500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8DED361-6CD2-4A9E-B817-8EACC751CB86}" type="datetime1">
              <a:rPr lang="id-ID" sz="1200" b="0" smtClean="0">
                <a:solidFill>
                  <a:srgbClr val="003C5A"/>
                </a:solidFill>
                <a:cs typeface="Times New Roman" panose="02020603050405020304" pitchFamily="18" charset="0"/>
              </a:rPr>
              <a:pPr eaLnBrk="1" hangingPunct="1"/>
              <a:t>27/05/2018</a:t>
            </a:fld>
            <a:endParaRPr lang="en-US" sz="1200" b="0" smtClean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592888"/>
            <a:ext cx="2590800" cy="22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1200" b="0">
                <a:solidFill>
                  <a:srgbClr val="003C5A"/>
                </a:solidFill>
                <a:cs typeface="Times New Roman" panose="02020603050405020304" pitchFamily="18" charset="0"/>
              </a:rPr>
              <a:t>Logika Informatika</a:t>
            </a:r>
            <a:endParaRPr lang="en-US" sz="1200" b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94713" y="6596063"/>
            <a:ext cx="649287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0">
                <a:solidFill>
                  <a:srgbClr val="003C5A"/>
                </a:solidFill>
              </a:rPr>
              <a:t>| Page </a:t>
            </a:r>
            <a:fld id="{63D73C2C-176C-4A71-986A-5A2A5FA1CA74}" type="slidenum">
              <a:rPr lang="en-US" sz="1200" b="0">
                <a:solidFill>
                  <a:srgbClr val="003C5A"/>
                </a:solidFill>
              </a:rPr>
              <a:pPr eaLnBrk="1" hangingPunct="1"/>
              <a:t>14</a:t>
            </a:fld>
            <a:endParaRPr lang="en-US" sz="1200" b="0">
              <a:solidFill>
                <a:srgbClr val="003C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3522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sz="2000" dirty="0" smtClean="0"/>
              <a:t>Contoh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165497" y="1600200"/>
            <a:ext cx="7206978" cy="4967700"/>
          </a:xfrm>
        </p:spPr>
        <p:txBody>
          <a:bodyPr/>
          <a:lstStyle/>
          <a:p>
            <a:pPr>
              <a:buNone/>
              <a:defRPr/>
            </a:pPr>
            <a:r>
              <a:rPr lang="id-ID" sz="2000" dirty="0" smtClean="0"/>
              <a:t>Premis 1      : </a:t>
            </a:r>
            <a:r>
              <a:rPr lang="sv-SE" sz="2000" dirty="0" smtClean="0"/>
              <a:t>Jika saya belajar, maka saya lulus ujian (benar)</a:t>
            </a:r>
            <a:endParaRPr lang="id-ID" sz="2000" dirty="0" smtClean="0"/>
          </a:p>
          <a:p>
            <a:pPr marL="609600" indent="-609600" algn="just"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id-ID" sz="2000" smtClean="0"/>
              <a:t>Premis 2 </a:t>
            </a:r>
            <a:r>
              <a:rPr lang="en-US" sz="2000"/>
              <a:t> </a:t>
            </a:r>
            <a:r>
              <a:rPr lang="en-US" sz="2000" smtClean="0"/>
              <a:t>    </a:t>
            </a:r>
            <a:r>
              <a:rPr lang="id-ID" sz="2000" smtClean="0"/>
              <a:t>: </a:t>
            </a:r>
            <a:r>
              <a:rPr lang="id-ID" sz="2000" dirty="0" smtClean="0"/>
              <a:t>Saya belajar (benar)</a:t>
            </a:r>
          </a:p>
          <a:p>
            <a:pPr marL="609600" indent="-609600" algn="just"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id-ID" sz="2000" smtClean="0"/>
              <a:t>Konklusi </a:t>
            </a:r>
            <a:r>
              <a:rPr lang="en-US" sz="2000"/>
              <a:t> </a:t>
            </a:r>
            <a:r>
              <a:rPr lang="en-US" sz="2000" smtClean="0"/>
              <a:t>     </a:t>
            </a:r>
            <a:r>
              <a:rPr lang="id-ID" sz="2000" smtClean="0"/>
              <a:t>: </a:t>
            </a:r>
            <a:r>
              <a:rPr lang="id-ID" sz="2000" dirty="0" smtClean="0"/>
              <a:t>Saya lulus ujian (benar)</a:t>
            </a:r>
          </a:p>
          <a:p>
            <a:pPr marL="609600" indent="-609600" algn="just">
              <a:spcBef>
                <a:spcPct val="10000"/>
              </a:spcBef>
              <a:buFont typeface="Wingdings" pitchFamily="2" charset="2"/>
              <a:buNone/>
              <a:defRPr/>
            </a:pPr>
            <a:endParaRPr lang="id-ID" dirty="0" smtClean="0"/>
          </a:p>
          <a:p>
            <a:pPr marL="609600" indent="-609600" algn="just">
              <a:spcBef>
                <a:spcPct val="10000"/>
              </a:spcBef>
              <a:defRPr/>
            </a:pPr>
            <a:r>
              <a:rPr lang="id-ID" sz="2000" dirty="0" smtClean="0"/>
              <a:t>Baris pertama dari tabel kebenaran kondisional (implikasi) menunjukkan validitas dari bentuk argumen modus ponen.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7302500" y="6599238"/>
            <a:ext cx="1841500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45F817-2A2D-48A0-B51F-DCCFD8B4602D}" type="datetime1">
              <a:rPr lang="id-ID" sz="1200" b="0" smtClean="0">
                <a:solidFill>
                  <a:srgbClr val="003C5A"/>
                </a:solidFill>
                <a:cs typeface="Times New Roman" panose="02020603050405020304" pitchFamily="18" charset="0"/>
              </a:rPr>
              <a:pPr eaLnBrk="1" hangingPunct="1"/>
              <a:t>27/05/2018</a:t>
            </a:fld>
            <a:endParaRPr lang="en-US" sz="1200" b="0" smtClean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592888"/>
            <a:ext cx="2590800" cy="22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1200" b="0">
                <a:solidFill>
                  <a:srgbClr val="003C5A"/>
                </a:solidFill>
                <a:cs typeface="Times New Roman" panose="02020603050405020304" pitchFamily="18" charset="0"/>
              </a:rPr>
              <a:t>Logika Informatika</a:t>
            </a:r>
            <a:endParaRPr lang="en-US" sz="1200" b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94713" y="6596063"/>
            <a:ext cx="649287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0">
                <a:solidFill>
                  <a:srgbClr val="003C5A"/>
                </a:solidFill>
              </a:rPr>
              <a:t>| Page </a:t>
            </a:r>
            <a:fld id="{DF601F98-2A25-4491-888E-C733F42FC9AC}" type="slidenum">
              <a:rPr lang="en-US" sz="1200" b="0">
                <a:solidFill>
                  <a:srgbClr val="003C5A"/>
                </a:solidFill>
              </a:rPr>
              <a:pPr eaLnBrk="1" hangingPunct="1"/>
              <a:t>15</a:t>
            </a:fld>
            <a:endParaRPr lang="en-US" sz="1200" b="0">
              <a:solidFill>
                <a:srgbClr val="003C5A"/>
              </a:solidFill>
            </a:endParaRPr>
          </a:p>
        </p:txBody>
      </p:sp>
      <p:cxnSp>
        <p:nvCxnSpPr>
          <p:cNvPr id="15367" name="Straight Connector 7"/>
          <p:cNvCxnSpPr>
            <a:cxnSpLocks noChangeShapeType="1"/>
          </p:cNvCxnSpPr>
          <p:nvPr/>
        </p:nvCxnSpPr>
        <p:spPr bwMode="auto">
          <a:xfrm>
            <a:off x="984250" y="2341562"/>
            <a:ext cx="7239000" cy="15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7391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sz="2000" dirty="0" smtClean="0"/>
              <a:t>Modus Tolen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165496" y="1600200"/>
            <a:ext cx="7521303" cy="4967700"/>
          </a:xfrm>
        </p:spPr>
        <p:txBody>
          <a:bodyPr/>
          <a:lstStyle/>
          <a:p>
            <a:pPr>
              <a:buNone/>
              <a:defRPr/>
            </a:pPr>
            <a:r>
              <a:rPr lang="id-ID" sz="2000" dirty="0" smtClean="0"/>
              <a:t>Premis 1 	: p </a:t>
            </a:r>
            <a:r>
              <a:rPr lang="id-ID" sz="2000" smtClean="0">
                <a:sym typeface="Symbol" pitchFamily="18" charset="2"/>
              </a:rPr>
              <a:t></a:t>
            </a:r>
            <a:r>
              <a:rPr lang="id-ID" sz="2000" smtClean="0"/>
              <a:t> q</a:t>
            </a:r>
            <a:endParaRPr lang="en-US" sz="2000" smtClean="0"/>
          </a:p>
          <a:p>
            <a:pPr>
              <a:buNone/>
              <a:defRPr/>
            </a:pPr>
            <a:r>
              <a:rPr lang="id-ID" sz="2000" smtClean="0"/>
              <a:t>Premis </a:t>
            </a:r>
            <a:r>
              <a:rPr lang="id-ID" sz="2000" dirty="0" smtClean="0"/>
              <a:t>2 	: ~ q</a:t>
            </a:r>
          </a:p>
          <a:p>
            <a:pPr marL="609600" indent="-609600" algn="just"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id-ID" sz="2000" smtClean="0"/>
              <a:t>Konklusi </a:t>
            </a:r>
            <a:r>
              <a:rPr lang="id-ID" sz="2000" dirty="0" smtClean="0"/>
              <a:t>	: ~ p</a:t>
            </a:r>
          </a:p>
          <a:p>
            <a:pPr marL="609600" indent="-609600" algn="just">
              <a:spcBef>
                <a:spcPct val="10000"/>
              </a:spcBef>
              <a:buFont typeface="Wingdings" pitchFamily="2" charset="2"/>
              <a:buNone/>
              <a:defRPr/>
            </a:pPr>
            <a:endParaRPr lang="id-ID" sz="2000" dirty="0" smtClean="0"/>
          </a:p>
          <a:p>
            <a:pPr marL="363538" indent="-363538" algn="just">
              <a:spcBef>
                <a:spcPct val="10000"/>
              </a:spcBef>
              <a:defRPr/>
            </a:pPr>
            <a:r>
              <a:rPr lang="id-ID" sz="2000" smtClean="0"/>
              <a:t>Contoh :</a:t>
            </a:r>
            <a:endParaRPr lang="en-US" sz="2000" smtClean="0"/>
          </a:p>
          <a:p>
            <a:pPr marL="363538" indent="-363538" algn="just">
              <a:spcBef>
                <a:spcPct val="10000"/>
              </a:spcBef>
              <a:defRPr/>
            </a:pPr>
            <a:endParaRPr lang="id-ID" sz="2000" dirty="0" smtClean="0"/>
          </a:p>
          <a:p>
            <a:pPr marL="400050" lvl="1" algn="just">
              <a:spcBef>
                <a:spcPct val="10000"/>
              </a:spcBef>
              <a:buNone/>
              <a:defRPr/>
            </a:pPr>
            <a:r>
              <a:rPr lang="id-ID" sz="1800" dirty="0" smtClean="0"/>
              <a:t>Premis 1     : Jika hari hujan maka saya memakai jas hujan </a:t>
            </a:r>
            <a:r>
              <a:rPr lang="id-ID" sz="1800" smtClean="0"/>
              <a:t>(</a:t>
            </a:r>
            <a:r>
              <a:rPr lang="id-ID" sz="1800" i="1" smtClean="0"/>
              <a:t>benar</a:t>
            </a:r>
            <a:r>
              <a:rPr lang="id-ID" sz="1800" smtClean="0"/>
              <a:t>)</a:t>
            </a:r>
            <a:endParaRPr lang="en-US" sz="1800" smtClean="0"/>
          </a:p>
          <a:p>
            <a:pPr marL="400050" lvl="1" algn="just">
              <a:spcBef>
                <a:spcPct val="10000"/>
              </a:spcBef>
              <a:buNone/>
              <a:defRPr/>
            </a:pPr>
            <a:r>
              <a:rPr lang="id-ID" sz="1800" smtClean="0"/>
              <a:t>Premis </a:t>
            </a:r>
            <a:r>
              <a:rPr lang="id-ID" sz="1800" dirty="0" smtClean="0"/>
              <a:t>2    : Saya tidak memakai jas hujan </a:t>
            </a:r>
            <a:r>
              <a:rPr lang="id-ID" sz="1800" smtClean="0"/>
              <a:t>(benar)</a:t>
            </a:r>
            <a:endParaRPr lang="en-US" sz="1800" smtClean="0"/>
          </a:p>
          <a:p>
            <a:pPr marL="400050" lvl="1" algn="just">
              <a:spcBef>
                <a:spcPct val="10000"/>
              </a:spcBef>
              <a:buNone/>
              <a:defRPr/>
            </a:pPr>
            <a:r>
              <a:rPr lang="id-ID" sz="1800" smtClean="0"/>
              <a:t>Konklusi     </a:t>
            </a:r>
            <a:r>
              <a:rPr lang="id-ID" sz="1800" dirty="0" smtClean="0"/>
              <a:t>: Hari tidak hujan (benar)</a:t>
            </a:r>
          </a:p>
          <a:p>
            <a:pPr marL="363537" lvl="1" algn="just">
              <a:spcBef>
                <a:spcPct val="10000"/>
              </a:spcBef>
              <a:buNone/>
              <a:defRPr/>
            </a:pPr>
            <a:endParaRPr lang="en-US" sz="2000" dirty="0"/>
          </a:p>
          <a:p>
            <a:pPr marL="363537" lvl="1" algn="just">
              <a:spcBef>
                <a:spcPct val="10000"/>
              </a:spcBef>
              <a:buNone/>
              <a:defRPr/>
            </a:pPr>
            <a:r>
              <a:rPr lang="id-ID" sz="2000" smtClean="0"/>
              <a:t>Perhatikan </a:t>
            </a:r>
            <a:r>
              <a:rPr lang="id-ID" sz="2000" dirty="0" smtClean="0"/>
              <a:t>bahwa jika p terjadi maka q terjadi, sehingga jika q tidak terjadi maka p tidak terjadi.</a:t>
            </a:r>
          </a:p>
          <a:p>
            <a:pPr marL="609600" indent="-609600" algn="just"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id-ID" sz="2800" dirty="0" smtClean="0"/>
              <a:t>		</a:t>
            </a:r>
          </a:p>
          <a:p>
            <a:pPr marL="609600" indent="-609600" algn="just">
              <a:spcBef>
                <a:spcPct val="10000"/>
              </a:spcBef>
              <a:defRPr/>
            </a:pPr>
            <a:endParaRPr lang="id-ID" sz="2800" dirty="0" smtClean="0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7302500" y="6599238"/>
            <a:ext cx="1841500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311C3A4-3954-484D-BA69-1E0D1FF298B1}" type="datetime1">
              <a:rPr lang="id-ID" sz="1200" b="0" smtClean="0">
                <a:solidFill>
                  <a:srgbClr val="003C5A"/>
                </a:solidFill>
                <a:cs typeface="Times New Roman" panose="02020603050405020304" pitchFamily="18" charset="0"/>
              </a:rPr>
              <a:pPr eaLnBrk="1" hangingPunct="1"/>
              <a:t>27/05/2018</a:t>
            </a:fld>
            <a:endParaRPr lang="en-US" sz="1200" b="0" smtClean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592888"/>
            <a:ext cx="2590800" cy="22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1200" b="0">
                <a:solidFill>
                  <a:srgbClr val="003C5A"/>
                </a:solidFill>
                <a:cs typeface="Times New Roman" panose="02020603050405020304" pitchFamily="18" charset="0"/>
              </a:rPr>
              <a:t>Logika Informatika</a:t>
            </a:r>
            <a:endParaRPr lang="en-US" sz="1200" b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94713" y="6596063"/>
            <a:ext cx="649287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0">
                <a:solidFill>
                  <a:srgbClr val="003C5A"/>
                </a:solidFill>
              </a:rPr>
              <a:t>| Page </a:t>
            </a:r>
            <a:fld id="{30FBE972-07E2-4A09-BAFB-0D650885F047}" type="slidenum">
              <a:rPr lang="en-US" sz="1200" b="0">
                <a:solidFill>
                  <a:srgbClr val="003C5A"/>
                </a:solidFill>
              </a:rPr>
              <a:pPr eaLnBrk="1" hangingPunct="1"/>
              <a:t>16</a:t>
            </a:fld>
            <a:endParaRPr lang="en-US" sz="1200" b="0">
              <a:solidFill>
                <a:srgbClr val="003C5A"/>
              </a:solidFill>
            </a:endParaRPr>
          </a:p>
        </p:txBody>
      </p:sp>
      <p:cxnSp>
        <p:nvCxnSpPr>
          <p:cNvPr id="16391" name="Straight Connector 7"/>
          <p:cNvCxnSpPr>
            <a:cxnSpLocks noChangeShapeType="1"/>
          </p:cNvCxnSpPr>
          <p:nvPr/>
        </p:nvCxnSpPr>
        <p:spPr bwMode="auto">
          <a:xfrm>
            <a:off x="1066800" y="2395537"/>
            <a:ext cx="3657600" cy="15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92" name="Straight Connector 8"/>
          <p:cNvCxnSpPr>
            <a:cxnSpLocks noChangeShapeType="1"/>
          </p:cNvCxnSpPr>
          <p:nvPr/>
        </p:nvCxnSpPr>
        <p:spPr bwMode="auto">
          <a:xfrm>
            <a:off x="1344747" y="4352925"/>
            <a:ext cx="7162800" cy="15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9258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sz="2000" dirty="0" smtClean="0"/>
              <a:t>Silogisma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165497" y="1600200"/>
            <a:ext cx="7206978" cy="4967700"/>
          </a:xfrm>
        </p:spPr>
        <p:txBody>
          <a:bodyPr/>
          <a:lstStyle/>
          <a:p>
            <a:pPr>
              <a:buNone/>
              <a:defRPr/>
            </a:pPr>
            <a:r>
              <a:rPr lang="id-ID" sz="2000" dirty="0" smtClean="0"/>
              <a:t>Premis 1 	: p </a:t>
            </a:r>
            <a:r>
              <a:rPr lang="id-ID" sz="2000" dirty="0" smtClean="0">
                <a:sym typeface="Symbol" pitchFamily="18" charset="2"/>
              </a:rPr>
              <a:t></a:t>
            </a:r>
            <a:r>
              <a:rPr lang="id-ID" sz="2000" dirty="0" smtClean="0"/>
              <a:t> q</a:t>
            </a:r>
          </a:p>
          <a:p>
            <a:pPr marL="609600" indent="-609600" algn="just"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id-ID" sz="2000" smtClean="0"/>
              <a:t>Premis </a:t>
            </a:r>
            <a:r>
              <a:rPr lang="id-ID" sz="2000" dirty="0" smtClean="0"/>
              <a:t>2 	: q </a:t>
            </a:r>
            <a:r>
              <a:rPr lang="id-ID" sz="2000" dirty="0" smtClean="0">
                <a:sym typeface="Symbol" pitchFamily="18" charset="2"/>
              </a:rPr>
              <a:t></a:t>
            </a:r>
            <a:r>
              <a:rPr lang="id-ID" sz="2000" dirty="0" smtClean="0"/>
              <a:t> r</a:t>
            </a:r>
          </a:p>
          <a:p>
            <a:pPr marL="609600" indent="-609600" algn="just"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id-ID" sz="2000" smtClean="0"/>
              <a:t>Konklusi </a:t>
            </a:r>
            <a:r>
              <a:rPr lang="id-ID" sz="2000" dirty="0" smtClean="0"/>
              <a:t>	: p </a:t>
            </a:r>
            <a:r>
              <a:rPr lang="id-ID" sz="2000" dirty="0" smtClean="0">
                <a:sym typeface="Symbol" pitchFamily="18" charset="2"/>
              </a:rPr>
              <a:t></a:t>
            </a:r>
            <a:r>
              <a:rPr lang="id-ID" sz="2000" dirty="0" smtClean="0"/>
              <a:t> r</a:t>
            </a:r>
          </a:p>
          <a:p>
            <a:pPr marL="609600" indent="-609600" algn="just">
              <a:spcBef>
                <a:spcPct val="10000"/>
              </a:spcBef>
              <a:buFont typeface="Wingdings" pitchFamily="2" charset="2"/>
              <a:buNone/>
              <a:defRPr/>
            </a:pPr>
            <a:endParaRPr lang="id-ID" sz="2000" dirty="0" smtClean="0"/>
          </a:p>
          <a:p>
            <a:pPr marL="363538" indent="-363538" algn="just">
              <a:spcBef>
                <a:spcPct val="10000"/>
              </a:spcBef>
              <a:defRPr/>
            </a:pPr>
            <a:r>
              <a:rPr lang="id-ID" sz="2000" dirty="0" smtClean="0"/>
              <a:t>Contoh :</a:t>
            </a:r>
          </a:p>
          <a:p>
            <a:pPr marL="763588" lvl="1" indent="-363538" algn="just">
              <a:spcBef>
                <a:spcPct val="10000"/>
              </a:spcBef>
              <a:defRPr/>
            </a:pPr>
            <a:r>
              <a:rPr lang="id-ID" sz="2000" dirty="0" smtClean="0"/>
              <a:t>Premis 1     : Jika kamu benar, saya bersalah (T)</a:t>
            </a:r>
          </a:p>
          <a:p>
            <a:pPr marL="1169988" lvl="1" indent="-363538" algn="just">
              <a:spcBef>
                <a:spcPct val="10000"/>
              </a:spcBef>
              <a:buFont typeface="Wingdings" panose="05000000000000000000" pitchFamily="2" charset="2"/>
              <a:buNone/>
              <a:defRPr/>
            </a:pPr>
            <a:r>
              <a:rPr lang="id-ID" sz="2000" dirty="0" smtClean="0"/>
              <a:t>Premis 2    : Jika saya bersalah, saya minta maaf (T)</a:t>
            </a:r>
          </a:p>
          <a:p>
            <a:pPr marL="1169988" lvl="1" indent="-363538" algn="just">
              <a:spcBef>
                <a:spcPct val="10000"/>
              </a:spcBef>
              <a:buFont typeface="Wingdings" panose="05000000000000000000" pitchFamily="2" charset="2"/>
              <a:buNone/>
              <a:defRPr/>
            </a:pPr>
            <a:r>
              <a:rPr lang="id-ID" sz="2000" dirty="0" smtClean="0"/>
              <a:t>Konklusi     : Jika kamu benar, saya minta maaf (T)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7302500" y="6599238"/>
            <a:ext cx="1841500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36AB8CF-4EEE-4690-9F40-CD2B03203FA5}" type="datetime1">
              <a:rPr lang="id-ID" sz="1200" b="0" smtClean="0">
                <a:solidFill>
                  <a:srgbClr val="003C5A"/>
                </a:solidFill>
                <a:cs typeface="Times New Roman" panose="02020603050405020304" pitchFamily="18" charset="0"/>
              </a:rPr>
              <a:pPr eaLnBrk="1" hangingPunct="1"/>
              <a:t>27/05/2018</a:t>
            </a:fld>
            <a:endParaRPr lang="en-US" sz="1200" b="0" smtClean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592888"/>
            <a:ext cx="2590800" cy="22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1200" b="0">
                <a:solidFill>
                  <a:srgbClr val="003C5A"/>
                </a:solidFill>
                <a:cs typeface="Times New Roman" panose="02020603050405020304" pitchFamily="18" charset="0"/>
              </a:rPr>
              <a:t>Logika Informatika</a:t>
            </a:r>
            <a:endParaRPr lang="en-US" sz="1200" b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94713" y="6596063"/>
            <a:ext cx="649287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0">
                <a:solidFill>
                  <a:srgbClr val="003C5A"/>
                </a:solidFill>
              </a:rPr>
              <a:t>| Page </a:t>
            </a:r>
            <a:fld id="{F683A1E6-3246-4A0C-A01E-A6ADD2932909}" type="slidenum">
              <a:rPr lang="en-US" sz="1200" b="0">
                <a:solidFill>
                  <a:srgbClr val="003C5A"/>
                </a:solidFill>
              </a:rPr>
              <a:pPr eaLnBrk="1" hangingPunct="1"/>
              <a:t>17</a:t>
            </a:fld>
            <a:endParaRPr lang="en-US" sz="1200" b="0">
              <a:solidFill>
                <a:srgbClr val="003C5A"/>
              </a:solidFill>
            </a:endParaRPr>
          </a:p>
        </p:txBody>
      </p:sp>
      <p:cxnSp>
        <p:nvCxnSpPr>
          <p:cNvPr id="17415" name="Straight Connector 7"/>
          <p:cNvCxnSpPr>
            <a:cxnSpLocks noChangeShapeType="1"/>
          </p:cNvCxnSpPr>
          <p:nvPr/>
        </p:nvCxnSpPr>
        <p:spPr bwMode="auto">
          <a:xfrm>
            <a:off x="1143000" y="2381248"/>
            <a:ext cx="3657600" cy="15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16" name="Straight Connector 8"/>
          <p:cNvCxnSpPr>
            <a:cxnSpLocks noChangeShapeType="1"/>
          </p:cNvCxnSpPr>
          <p:nvPr/>
        </p:nvCxnSpPr>
        <p:spPr bwMode="auto">
          <a:xfrm>
            <a:off x="2065587" y="4034836"/>
            <a:ext cx="5943600" cy="15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6774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sz="2000" dirty="0" smtClean="0"/>
              <a:t>Silogisma Disjungtif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295400" y="1257300"/>
            <a:ext cx="6858000" cy="4967700"/>
          </a:xfrm>
        </p:spPr>
        <p:txBody>
          <a:bodyPr/>
          <a:lstStyle/>
          <a:p>
            <a:pPr>
              <a:buNone/>
              <a:defRPr/>
            </a:pPr>
            <a:r>
              <a:rPr lang="id-ID" sz="2000" dirty="0" smtClean="0"/>
              <a:t>Premis 1 	: p </a:t>
            </a:r>
            <a:r>
              <a:rPr lang="id-ID" sz="2000" dirty="0" smtClean="0">
                <a:sym typeface="Symbol" pitchFamily="18" charset="2"/>
              </a:rPr>
              <a:t></a:t>
            </a:r>
            <a:r>
              <a:rPr lang="id-ID" sz="2000" dirty="0" smtClean="0"/>
              <a:t> q</a:t>
            </a:r>
          </a:p>
          <a:p>
            <a:pPr marL="609600" indent="-609600" algn="just"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id-ID" sz="2000" smtClean="0"/>
              <a:t>Premis </a:t>
            </a:r>
            <a:r>
              <a:rPr lang="id-ID" sz="2000" dirty="0" smtClean="0"/>
              <a:t>2 	: ~ q</a:t>
            </a:r>
          </a:p>
          <a:p>
            <a:pPr marL="609600" indent="-609600" algn="just"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id-ID" sz="2000" smtClean="0"/>
              <a:t>Konklusi </a:t>
            </a:r>
            <a:r>
              <a:rPr lang="id-ID" sz="2000" dirty="0" smtClean="0"/>
              <a:t>	</a:t>
            </a:r>
            <a:r>
              <a:rPr lang="id-ID" sz="2000" smtClean="0"/>
              <a:t>: p</a:t>
            </a:r>
            <a:endParaRPr lang="en-US" sz="2000" smtClean="0"/>
          </a:p>
          <a:p>
            <a:pPr marL="609600" indent="-609600" algn="just">
              <a:spcBef>
                <a:spcPct val="10000"/>
              </a:spcBef>
              <a:buFont typeface="Wingdings" pitchFamily="2" charset="2"/>
              <a:buNone/>
              <a:defRPr/>
            </a:pPr>
            <a:endParaRPr lang="id-ID" sz="2000" dirty="0" smtClean="0"/>
          </a:p>
          <a:p>
            <a:pPr marL="363538" indent="-363538" algn="just">
              <a:spcBef>
                <a:spcPct val="10000"/>
              </a:spcBef>
              <a:defRPr/>
            </a:pPr>
            <a:r>
              <a:rPr lang="id-ID" sz="2000" dirty="0" smtClean="0"/>
              <a:t>Jika ada kemungkinan bahwa kedua pernyataan p dan q dapat </a:t>
            </a:r>
            <a:r>
              <a:rPr lang="id-ID" sz="2000" i="1" dirty="0" smtClean="0"/>
              <a:t>sekaligus bernilai benar</a:t>
            </a:r>
            <a:r>
              <a:rPr lang="id-ID" sz="2000" dirty="0" smtClean="0"/>
              <a:t>, maka argumen di bawah ini tidak </a:t>
            </a:r>
            <a:r>
              <a:rPr lang="id-ID" sz="2000" smtClean="0"/>
              <a:t>valid :</a:t>
            </a:r>
            <a:endParaRPr lang="en-US" sz="2000" smtClean="0"/>
          </a:p>
          <a:p>
            <a:pPr marL="363538" indent="-363538" algn="just">
              <a:spcBef>
                <a:spcPct val="10000"/>
              </a:spcBef>
              <a:defRPr/>
            </a:pPr>
            <a:endParaRPr lang="id-ID" sz="2000" dirty="0" smtClean="0"/>
          </a:p>
          <a:p>
            <a:pPr>
              <a:buFontTx/>
              <a:buNone/>
              <a:defRPr/>
            </a:pPr>
            <a:r>
              <a:rPr lang="id-ID" sz="2000" dirty="0" smtClean="0"/>
              <a:t>    Premis 1 	: p </a:t>
            </a:r>
            <a:r>
              <a:rPr lang="id-ID" sz="2000" dirty="0" smtClean="0">
                <a:sym typeface="Symbol" pitchFamily="18" charset="2"/>
              </a:rPr>
              <a:t></a:t>
            </a:r>
            <a:r>
              <a:rPr lang="id-ID" sz="2000" dirty="0" smtClean="0"/>
              <a:t> q</a:t>
            </a:r>
          </a:p>
          <a:p>
            <a:pPr marL="609600" indent="-609600" algn="just"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id-ID" sz="2000" dirty="0" smtClean="0"/>
              <a:t>    Premis 2 	: ~ q</a:t>
            </a:r>
          </a:p>
          <a:p>
            <a:pPr marL="609600" indent="-609600" algn="just"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id-ID" sz="2000" dirty="0" smtClean="0"/>
              <a:t>    Konklusi 	: </a:t>
            </a:r>
            <a:r>
              <a:rPr lang="id-ID" sz="2000" smtClean="0"/>
              <a:t>~ p</a:t>
            </a:r>
            <a:endParaRPr lang="en-US" sz="2000" smtClean="0"/>
          </a:p>
          <a:p>
            <a:pPr marL="609600" indent="-609600" algn="just">
              <a:spcBef>
                <a:spcPct val="10000"/>
              </a:spcBef>
              <a:buFont typeface="Wingdings" pitchFamily="2" charset="2"/>
              <a:buNone/>
              <a:defRPr/>
            </a:pPr>
            <a:endParaRPr lang="id-ID" sz="2000" dirty="0" smtClean="0"/>
          </a:p>
          <a:p>
            <a:pPr marL="363538" indent="-363538" algn="just">
              <a:spcBef>
                <a:spcPct val="10000"/>
              </a:spcBef>
              <a:defRPr/>
            </a:pPr>
            <a:r>
              <a:rPr lang="id-ID" sz="2000"/>
              <a:t>Tetapi jika ada kemungkinan kedua pernyataan p dan q </a:t>
            </a:r>
            <a:r>
              <a:rPr lang="id-ID" sz="2000" i="1"/>
              <a:t>tidak sekaligus bernilai benar </a:t>
            </a:r>
            <a:r>
              <a:rPr lang="id-ID" sz="2000"/>
              <a:t>(disjungsi eksklusif), maka sillogisma disjungtif di atas adalah valid. </a:t>
            </a:r>
          </a:p>
          <a:p>
            <a:pPr marL="363538" indent="-363538" algn="just">
              <a:spcBef>
                <a:spcPct val="10000"/>
              </a:spcBef>
              <a:defRPr/>
            </a:pPr>
            <a:endParaRPr lang="id-ID" sz="2000" dirty="0" smtClean="0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7302500" y="6599238"/>
            <a:ext cx="1841500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0FAC944-3324-4492-A8C7-D9E556891DFF}" type="datetime1">
              <a:rPr lang="id-ID" sz="1200" b="0" smtClean="0">
                <a:solidFill>
                  <a:srgbClr val="003C5A"/>
                </a:solidFill>
                <a:cs typeface="Times New Roman" panose="02020603050405020304" pitchFamily="18" charset="0"/>
              </a:rPr>
              <a:pPr eaLnBrk="1" hangingPunct="1"/>
              <a:t>27/05/2018</a:t>
            </a:fld>
            <a:endParaRPr lang="en-US" sz="1200" b="0" smtClean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592888"/>
            <a:ext cx="2590800" cy="22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1200" b="0">
                <a:solidFill>
                  <a:srgbClr val="003C5A"/>
                </a:solidFill>
                <a:cs typeface="Times New Roman" panose="02020603050405020304" pitchFamily="18" charset="0"/>
              </a:rPr>
              <a:t>Logika Informatika</a:t>
            </a:r>
            <a:endParaRPr lang="en-US" sz="1200" b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94713" y="6596063"/>
            <a:ext cx="649287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0">
                <a:solidFill>
                  <a:srgbClr val="003C5A"/>
                </a:solidFill>
              </a:rPr>
              <a:t>| Page </a:t>
            </a:r>
            <a:fld id="{A0670C94-26E4-4588-B098-97C9249AE044}" type="slidenum">
              <a:rPr lang="en-US" sz="1200" b="0">
                <a:solidFill>
                  <a:srgbClr val="003C5A"/>
                </a:solidFill>
              </a:rPr>
              <a:pPr eaLnBrk="1" hangingPunct="1"/>
              <a:t>18</a:t>
            </a:fld>
            <a:endParaRPr lang="en-US" sz="1200" b="0">
              <a:solidFill>
                <a:srgbClr val="003C5A"/>
              </a:solidFill>
            </a:endParaRPr>
          </a:p>
        </p:txBody>
      </p:sp>
      <p:cxnSp>
        <p:nvCxnSpPr>
          <p:cNvPr id="18439" name="Straight Connector 7"/>
          <p:cNvCxnSpPr>
            <a:cxnSpLocks noChangeShapeType="1"/>
          </p:cNvCxnSpPr>
          <p:nvPr/>
        </p:nvCxnSpPr>
        <p:spPr bwMode="auto">
          <a:xfrm>
            <a:off x="1295400" y="2009774"/>
            <a:ext cx="3657600" cy="15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40" name="Straight Connector 9"/>
          <p:cNvCxnSpPr>
            <a:cxnSpLocks noChangeShapeType="1"/>
          </p:cNvCxnSpPr>
          <p:nvPr/>
        </p:nvCxnSpPr>
        <p:spPr bwMode="auto">
          <a:xfrm>
            <a:off x="1295400" y="4638674"/>
            <a:ext cx="3657600" cy="15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78297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sz="2000" dirty="0" smtClean="0"/>
              <a:t>Contoh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295400" y="1321976"/>
            <a:ext cx="8148638" cy="4967700"/>
          </a:xfrm>
        </p:spPr>
        <p:txBody>
          <a:bodyPr/>
          <a:lstStyle/>
          <a:p>
            <a:pPr marL="444500" lvl="1" indent="-269875">
              <a:defRPr/>
            </a:pPr>
            <a:r>
              <a:rPr lang="id-ID" sz="2000" dirty="0" smtClean="0"/>
              <a:t>Premis 1 	: Pengalaman ini berbahaya atau membosankan (T)</a:t>
            </a:r>
          </a:p>
          <a:p>
            <a:pPr marL="444500" lvl="1" indent="-269875">
              <a:buFont typeface="Wingdings" panose="05000000000000000000" pitchFamily="2" charset="2"/>
              <a:buNone/>
              <a:defRPr/>
            </a:pPr>
            <a:r>
              <a:rPr lang="id-ID" sz="2000" dirty="0" smtClean="0"/>
              <a:t>	Premis 2	: Pengalaman ini tidak berbahaya (T)</a:t>
            </a:r>
          </a:p>
          <a:p>
            <a:pPr marL="444500" lvl="1" indent="-269875">
              <a:buFont typeface="Wingdings" panose="05000000000000000000" pitchFamily="2" charset="2"/>
              <a:buNone/>
              <a:defRPr/>
            </a:pPr>
            <a:r>
              <a:rPr lang="id-ID" sz="2000" dirty="0" smtClean="0"/>
              <a:t>	Konklusi	: Pengalaman ini membosankan (T)</a:t>
            </a:r>
          </a:p>
          <a:p>
            <a:pPr lvl="1">
              <a:defRPr/>
            </a:pPr>
            <a:endParaRPr lang="id-ID" sz="2000" dirty="0" smtClean="0"/>
          </a:p>
          <a:p>
            <a:pPr marL="444500" lvl="1" indent="-269875">
              <a:defRPr/>
            </a:pPr>
            <a:r>
              <a:rPr lang="id-ID" sz="2000" dirty="0" smtClean="0"/>
              <a:t>Premis 1 	: Air ini panas atau dingin (T)</a:t>
            </a:r>
          </a:p>
          <a:p>
            <a:pPr marL="444500" lvl="1" indent="-269875">
              <a:buFont typeface="Wingdings" panose="05000000000000000000" pitchFamily="2" charset="2"/>
              <a:buNone/>
              <a:defRPr/>
            </a:pPr>
            <a:r>
              <a:rPr lang="id-ID" sz="2000" dirty="0" smtClean="0"/>
              <a:t>	Premis 2	: Air ini panas (T)</a:t>
            </a:r>
          </a:p>
          <a:p>
            <a:pPr marL="444500" lvl="1" indent="-269875">
              <a:buFont typeface="Wingdings" panose="05000000000000000000" pitchFamily="2" charset="2"/>
              <a:buNone/>
              <a:defRPr/>
            </a:pPr>
            <a:r>
              <a:rPr lang="id-ID" sz="2000" dirty="0" smtClean="0"/>
              <a:t>	Konklusi 	: Air ini tidak dingin (T)</a:t>
            </a:r>
          </a:p>
          <a:p>
            <a:pPr lvl="1">
              <a:defRPr/>
            </a:pPr>
            <a:endParaRPr lang="id-ID" sz="2000" dirty="0" smtClean="0"/>
          </a:p>
          <a:p>
            <a:pPr marL="444500" lvl="1" indent="-269875">
              <a:defRPr/>
            </a:pPr>
            <a:r>
              <a:rPr lang="id-ID" sz="2000" dirty="0" smtClean="0"/>
              <a:t>Premis 1 	: Obyeknya berwarna merah atau sepatu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sz="2000"/>
              <a:t> </a:t>
            </a:r>
            <a:r>
              <a:rPr lang="en-US" sz="2000" smtClean="0"/>
              <a:t>     </a:t>
            </a:r>
            <a:r>
              <a:rPr lang="id-ID" sz="2000" smtClean="0"/>
              <a:t>Premis </a:t>
            </a:r>
            <a:r>
              <a:rPr lang="id-ID" sz="2000" dirty="0" smtClean="0"/>
              <a:t>2	: Obyek ini berwarna merah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sz="2000" smtClean="0"/>
              <a:t>      </a:t>
            </a:r>
            <a:r>
              <a:rPr lang="id-ID" sz="2000" smtClean="0"/>
              <a:t>Konklusi </a:t>
            </a:r>
            <a:r>
              <a:rPr lang="id-ID" sz="2000" dirty="0" smtClean="0"/>
              <a:t>	: Obyeknya bukan sepatu (</a:t>
            </a:r>
            <a:r>
              <a:rPr lang="id-ID" sz="2000" b="1" i="1" dirty="0" smtClean="0"/>
              <a:t>tidak valid</a:t>
            </a:r>
            <a:r>
              <a:rPr lang="id-ID" sz="2000" dirty="0" smtClean="0"/>
              <a:t>)</a:t>
            </a: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7302500" y="6599238"/>
            <a:ext cx="1841500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7FCF336-EEDE-4FAD-BCAF-816DEB118B37}" type="datetime1">
              <a:rPr lang="id-ID" sz="1200" b="0" smtClean="0">
                <a:solidFill>
                  <a:srgbClr val="003C5A"/>
                </a:solidFill>
                <a:cs typeface="Times New Roman" panose="02020603050405020304" pitchFamily="18" charset="0"/>
              </a:rPr>
              <a:pPr eaLnBrk="1" hangingPunct="1"/>
              <a:t>27/05/2018</a:t>
            </a:fld>
            <a:endParaRPr lang="en-US" sz="1200" b="0" smtClean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592888"/>
            <a:ext cx="2590800" cy="22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1200" b="0">
                <a:solidFill>
                  <a:srgbClr val="003C5A"/>
                </a:solidFill>
                <a:cs typeface="Times New Roman" panose="02020603050405020304" pitchFamily="18" charset="0"/>
              </a:rPr>
              <a:t>Logika Informatika</a:t>
            </a:r>
            <a:endParaRPr lang="en-US" sz="1200" b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94713" y="6596063"/>
            <a:ext cx="649287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0">
                <a:solidFill>
                  <a:srgbClr val="003C5A"/>
                </a:solidFill>
              </a:rPr>
              <a:t>| Page </a:t>
            </a:r>
            <a:fld id="{D2EADD3A-9380-4E2F-90FC-F648A21F4444}" type="slidenum">
              <a:rPr lang="en-US" sz="1200" b="0">
                <a:solidFill>
                  <a:srgbClr val="003C5A"/>
                </a:solidFill>
              </a:rPr>
              <a:pPr eaLnBrk="1" hangingPunct="1"/>
              <a:t>19</a:t>
            </a:fld>
            <a:endParaRPr lang="en-US" sz="1200" b="0">
              <a:solidFill>
                <a:srgbClr val="003C5A"/>
              </a:solidFill>
            </a:endParaRPr>
          </a:p>
        </p:txBody>
      </p:sp>
      <p:cxnSp>
        <p:nvCxnSpPr>
          <p:cNvPr id="20487" name="Straight Connector 7"/>
          <p:cNvCxnSpPr>
            <a:cxnSpLocks noChangeShapeType="1"/>
          </p:cNvCxnSpPr>
          <p:nvPr/>
        </p:nvCxnSpPr>
        <p:spPr bwMode="auto">
          <a:xfrm>
            <a:off x="1736726" y="2178050"/>
            <a:ext cx="6858000" cy="15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8" name="Straight Connector 10"/>
          <p:cNvCxnSpPr>
            <a:cxnSpLocks noChangeShapeType="1"/>
          </p:cNvCxnSpPr>
          <p:nvPr/>
        </p:nvCxnSpPr>
        <p:spPr bwMode="auto">
          <a:xfrm>
            <a:off x="1636713" y="3640930"/>
            <a:ext cx="6858000" cy="15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9" name="Straight Connector 11"/>
          <p:cNvCxnSpPr>
            <a:cxnSpLocks noChangeShapeType="1"/>
          </p:cNvCxnSpPr>
          <p:nvPr/>
        </p:nvCxnSpPr>
        <p:spPr bwMode="auto">
          <a:xfrm>
            <a:off x="1636713" y="5103811"/>
            <a:ext cx="6858000" cy="15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6689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subTitle" idx="4294967295"/>
          </p:nvPr>
        </p:nvSpPr>
        <p:spPr>
          <a:xfrm>
            <a:off x="1945125" y="1651050"/>
            <a:ext cx="6671399" cy="812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6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en" sz="36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ujuan khusus</a:t>
            </a:r>
            <a:endParaRPr lang="en" sz="36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4294967295"/>
          </p:nvPr>
        </p:nvSpPr>
        <p:spPr>
          <a:xfrm>
            <a:off x="1945125" y="2425425"/>
            <a:ext cx="6671399" cy="1134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>
                <a:solidFill>
                  <a:schemeClr val="tx1">
                    <a:lumMod val="75000"/>
                    <a:lumOff val="25000"/>
                  </a:schemeClr>
                </a:solidFill>
              </a:rPr>
              <a:t>Setelah </a:t>
            </a:r>
            <a:r>
              <a:rPr lang="en-US" sz="22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menyelesaikan </a:t>
            </a:r>
            <a:r>
              <a:rPr lang="en-US" sz="2200">
                <a:solidFill>
                  <a:schemeClr val="tx1">
                    <a:lumMod val="75000"/>
                    <a:lumOff val="25000"/>
                  </a:schemeClr>
                </a:solidFill>
              </a:rPr>
              <a:t>materi pada bab ini pembaca diharapkan dapat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menyebutkan </a:t>
            </a:r>
            <a:r>
              <a:rPr lang="en-US" sz="2200">
                <a:solidFill>
                  <a:schemeClr val="tx1">
                    <a:lumMod val="75000"/>
                    <a:lumOff val="25000"/>
                  </a:schemeClr>
                </a:solidFill>
              </a:rPr>
              <a:t>definisi argumen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menggunakan </a:t>
            </a:r>
            <a:r>
              <a:rPr lang="en-US" sz="2200">
                <a:solidFill>
                  <a:schemeClr val="tx1">
                    <a:lumMod val="75000"/>
                    <a:lumOff val="25000"/>
                  </a:schemeClr>
                </a:solidFill>
              </a:rPr>
              <a:t>berbagai bentuk argumen yang valid dalam </a:t>
            </a:r>
            <a:r>
              <a:rPr lang="en-US" sz="22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menarik </a:t>
            </a:r>
            <a:r>
              <a:rPr lang="en-US" sz="2200">
                <a:solidFill>
                  <a:schemeClr val="tx1">
                    <a:lumMod val="75000"/>
                    <a:lumOff val="25000"/>
                  </a:schemeClr>
                </a:solidFill>
              </a:rPr>
              <a:t>kesimpulan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menggunakan </a:t>
            </a:r>
            <a:r>
              <a:rPr lang="en-US" sz="2200">
                <a:solidFill>
                  <a:schemeClr val="tx1">
                    <a:lumMod val="75000"/>
                    <a:lumOff val="25000"/>
                  </a:schemeClr>
                </a:solidFill>
              </a:rPr>
              <a:t>pembuktian tidak langsung</a:t>
            </a:r>
            <a:endParaRPr lang="en" sz="2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075" y="2686500"/>
            <a:ext cx="1485000" cy="1485000"/>
          </a:xfrm>
          <a:prstGeom prst="ellipse">
            <a:avLst/>
          </a:prstGeom>
          <a:noFill/>
          <a:ln w="952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24"/>
          <a:stretch/>
        </p:blipFill>
        <p:spPr>
          <a:xfrm>
            <a:off x="0" y="2463750"/>
            <a:ext cx="2014537" cy="19573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sz="2000" dirty="0" smtClean="0"/>
              <a:t>Penambahan (Addition) Disjungtif</a:t>
            </a:r>
            <a:endParaRPr lang="id-ID" sz="2000" dirty="0"/>
          </a:p>
        </p:txBody>
      </p:sp>
      <p:sp>
        <p:nvSpPr>
          <p:cNvPr id="21507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id-ID" sz="2000" smtClean="0"/>
              <a:t>Inferensi penambahan disjungtif didasarkan atas fakta bahwa suatu kalimat dapat digeneralisasikan dengan penghubung ”</a:t>
            </a:r>
            <a:r>
              <a:rPr lang="id-ID" sz="2000" smtClean="0">
                <a:sym typeface="Symbol" panose="05050102010706020507" pitchFamily="18" charset="2"/>
              </a:rPr>
              <a:t> </a:t>
            </a:r>
            <a:r>
              <a:rPr lang="id-ID" sz="2000" smtClean="0"/>
              <a:t>”</a:t>
            </a:r>
            <a:endParaRPr lang="en-US" sz="2000" smtClean="0"/>
          </a:p>
          <a:p>
            <a:pPr marL="342900" indent="-342900"/>
            <a:endParaRPr lang="id-ID" sz="2000" smtClean="0"/>
          </a:p>
          <a:p>
            <a:pPr marL="342900" indent="-342900"/>
            <a:r>
              <a:rPr lang="id-ID" sz="2000" smtClean="0"/>
              <a:t>Alasannya adalah karena penghubung ”</a:t>
            </a:r>
            <a:r>
              <a:rPr lang="id-ID" sz="2000" smtClean="0">
                <a:sym typeface="Symbol" panose="05050102010706020507" pitchFamily="18" charset="2"/>
              </a:rPr>
              <a:t> </a:t>
            </a:r>
            <a:r>
              <a:rPr lang="id-ID" sz="2000" smtClean="0"/>
              <a:t>” bernilai benar jika salah satu komponennya bernilai benar.</a:t>
            </a: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7302500" y="6599238"/>
            <a:ext cx="1841500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ED5EA3E-76C3-4119-B03D-F594B21AE93A}" type="datetime1">
              <a:rPr lang="id-ID" sz="1200" b="0" smtClean="0">
                <a:solidFill>
                  <a:srgbClr val="003C5A"/>
                </a:solidFill>
                <a:cs typeface="Times New Roman" panose="02020603050405020304" pitchFamily="18" charset="0"/>
              </a:rPr>
              <a:pPr eaLnBrk="1" hangingPunct="1"/>
              <a:t>27/05/2018</a:t>
            </a:fld>
            <a:endParaRPr lang="en-US" sz="1200" b="0" smtClean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592888"/>
            <a:ext cx="2590800" cy="22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1200" b="0">
                <a:solidFill>
                  <a:srgbClr val="003C5A"/>
                </a:solidFill>
                <a:cs typeface="Times New Roman" panose="02020603050405020304" pitchFamily="18" charset="0"/>
              </a:rPr>
              <a:t>Logika Informatika</a:t>
            </a:r>
            <a:endParaRPr lang="en-US" sz="1200" b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94713" y="6596063"/>
            <a:ext cx="649287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0">
                <a:solidFill>
                  <a:srgbClr val="003C5A"/>
                </a:solidFill>
              </a:rPr>
              <a:t>| Page </a:t>
            </a:r>
            <a:fld id="{03A993E6-F9C4-452E-B497-3DC9E737CDAD}" type="slidenum">
              <a:rPr lang="en-US" sz="1200" b="0">
                <a:solidFill>
                  <a:srgbClr val="003C5A"/>
                </a:solidFill>
              </a:rPr>
              <a:pPr eaLnBrk="1" hangingPunct="1"/>
              <a:t>20</a:t>
            </a:fld>
            <a:endParaRPr lang="en-US" sz="1200" b="0">
              <a:solidFill>
                <a:srgbClr val="003C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2914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sz="2000" dirty="0" smtClean="0"/>
              <a:t>Penambahan (Addition) Disjungtif</a:t>
            </a:r>
            <a:endParaRPr lang="id-ID" sz="2000" dirty="0"/>
          </a:p>
        </p:txBody>
      </p:sp>
      <p:sp>
        <p:nvSpPr>
          <p:cNvPr id="22531" name="Content Placeholder 2"/>
          <p:cNvSpPr>
            <a:spLocks noGrp="1"/>
          </p:cNvSpPr>
          <p:nvPr>
            <p:ph type="body" idx="1"/>
          </p:nvPr>
        </p:nvSpPr>
        <p:spPr>
          <a:xfrm>
            <a:off x="1165497" y="1600200"/>
            <a:ext cx="7329216" cy="4967700"/>
          </a:xfrm>
        </p:spPr>
        <p:txBody>
          <a:bodyPr/>
          <a:lstStyle/>
          <a:p>
            <a:pPr>
              <a:buNone/>
            </a:pPr>
            <a:r>
              <a:rPr lang="id-ID" sz="2000" smtClean="0"/>
              <a:t>Contoh :</a:t>
            </a:r>
          </a:p>
          <a:p>
            <a:pPr marL="342900" lvl="1" indent="-342900"/>
            <a:r>
              <a:rPr lang="id-ID" sz="2000" smtClean="0"/>
              <a:t>Misalnya saya mengatakan ”Langit berwarna biru” (bernilai benar).</a:t>
            </a:r>
            <a:endParaRPr lang="en-US" sz="2000" smtClean="0"/>
          </a:p>
          <a:p>
            <a:pPr marL="342900" lvl="1" indent="-342900"/>
            <a:endParaRPr lang="id-ID" sz="2000" smtClean="0"/>
          </a:p>
          <a:p>
            <a:pPr marL="342900" lvl="1" indent="-342900"/>
            <a:r>
              <a:rPr lang="id-ID" sz="2000" smtClean="0"/>
              <a:t>Kalimat tersebut tetap akan bernilai benar jika ditambahkan kalimat lain dengan penghubung ”</a:t>
            </a:r>
            <a:r>
              <a:rPr lang="id-ID" sz="2000" smtClean="0">
                <a:sym typeface="Symbol" panose="05050102010706020507" pitchFamily="18" charset="2"/>
              </a:rPr>
              <a:t> </a:t>
            </a:r>
            <a:r>
              <a:rPr lang="id-ID" sz="2000" smtClean="0"/>
              <a:t>”. Misalnya ”Langit berwarna biru atau bebek adalah binatang menyusui”. </a:t>
            </a:r>
            <a:endParaRPr lang="en-US" sz="2000" smtClean="0"/>
          </a:p>
          <a:p>
            <a:pPr marL="342900" lvl="1" indent="-342900"/>
            <a:endParaRPr lang="id-ID" sz="2000" smtClean="0"/>
          </a:p>
          <a:p>
            <a:pPr marL="342900" lvl="1" indent="-342900"/>
            <a:r>
              <a:rPr lang="id-ID" sz="2000" smtClean="0"/>
              <a:t>Kalimat tersebut tetap bernilai benar meskipun kalimat ”Bebek adalah binatang menyusui”, merupakan kalimat yang bernilai salah.</a:t>
            </a: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7302500" y="6599238"/>
            <a:ext cx="1841500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BF730DD-72C5-48AC-B8B0-BAF180A9FEF1}" type="datetime1">
              <a:rPr lang="id-ID" sz="1200" b="0" smtClean="0">
                <a:solidFill>
                  <a:srgbClr val="003C5A"/>
                </a:solidFill>
                <a:cs typeface="Times New Roman" panose="02020603050405020304" pitchFamily="18" charset="0"/>
              </a:rPr>
              <a:pPr eaLnBrk="1" hangingPunct="1"/>
              <a:t>27/05/2018</a:t>
            </a:fld>
            <a:endParaRPr lang="en-US" sz="1200" b="0" smtClean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592888"/>
            <a:ext cx="2590800" cy="22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1200" b="0">
                <a:solidFill>
                  <a:srgbClr val="003C5A"/>
                </a:solidFill>
                <a:cs typeface="Times New Roman" panose="02020603050405020304" pitchFamily="18" charset="0"/>
              </a:rPr>
              <a:t>Logika Informatika</a:t>
            </a:r>
            <a:endParaRPr lang="en-US" sz="1200" b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94713" y="6596063"/>
            <a:ext cx="649287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0">
                <a:solidFill>
                  <a:srgbClr val="003C5A"/>
                </a:solidFill>
              </a:rPr>
              <a:t>| Page </a:t>
            </a:r>
            <a:fld id="{F7640559-83DD-44DA-B43E-C9690F31BC74}" type="slidenum">
              <a:rPr lang="en-US" sz="1200" b="0">
                <a:solidFill>
                  <a:srgbClr val="003C5A"/>
                </a:solidFill>
              </a:rPr>
              <a:pPr eaLnBrk="1" hangingPunct="1"/>
              <a:t>21</a:t>
            </a:fld>
            <a:endParaRPr lang="en-US" sz="1200" b="0">
              <a:solidFill>
                <a:srgbClr val="003C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9370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sz="2000" dirty="0" smtClean="0"/>
              <a:t>Penambahan (Addition) Disjungtif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defRPr/>
            </a:pPr>
            <a:r>
              <a:rPr lang="id-ID" sz="2000" dirty="0" smtClean="0"/>
              <a:t>Addition : p    p </a:t>
            </a:r>
            <a:r>
              <a:rPr lang="id-ID" sz="2000" dirty="0" smtClean="0">
                <a:sym typeface="Symbol" pitchFamily="18" charset="2"/>
              </a:rPr>
              <a:t></a:t>
            </a:r>
            <a:r>
              <a:rPr lang="id-ID" sz="2000" dirty="0" smtClean="0"/>
              <a:t> </a:t>
            </a:r>
            <a:r>
              <a:rPr lang="id-ID" sz="2000" dirty="0" smtClean="0">
                <a:sym typeface="Symbol" pitchFamily="18" charset="2"/>
              </a:rPr>
              <a:t>q  atau q</a:t>
            </a:r>
            <a:r>
              <a:rPr lang="id-ID" sz="2000" dirty="0" smtClean="0"/>
              <a:t>    p </a:t>
            </a:r>
            <a:r>
              <a:rPr lang="id-ID" sz="2000" dirty="0" smtClean="0">
                <a:sym typeface="Symbol" pitchFamily="18" charset="2"/>
              </a:rPr>
              <a:t></a:t>
            </a:r>
            <a:r>
              <a:rPr lang="id-ID" sz="2000" dirty="0" smtClean="0"/>
              <a:t> </a:t>
            </a:r>
            <a:r>
              <a:rPr lang="id-ID" sz="2000" dirty="0" smtClean="0">
                <a:sym typeface="Symbol" pitchFamily="18" charset="2"/>
              </a:rPr>
              <a:t>q</a:t>
            </a:r>
            <a:endParaRPr lang="id-ID" sz="2000" dirty="0" smtClean="0"/>
          </a:p>
          <a:p>
            <a:pPr lvl="1">
              <a:buNone/>
              <a:defRPr/>
            </a:pPr>
            <a:r>
              <a:rPr lang="en-US" sz="1800" smtClean="0"/>
              <a:t>	</a:t>
            </a:r>
            <a:r>
              <a:rPr lang="id-ID" sz="1800" smtClean="0"/>
              <a:t>Premis </a:t>
            </a:r>
            <a:r>
              <a:rPr lang="id-ID" sz="1800" dirty="0" smtClean="0"/>
              <a:t>1 	: p</a:t>
            </a:r>
          </a:p>
          <a:p>
            <a:pPr lvl="1">
              <a:buNone/>
              <a:defRPr/>
            </a:pPr>
            <a:r>
              <a:rPr lang="en-US" sz="1800"/>
              <a:t>	</a:t>
            </a:r>
            <a:r>
              <a:rPr lang="id-ID" sz="1800" smtClean="0"/>
              <a:t>Konklusi </a:t>
            </a:r>
            <a:r>
              <a:rPr lang="id-ID" sz="1800" dirty="0" smtClean="0"/>
              <a:t>	: p </a:t>
            </a:r>
            <a:r>
              <a:rPr lang="id-ID" sz="1800" smtClean="0">
                <a:sym typeface="Symbol" pitchFamily="18" charset="2"/>
              </a:rPr>
              <a:t></a:t>
            </a:r>
            <a:r>
              <a:rPr lang="id-ID" sz="1800" smtClean="0"/>
              <a:t> </a:t>
            </a:r>
            <a:r>
              <a:rPr lang="id-ID" sz="1800" smtClean="0">
                <a:sym typeface="Symbol" pitchFamily="18" charset="2"/>
              </a:rPr>
              <a:t>q</a:t>
            </a:r>
            <a:endParaRPr lang="id-ID" sz="1800" dirty="0" smtClean="0">
              <a:sym typeface="Symbol" pitchFamily="18" charset="2"/>
            </a:endParaRPr>
          </a:p>
          <a:p>
            <a:pPr marL="609600" indent="-609600" algn="just"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en-US" sz="2000"/>
              <a:t> </a:t>
            </a:r>
            <a:r>
              <a:rPr lang="en-US" sz="2000" smtClean="0"/>
              <a:t>    </a:t>
            </a:r>
            <a:r>
              <a:rPr lang="id-ID" sz="2000" smtClean="0"/>
              <a:t>Atau</a:t>
            </a:r>
          </a:p>
          <a:p>
            <a:pPr lvl="2">
              <a:buNone/>
              <a:defRPr/>
            </a:pPr>
            <a:r>
              <a:rPr lang="en-US" sz="1800" smtClean="0"/>
              <a:t>	</a:t>
            </a:r>
            <a:r>
              <a:rPr lang="id-ID" sz="1800" smtClean="0"/>
              <a:t>Premis </a:t>
            </a:r>
            <a:r>
              <a:rPr lang="id-ID" sz="1800" dirty="0" smtClean="0"/>
              <a:t>1 	: q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sz="1800"/>
              <a:t>	</a:t>
            </a:r>
            <a:r>
              <a:rPr lang="id-ID" sz="1800" smtClean="0"/>
              <a:t>Konklusi </a:t>
            </a:r>
            <a:r>
              <a:rPr lang="id-ID" sz="1800" dirty="0" smtClean="0"/>
              <a:t>	: p </a:t>
            </a:r>
            <a:r>
              <a:rPr lang="id-ID" sz="1800" dirty="0" smtClean="0">
                <a:sym typeface="Symbol" pitchFamily="18" charset="2"/>
              </a:rPr>
              <a:t></a:t>
            </a:r>
            <a:r>
              <a:rPr lang="id-ID" sz="1800" dirty="0" smtClean="0"/>
              <a:t> </a:t>
            </a:r>
            <a:r>
              <a:rPr lang="id-ID" sz="1800" dirty="0" smtClean="0">
                <a:sym typeface="Symbol" pitchFamily="18" charset="2"/>
              </a:rPr>
              <a:t>q</a:t>
            </a:r>
            <a:endParaRPr lang="id-ID" sz="1800" dirty="0" smtClean="0"/>
          </a:p>
          <a:p>
            <a:pPr marL="363538" indent="-363538" algn="just">
              <a:spcBef>
                <a:spcPct val="10000"/>
              </a:spcBef>
              <a:defRPr/>
            </a:pPr>
            <a:endParaRPr lang="en-US" sz="2000" smtClean="0"/>
          </a:p>
          <a:p>
            <a:pPr marL="363538" indent="-363538" algn="just">
              <a:spcBef>
                <a:spcPct val="10000"/>
              </a:spcBef>
              <a:defRPr/>
            </a:pPr>
            <a:r>
              <a:rPr lang="id-ID" sz="2000" smtClean="0"/>
              <a:t>Artinya </a:t>
            </a:r>
            <a:r>
              <a:rPr lang="id-ID" sz="2000" dirty="0" smtClean="0"/>
              <a:t>: p benar, maka p </a:t>
            </a:r>
            <a:r>
              <a:rPr lang="id-ID" sz="2000" dirty="0" smtClean="0">
                <a:sym typeface="Symbol" pitchFamily="18" charset="2"/>
              </a:rPr>
              <a:t></a:t>
            </a:r>
            <a:r>
              <a:rPr lang="id-ID" sz="2000" dirty="0" smtClean="0"/>
              <a:t> q benar (tidak peduli nilai benar atau nilai salah yang dimiliki q). </a:t>
            </a:r>
          </a:p>
          <a:p>
            <a:pPr marL="363538" indent="-363538" algn="just">
              <a:spcBef>
                <a:spcPct val="10000"/>
              </a:spcBef>
              <a:defRPr/>
            </a:pPr>
            <a:r>
              <a:rPr lang="id-ID" sz="2000" dirty="0" smtClean="0"/>
              <a:t>Contoh :</a:t>
            </a:r>
          </a:p>
          <a:p>
            <a:pPr marL="400050" lvl="1" algn="just">
              <a:spcBef>
                <a:spcPct val="10000"/>
              </a:spcBef>
              <a:buNone/>
              <a:defRPr/>
            </a:pPr>
            <a:r>
              <a:rPr lang="en-US" sz="1800" smtClean="0"/>
              <a:t>	</a:t>
            </a:r>
            <a:r>
              <a:rPr lang="id-ID" sz="1800" smtClean="0"/>
              <a:t>Simon </a:t>
            </a:r>
            <a:r>
              <a:rPr lang="id-ID" sz="1800" dirty="0" smtClean="0"/>
              <a:t>adalah siswa SMU</a:t>
            </a:r>
          </a:p>
          <a:p>
            <a:pPr marL="763588" lvl="1" indent="-363538" algn="just">
              <a:spcBef>
                <a:spcPct val="10000"/>
              </a:spcBef>
              <a:buFont typeface="Wingdings" panose="05000000000000000000" pitchFamily="2" charset="2"/>
              <a:buNone/>
              <a:defRPr/>
            </a:pPr>
            <a:r>
              <a:rPr lang="en-US" sz="1800"/>
              <a:t>	</a:t>
            </a:r>
            <a:r>
              <a:rPr lang="en-US" sz="1800" smtClean="0"/>
              <a:t>  </a:t>
            </a:r>
            <a:r>
              <a:rPr lang="id-ID" sz="1800" smtClean="0"/>
              <a:t>Simon </a:t>
            </a:r>
            <a:r>
              <a:rPr lang="id-ID" sz="1800" dirty="0" smtClean="0"/>
              <a:t>adalah siswa SMU atau SMP</a:t>
            </a: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7302500" y="6599238"/>
            <a:ext cx="1841500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B7D8A82-2F70-4309-9049-649D99F35FE0}" type="datetime1">
              <a:rPr lang="id-ID" sz="1200" b="0" smtClean="0">
                <a:solidFill>
                  <a:srgbClr val="003C5A"/>
                </a:solidFill>
                <a:cs typeface="Times New Roman" panose="02020603050405020304" pitchFamily="18" charset="0"/>
              </a:rPr>
              <a:pPr eaLnBrk="1" hangingPunct="1"/>
              <a:t>27/05/2018</a:t>
            </a:fld>
            <a:endParaRPr lang="en-US" sz="1200" b="0" smtClean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592888"/>
            <a:ext cx="2590800" cy="22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1200" b="0">
                <a:solidFill>
                  <a:srgbClr val="003C5A"/>
                </a:solidFill>
                <a:cs typeface="Times New Roman" panose="02020603050405020304" pitchFamily="18" charset="0"/>
              </a:rPr>
              <a:t>Logika Informatika</a:t>
            </a:r>
            <a:endParaRPr lang="en-US" sz="1200" b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94713" y="6596063"/>
            <a:ext cx="649287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0">
                <a:solidFill>
                  <a:srgbClr val="003C5A"/>
                </a:solidFill>
              </a:rPr>
              <a:t>| Page </a:t>
            </a:r>
            <a:fld id="{099DC425-9108-455C-A8B7-6C2AFA72E9DC}" type="slidenum">
              <a:rPr lang="en-US" sz="1200" b="0">
                <a:solidFill>
                  <a:srgbClr val="003C5A"/>
                </a:solidFill>
              </a:rPr>
              <a:pPr eaLnBrk="1" hangingPunct="1"/>
              <a:t>22</a:t>
            </a:fld>
            <a:endParaRPr lang="en-US" sz="1200" b="0">
              <a:solidFill>
                <a:srgbClr val="003C5A"/>
              </a:solidFill>
            </a:endParaRPr>
          </a:p>
        </p:txBody>
      </p:sp>
      <p:cxnSp>
        <p:nvCxnSpPr>
          <p:cNvPr id="23559" name="Straight Connector 7"/>
          <p:cNvCxnSpPr>
            <a:cxnSpLocks noChangeShapeType="1"/>
          </p:cNvCxnSpPr>
          <p:nvPr/>
        </p:nvCxnSpPr>
        <p:spPr bwMode="auto">
          <a:xfrm>
            <a:off x="1917950" y="2376185"/>
            <a:ext cx="3048000" cy="15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560" name="Group 13"/>
          <p:cNvGrpSpPr>
            <a:grpSpLocks/>
          </p:cNvGrpSpPr>
          <p:nvPr/>
        </p:nvGrpSpPr>
        <p:grpSpPr bwMode="auto">
          <a:xfrm>
            <a:off x="2941636" y="1752617"/>
            <a:ext cx="152400" cy="379413"/>
            <a:chOff x="2743200" y="1448594"/>
            <a:chExt cx="152400" cy="380206"/>
          </a:xfrm>
        </p:grpSpPr>
        <p:cxnSp>
          <p:nvCxnSpPr>
            <p:cNvPr id="23566" name="Straight Connector 9"/>
            <p:cNvCxnSpPr>
              <a:cxnSpLocks noChangeShapeType="1"/>
            </p:cNvCxnSpPr>
            <p:nvPr/>
          </p:nvCxnSpPr>
          <p:spPr bwMode="auto">
            <a:xfrm rot="5400000">
              <a:off x="2553494" y="1638300"/>
              <a:ext cx="380206" cy="794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67" name="Straight Connector 12"/>
            <p:cNvCxnSpPr>
              <a:cxnSpLocks noChangeShapeType="1"/>
            </p:cNvCxnSpPr>
            <p:nvPr/>
          </p:nvCxnSpPr>
          <p:spPr bwMode="auto">
            <a:xfrm>
              <a:off x="2743200" y="1600200"/>
              <a:ext cx="152400" cy="158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61" name="Group 14"/>
          <p:cNvGrpSpPr>
            <a:grpSpLocks/>
          </p:cNvGrpSpPr>
          <p:nvPr/>
        </p:nvGrpSpPr>
        <p:grpSpPr bwMode="auto">
          <a:xfrm>
            <a:off x="4642370" y="1682608"/>
            <a:ext cx="152400" cy="381000"/>
            <a:chOff x="2743200" y="1448594"/>
            <a:chExt cx="152400" cy="380206"/>
          </a:xfrm>
        </p:grpSpPr>
        <p:cxnSp>
          <p:nvCxnSpPr>
            <p:cNvPr id="23564" name="Straight Connector 15"/>
            <p:cNvCxnSpPr>
              <a:cxnSpLocks noChangeShapeType="1"/>
            </p:cNvCxnSpPr>
            <p:nvPr/>
          </p:nvCxnSpPr>
          <p:spPr bwMode="auto">
            <a:xfrm rot="5400000">
              <a:off x="2553494" y="1638300"/>
              <a:ext cx="380206" cy="794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65" name="Straight Connector 16"/>
            <p:cNvCxnSpPr>
              <a:cxnSpLocks noChangeShapeType="1"/>
            </p:cNvCxnSpPr>
            <p:nvPr/>
          </p:nvCxnSpPr>
          <p:spPr bwMode="auto">
            <a:xfrm>
              <a:off x="2743200" y="1600200"/>
              <a:ext cx="152400" cy="158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562" name="Straight Connector 20"/>
          <p:cNvCxnSpPr>
            <a:cxnSpLocks noChangeShapeType="1"/>
          </p:cNvCxnSpPr>
          <p:nvPr/>
        </p:nvCxnSpPr>
        <p:spPr bwMode="auto">
          <a:xfrm>
            <a:off x="1917950" y="3413293"/>
            <a:ext cx="3048000" cy="15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63" name="Straight Connector 21"/>
          <p:cNvCxnSpPr>
            <a:cxnSpLocks noChangeShapeType="1"/>
          </p:cNvCxnSpPr>
          <p:nvPr/>
        </p:nvCxnSpPr>
        <p:spPr bwMode="auto">
          <a:xfrm>
            <a:off x="1917425" y="5319712"/>
            <a:ext cx="4876800" cy="15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3902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sz="2000" dirty="0" smtClean="0"/>
              <a:t>Konjungsi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165475" y="1622425"/>
            <a:ext cx="6858000" cy="4967700"/>
          </a:xfrm>
        </p:spPr>
        <p:txBody>
          <a:bodyPr/>
          <a:lstStyle/>
          <a:p>
            <a:pPr>
              <a:buNone/>
              <a:defRPr/>
            </a:pPr>
            <a:r>
              <a:rPr lang="id-ID" sz="2000" dirty="0" smtClean="0"/>
              <a:t>Premis 1 	: p</a:t>
            </a:r>
          </a:p>
          <a:p>
            <a:pPr marL="609600" indent="-609600" algn="just"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id-ID" sz="2000" smtClean="0"/>
              <a:t>Premis </a:t>
            </a:r>
            <a:r>
              <a:rPr lang="id-ID" sz="2000" dirty="0" smtClean="0"/>
              <a:t>2 	: q</a:t>
            </a:r>
          </a:p>
          <a:p>
            <a:pPr marL="609600" indent="-609600" algn="just"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id-ID" sz="2000" smtClean="0"/>
              <a:t>Konklusi </a:t>
            </a:r>
            <a:r>
              <a:rPr lang="id-ID" sz="2000" dirty="0" smtClean="0"/>
              <a:t>	: p </a:t>
            </a:r>
            <a:r>
              <a:rPr lang="id-ID" sz="2000" dirty="0" smtClean="0">
                <a:sym typeface="Symbol" pitchFamily="18" charset="2"/>
              </a:rPr>
              <a:t> q</a:t>
            </a:r>
          </a:p>
          <a:p>
            <a:pPr marL="609600" indent="-609600" algn="just">
              <a:spcBef>
                <a:spcPct val="10000"/>
              </a:spcBef>
              <a:buFont typeface="Wingdings" pitchFamily="2" charset="2"/>
              <a:buNone/>
              <a:defRPr/>
            </a:pPr>
            <a:endParaRPr lang="id-ID" sz="2000" dirty="0" smtClean="0"/>
          </a:p>
          <a:p>
            <a:pPr marL="363538" indent="-363538" algn="just">
              <a:spcBef>
                <a:spcPct val="10000"/>
              </a:spcBef>
              <a:defRPr/>
            </a:pPr>
            <a:r>
              <a:rPr lang="sv-SE" sz="2000" dirty="0" smtClean="0"/>
              <a:t>Artinya : p benar, q benar. Maka </a:t>
            </a:r>
            <a:r>
              <a:rPr lang="id-ID" sz="2000" dirty="0" smtClean="0"/>
              <a:t>p </a:t>
            </a:r>
            <a:r>
              <a:rPr lang="id-ID" sz="2000" dirty="0" smtClean="0">
                <a:sym typeface="Symbol" pitchFamily="18" charset="2"/>
              </a:rPr>
              <a:t> q </a:t>
            </a:r>
            <a:r>
              <a:rPr lang="sv-SE" sz="2000" dirty="0" smtClean="0"/>
              <a:t>benar</a:t>
            </a:r>
            <a:endParaRPr lang="id-ID" sz="2000" dirty="0" smtClean="0"/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7302500" y="6599238"/>
            <a:ext cx="1841500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42270BD-87B2-4730-92A3-808558E5F38E}" type="datetime1">
              <a:rPr lang="id-ID" sz="1200" b="0" smtClean="0">
                <a:solidFill>
                  <a:srgbClr val="003C5A"/>
                </a:solidFill>
                <a:cs typeface="Times New Roman" panose="02020603050405020304" pitchFamily="18" charset="0"/>
              </a:rPr>
              <a:pPr eaLnBrk="1" hangingPunct="1"/>
              <a:t>27/05/2018</a:t>
            </a:fld>
            <a:endParaRPr lang="en-US" sz="1200" b="0" smtClean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592888"/>
            <a:ext cx="2590800" cy="22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1200" b="0">
                <a:solidFill>
                  <a:srgbClr val="003C5A"/>
                </a:solidFill>
                <a:cs typeface="Times New Roman" panose="02020603050405020304" pitchFamily="18" charset="0"/>
              </a:rPr>
              <a:t>Logika Informatika</a:t>
            </a:r>
            <a:endParaRPr lang="en-US" sz="1200" b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94713" y="6596063"/>
            <a:ext cx="649287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0">
                <a:solidFill>
                  <a:srgbClr val="003C5A"/>
                </a:solidFill>
              </a:rPr>
              <a:t>| Page </a:t>
            </a:r>
            <a:fld id="{B6FD0E13-BFB8-4EBE-84D7-2D2B8D2854B5}" type="slidenum">
              <a:rPr lang="en-US" sz="1200" b="0">
                <a:solidFill>
                  <a:srgbClr val="003C5A"/>
                </a:solidFill>
              </a:rPr>
              <a:pPr eaLnBrk="1" hangingPunct="1"/>
              <a:t>23</a:t>
            </a:fld>
            <a:endParaRPr lang="en-US" sz="1200" b="0">
              <a:solidFill>
                <a:srgbClr val="003C5A"/>
              </a:solidFill>
            </a:endParaRPr>
          </a:p>
        </p:txBody>
      </p:sp>
      <p:cxnSp>
        <p:nvCxnSpPr>
          <p:cNvPr id="24583" name="Straight Connector 7"/>
          <p:cNvCxnSpPr>
            <a:cxnSpLocks noChangeShapeType="1"/>
          </p:cNvCxnSpPr>
          <p:nvPr/>
        </p:nvCxnSpPr>
        <p:spPr bwMode="auto">
          <a:xfrm>
            <a:off x="1062038" y="2366963"/>
            <a:ext cx="3657600" cy="15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8365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sz="2000" dirty="0" smtClean="0"/>
              <a:t>Penyederhanaan Konjungtif (Simplification)</a:t>
            </a:r>
            <a:endParaRPr lang="id-ID" sz="2000" dirty="0"/>
          </a:p>
        </p:txBody>
      </p:sp>
      <p:sp>
        <p:nvSpPr>
          <p:cNvPr id="2560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id-ID" sz="2000" smtClean="0"/>
              <a:t>Inferensi ini merupakan kebalikan dari inferensi penambahan disjungtif. </a:t>
            </a:r>
            <a:endParaRPr lang="en-US" sz="2000" smtClean="0"/>
          </a:p>
          <a:p>
            <a:pPr marL="342900" indent="-342900"/>
            <a:endParaRPr lang="en-US" sz="2000" smtClean="0"/>
          </a:p>
          <a:p>
            <a:pPr marL="342900" indent="-342900"/>
            <a:r>
              <a:rPr lang="id-ID" sz="2000" smtClean="0"/>
              <a:t>Jika beberapa kalimat dihubungkan dengan operator ”</a:t>
            </a:r>
            <a:r>
              <a:rPr lang="id-ID" sz="2000" smtClean="0">
                <a:sym typeface="Symbol" panose="05050102010706020507" pitchFamily="18" charset="2"/>
              </a:rPr>
              <a:t> </a:t>
            </a:r>
            <a:r>
              <a:rPr lang="id-ID" sz="2000" smtClean="0"/>
              <a:t>”, maka kalimat tersebut dapat diambil salah satunya secara khusus (penyempitan kalimat).</a:t>
            </a: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7302500" y="6599238"/>
            <a:ext cx="1841500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4456251-83AD-432A-8909-C8D8994D071C}" type="datetime1">
              <a:rPr lang="id-ID" sz="1200" b="0" smtClean="0">
                <a:solidFill>
                  <a:srgbClr val="003C5A"/>
                </a:solidFill>
                <a:cs typeface="Times New Roman" panose="02020603050405020304" pitchFamily="18" charset="0"/>
              </a:rPr>
              <a:pPr eaLnBrk="1" hangingPunct="1"/>
              <a:t>27/05/2018</a:t>
            </a:fld>
            <a:endParaRPr lang="en-US" sz="1200" b="0" smtClean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592888"/>
            <a:ext cx="2590800" cy="22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1200" b="0">
                <a:solidFill>
                  <a:srgbClr val="003C5A"/>
                </a:solidFill>
                <a:cs typeface="Times New Roman" panose="02020603050405020304" pitchFamily="18" charset="0"/>
              </a:rPr>
              <a:t>Logika Informatika</a:t>
            </a:r>
            <a:endParaRPr lang="en-US" sz="1200" b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94713" y="6596063"/>
            <a:ext cx="649287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0">
                <a:solidFill>
                  <a:srgbClr val="003C5A"/>
                </a:solidFill>
              </a:rPr>
              <a:t>| Page </a:t>
            </a:r>
            <a:fld id="{5A952235-EDFF-4337-9190-A9DBB196BDB1}" type="slidenum">
              <a:rPr lang="en-US" sz="1200" b="0">
                <a:solidFill>
                  <a:srgbClr val="003C5A"/>
                </a:solidFill>
              </a:rPr>
              <a:pPr eaLnBrk="1" hangingPunct="1"/>
              <a:t>24</a:t>
            </a:fld>
            <a:endParaRPr lang="en-US" sz="1200" b="0">
              <a:solidFill>
                <a:srgbClr val="003C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055592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sz="2000" dirty="0" smtClean="0"/>
              <a:t>Penyederhanaan Konjungtif (Simplification)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defRPr/>
            </a:pPr>
            <a:r>
              <a:rPr lang="id-ID" sz="2000" dirty="0" smtClean="0"/>
              <a:t>Addition : (p </a:t>
            </a:r>
            <a:r>
              <a:rPr lang="id-ID" sz="2000" dirty="0" smtClean="0">
                <a:sym typeface="Symbol" pitchFamily="18" charset="2"/>
              </a:rPr>
              <a:t> q)   p atau (</a:t>
            </a:r>
            <a:r>
              <a:rPr lang="id-ID" sz="2000" dirty="0" smtClean="0"/>
              <a:t>p </a:t>
            </a:r>
            <a:r>
              <a:rPr lang="id-ID" sz="2000" dirty="0" smtClean="0">
                <a:sym typeface="Symbol" pitchFamily="18" charset="2"/>
              </a:rPr>
              <a:t></a:t>
            </a:r>
            <a:r>
              <a:rPr lang="id-ID" sz="2000" dirty="0" smtClean="0"/>
              <a:t> </a:t>
            </a:r>
            <a:r>
              <a:rPr lang="id-ID" sz="2000" dirty="0" smtClean="0">
                <a:sym typeface="Symbol" pitchFamily="18" charset="2"/>
              </a:rPr>
              <a:t>q)   q</a:t>
            </a:r>
            <a:endParaRPr lang="id-ID" sz="2000" dirty="0" smtClean="0"/>
          </a:p>
          <a:p>
            <a:pPr lvl="1">
              <a:buNone/>
              <a:defRPr/>
            </a:pPr>
            <a:r>
              <a:rPr lang="en-US" sz="2000" smtClean="0"/>
              <a:t>	</a:t>
            </a:r>
            <a:r>
              <a:rPr lang="id-ID" sz="2000" smtClean="0"/>
              <a:t>Premis </a:t>
            </a:r>
            <a:r>
              <a:rPr lang="id-ID" sz="2000" dirty="0" smtClean="0"/>
              <a:t>1 	: p </a:t>
            </a:r>
            <a:r>
              <a:rPr lang="id-ID" sz="2000" dirty="0" smtClean="0">
                <a:sym typeface="Symbol" pitchFamily="18" charset="2"/>
              </a:rPr>
              <a:t></a:t>
            </a:r>
            <a:r>
              <a:rPr lang="id-ID" sz="2000" dirty="0" smtClean="0"/>
              <a:t> </a:t>
            </a:r>
            <a:r>
              <a:rPr lang="id-ID" sz="2000" dirty="0" smtClean="0">
                <a:sym typeface="Symbol" pitchFamily="18" charset="2"/>
              </a:rPr>
              <a:t>q</a:t>
            </a:r>
            <a:endParaRPr lang="id-ID" sz="2000" dirty="0" smtClean="0"/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sz="2000" smtClean="0"/>
              <a:t>	</a:t>
            </a:r>
            <a:r>
              <a:rPr lang="id-ID" sz="2000" smtClean="0"/>
              <a:t>Konklusi </a:t>
            </a:r>
            <a:r>
              <a:rPr lang="id-ID" sz="2000" dirty="0" smtClean="0"/>
              <a:t>	: p</a:t>
            </a:r>
            <a:endParaRPr lang="id-ID" sz="2000" dirty="0" smtClean="0">
              <a:sym typeface="Symbol" pitchFamily="18" charset="2"/>
            </a:endParaRPr>
          </a:p>
          <a:p>
            <a:pPr marL="609600" indent="-609600" algn="just"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id-ID" sz="2000" smtClean="0"/>
              <a:t>     </a:t>
            </a:r>
            <a:r>
              <a:rPr lang="en-US" sz="2000"/>
              <a:t>A</a:t>
            </a:r>
            <a:r>
              <a:rPr lang="id-ID" sz="2000" smtClean="0"/>
              <a:t>TAU</a:t>
            </a:r>
            <a:endParaRPr lang="id-ID" sz="2000" dirty="0" smtClean="0"/>
          </a:p>
          <a:p>
            <a:pPr lvl="1">
              <a:buNone/>
              <a:defRPr/>
            </a:pPr>
            <a:r>
              <a:rPr lang="en-US" sz="2000" smtClean="0"/>
              <a:t>	</a:t>
            </a:r>
            <a:r>
              <a:rPr lang="id-ID" sz="2000" smtClean="0"/>
              <a:t>Premis </a:t>
            </a:r>
            <a:r>
              <a:rPr lang="id-ID" sz="2000" dirty="0" smtClean="0"/>
              <a:t>1 	: p </a:t>
            </a:r>
            <a:r>
              <a:rPr lang="id-ID" sz="2000" dirty="0" smtClean="0">
                <a:sym typeface="Symbol" pitchFamily="18" charset="2"/>
              </a:rPr>
              <a:t></a:t>
            </a:r>
            <a:r>
              <a:rPr lang="id-ID" sz="2000" dirty="0" smtClean="0"/>
              <a:t> </a:t>
            </a:r>
            <a:r>
              <a:rPr lang="id-ID" sz="2000" dirty="0" smtClean="0">
                <a:sym typeface="Symbol" pitchFamily="18" charset="2"/>
              </a:rPr>
              <a:t>q</a:t>
            </a:r>
            <a:endParaRPr lang="id-ID" sz="2000" dirty="0" smtClean="0"/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id-ID" sz="2000" dirty="0" smtClean="0"/>
              <a:t> 	Konklusi 	: </a:t>
            </a:r>
            <a:r>
              <a:rPr lang="id-ID" sz="2000" dirty="0" smtClean="0">
                <a:sym typeface="Symbol" pitchFamily="18" charset="2"/>
              </a:rPr>
              <a:t>q</a:t>
            </a:r>
            <a:endParaRPr lang="id-ID" sz="2000" dirty="0" smtClean="0"/>
          </a:p>
          <a:p>
            <a:pPr marL="363538" indent="-363538" algn="just">
              <a:spcBef>
                <a:spcPct val="10000"/>
              </a:spcBef>
              <a:defRPr/>
            </a:pPr>
            <a:endParaRPr lang="en-US" sz="2000" smtClean="0"/>
          </a:p>
          <a:p>
            <a:pPr marL="363538" indent="-363538" algn="just">
              <a:spcBef>
                <a:spcPct val="10000"/>
              </a:spcBef>
              <a:defRPr/>
            </a:pPr>
            <a:r>
              <a:rPr lang="id-ID" sz="2000" smtClean="0"/>
              <a:t>Contoh </a:t>
            </a:r>
            <a:r>
              <a:rPr lang="id-ID" sz="2000" dirty="0" smtClean="0"/>
              <a:t>:</a:t>
            </a:r>
          </a:p>
          <a:p>
            <a:pPr marL="763588" lvl="1" indent="-363538" algn="just">
              <a:spcBef>
                <a:spcPct val="10000"/>
              </a:spcBef>
              <a:defRPr/>
            </a:pPr>
            <a:r>
              <a:rPr lang="id-ID" sz="2000" dirty="0" smtClean="0"/>
              <a:t>Langit berwarna biru dan bulan berbentuk bulat</a:t>
            </a:r>
          </a:p>
          <a:p>
            <a:pPr marL="763588" lvl="1" indent="-363538" algn="just">
              <a:spcBef>
                <a:spcPct val="10000"/>
              </a:spcBef>
              <a:buFont typeface="Wingdings" panose="05000000000000000000" pitchFamily="2" charset="2"/>
              <a:buNone/>
              <a:defRPr/>
            </a:pPr>
            <a:r>
              <a:rPr lang="id-ID" sz="2000" dirty="0" smtClean="0"/>
              <a:t>	Langit berwarna biru ATAU Bulan berbentuk bulat</a:t>
            </a: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7302500" y="6599238"/>
            <a:ext cx="1841500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162147B-9867-4FF0-830B-234214483AD4}" type="datetime1">
              <a:rPr lang="id-ID" sz="1200" b="0" smtClean="0">
                <a:solidFill>
                  <a:srgbClr val="003C5A"/>
                </a:solidFill>
                <a:cs typeface="Times New Roman" panose="02020603050405020304" pitchFamily="18" charset="0"/>
              </a:rPr>
              <a:pPr eaLnBrk="1" hangingPunct="1"/>
              <a:t>27/05/2018</a:t>
            </a:fld>
            <a:endParaRPr lang="en-US" sz="1200" b="0" smtClean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592888"/>
            <a:ext cx="2590800" cy="22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1200" b="0">
                <a:solidFill>
                  <a:srgbClr val="003C5A"/>
                </a:solidFill>
                <a:cs typeface="Times New Roman" panose="02020603050405020304" pitchFamily="18" charset="0"/>
              </a:rPr>
              <a:t>Logika Informatika</a:t>
            </a:r>
            <a:endParaRPr lang="en-US" sz="1200" b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94713" y="6596063"/>
            <a:ext cx="649287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0">
                <a:solidFill>
                  <a:srgbClr val="003C5A"/>
                </a:solidFill>
              </a:rPr>
              <a:t>| Page </a:t>
            </a:r>
            <a:fld id="{A7C449CE-882F-42F8-8BD7-77308C8C9AEE}" type="slidenum">
              <a:rPr lang="en-US" sz="1200" b="0">
                <a:solidFill>
                  <a:srgbClr val="003C5A"/>
                </a:solidFill>
              </a:rPr>
              <a:pPr eaLnBrk="1" hangingPunct="1"/>
              <a:t>25</a:t>
            </a:fld>
            <a:endParaRPr lang="en-US" sz="1200" b="0">
              <a:solidFill>
                <a:srgbClr val="003C5A"/>
              </a:solidFill>
            </a:endParaRPr>
          </a:p>
        </p:txBody>
      </p:sp>
      <p:cxnSp>
        <p:nvCxnSpPr>
          <p:cNvPr id="26631" name="Straight Connector 7"/>
          <p:cNvCxnSpPr>
            <a:cxnSpLocks noChangeShapeType="1"/>
          </p:cNvCxnSpPr>
          <p:nvPr/>
        </p:nvCxnSpPr>
        <p:spPr bwMode="auto">
          <a:xfrm>
            <a:off x="2071688" y="2437486"/>
            <a:ext cx="3048000" cy="15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632" name="Group 13"/>
          <p:cNvGrpSpPr>
            <a:grpSpLocks/>
          </p:cNvGrpSpPr>
          <p:nvPr/>
        </p:nvGrpSpPr>
        <p:grpSpPr bwMode="auto">
          <a:xfrm>
            <a:off x="3519488" y="1692296"/>
            <a:ext cx="152400" cy="381000"/>
            <a:chOff x="2743200" y="1448594"/>
            <a:chExt cx="152400" cy="380206"/>
          </a:xfrm>
        </p:grpSpPr>
        <p:cxnSp>
          <p:nvCxnSpPr>
            <p:cNvPr id="26638" name="Straight Connector 9"/>
            <p:cNvCxnSpPr>
              <a:cxnSpLocks noChangeShapeType="1"/>
            </p:cNvCxnSpPr>
            <p:nvPr/>
          </p:nvCxnSpPr>
          <p:spPr bwMode="auto">
            <a:xfrm rot="5400000">
              <a:off x="2553494" y="1638300"/>
              <a:ext cx="380206" cy="794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39" name="Straight Connector 12"/>
            <p:cNvCxnSpPr>
              <a:cxnSpLocks noChangeShapeType="1"/>
            </p:cNvCxnSpPr>
            <p:nvPr/>
          </p:nvCxnSpPr>
          <p:spPr bwMode="auto">
            <a:xfrm>
              <a:off x="2743200" y="1600200"/>
              <a:ext cx="152400" cy="158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633" name="Group 14"/>
          <p:cNvGrpSpPr>
            <a:grpSpLocks/>
          </p:cNvGrpSpPr>
          <p:nvPr/>
        </p:nvGrpSpPr>
        <p:grpSpPr bwMode="auto">
          <a:xfrm>
            <a:off x="5238751" y="1693883"/>
            <a:ext cx="152400" cy="379413"/>
            <a:chOff x="2743200" y="1448594"/>
            <a:chExt cx="152400" cy="380206"/>
          </a:xfrm>
        </p:grpSpPr>
        <p:cxnSp>
          <p:nvCxnSpPr>
            <p:cNvPr id="26636" name="Straight Connector 15"/>
            <p:cNvCxnSpPr>
              <a:cxnSpLocks noChangeShapeType="1"/>
            </p:cNvCxnSpPr>
            <p:nvPr/>
          </p:nvCxnSpPr>
          <p:spPr bwMode="auto">
            <a:xfrm rot="5400000">
              <a:off x="2553494" y="1638300"/>
              <a:ext cx="380206" cy="794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37" name="Straight Connector 16"/>
            <p:cNvCxnSpPr>
              <a:cxnSpLocks noChangeShapeType="1"/>
            </p:cNvCxnSpPr>
            <p:nvPr/>
          </p:nvCxnSpPr>
          <p:spPr bwMode="auto">
            <a:xfrm>
              <a:off x="2743200" y="1600200"/>
              <a:ext cx="152400" cy="158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634" name="Straight Connector 20"/>
          <p:cNvCxnSpPr>
            <a:cxnSpLocks noChangeShapeType="1"/>
          </p:cNvCxnSpPr>
          <p:nvPr/>
        </p:nvCxnSpPr>
        <p:spPr bwMode="auto">
          <a:xfrm>
            <a:off x="2071688" y="3485813"/>
            <a:ext cx="3048000" cy="15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35" name="Straight Connector 14"/>
          <p:cNvCxnSpPr>
            <a:cxnSpLocks noChangeShapeType="1"/>
          </p:cNvCxnSpPr>
          <p:nvPr/>
        </p:nvCxnSpPr>
        <p:spPr bwMode="auto">
          <a:xfrm>
            <a:off x="1690688" y="4829175"/>
            <a:ext cx="6553200" cy="15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4790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id-ID" sz="2800" dirty="0" smtClean="0"/>
              <a:t>Dilema Konstruktif dan Dilema Destruktif</a:t>
            </a:r>
            <a:endParaRPr lang="id-ID" sz="2800" dirty="0"/>
          </a:p>
        </p:txBody>
      </p:sp>
      <p:sp>
        <p:nvSpPr>
          <p:cNvPr id="27651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mtClean="0"/>
              <a:t>Dua bentuk argumen valid yang lain adalah Dilema Konstruktif dan Dilema Destruktif.</a:t>
            </a:r>
            <a:endParaRPr lang="id-ID" smtClean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7302500" y="6599238"/>
            <a:ext cx="1841500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812F1B8-B7D5-4A75-BDFA-9E25DB3C35D9}" type="datetime1">
              <a:rPr lang="id-ID" sz="1200" b="0" smtClean="0">
                <a:solidFill>
                  <a:srgbClr val="003C5A"/>
                </a:solidFill>
                <a:cs typeface="Times New Roman" panose="02020603050405020304" pitchFamily="18" charset="0"/>
              </a:rPr>
              <a:pPr eaLnBrk="1" hangingPunct="1"/>
              <a:t>27/05/2018</a:t>
            </a:fld>
            <a:endParaRPr lang="en-US" sz="1200" b="0" smtClean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592888"/>
            <a:ext cx="2590800" cy="22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1200" b="0">
                <a:solidFill>
                  <a:srgbClr val="003C5A"/>
                </a:solidFill>
                <a:cs typeface="Times New Roman" panose="02020603050405020304" pitchFamily="18" charset="0"/>
              </a:rPr>
              <a:t>Logika Informatika</a:t>
            </a:r>
            <a:endParaRPr lang="en-US" sz="1200" b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94713" y="6596063"/>
            <a:ext cx="649287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0">
                <a:solidFill>
                  <a:srgbClr val="003C5A"/>
                </a:solidFill>
              </a:rPr>
              <a:t>| Page </a:t>
            </a:r>
            <a:fld id="{823550FC-B1DE-4B04-A985-39A5BB9B723E}" type="slidenum">
              <a:rPr lang="en-US" sz="1200" b="0">
                <a:solidFill>
                  <a:srgbClr val="003C5A"/>
                </a:solidFill>
              </a:rPr>
              <a:pPr eaLnBrk="1" hangingPunct="1"/>
              <a:t>26</a:t>
            </a:fld>
            <a:endParaRPr lang="en-US" sz="1200" b="0">
              <a:solidFill>
                <a:srgbClr val="003C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4677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sz="2000" dirty="0" smtClean="0"/>
              <a:t>Dilema Konstruktif</a:t>
            </a:r>
            <a:endParaRPr lang="id-ID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165475" y="1253713"/>
                <a:ext cx="7329238" cy="4967700"/>
              </a:xfrm>
            </p:spPr>
            <p:txBody>
              <a:bodyPr/>
              <a:lstStyle/>
              <a:p>
                <a:pPr>
                  <a:buNone/>
                  <a:defRPr/>
                </a:pPr>
                <a:r>
                  <a:rPr lang="id-ID" sz="2000" dirty="0" smtClean="0"/>
                  <a:t>Premis 1 	: (p </a:t>
                </a:r>
                <a14:m>
                  <m:oMath xmlns:m="http://schemas.openxmlformats.org/officeDocument/2006/math">
                    <m:r>
                      <a:rPr lang="id-ID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→</m:t>
                    </m:r>
                  </m:oMath>
                </a14:m>
                <a:r>
                  <a:rPr lang="id-ID" sz="2000" dirty="0" smtClean="0"/>
                  <a:t> q) </a:t>
                </a:r>
                <a:r>
                  <a:rPr lang="id-ID" sz="2000" dirty="0" smtClean="0">
                    <a:sym typeface="Symbol" pitchFamily="18" charset="2"/>
                  </a:rPr>
                  <a:t> </a:t>
                </a:r>
                <a:r>
                  <a:rPr lang="id-ID" sz="2000" dirty="0" smtClean="0"/>
                  <a:t>(r </a:t>
                </a:r>
                <a14:m>
                  <m:oMath xmlns:m="http://schemas.openxmlformats.org/officeDocument/2006/math">
                    <m:r>
                      <a:rPr lang="id-ID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→</m:t>
                    </m:r>
                  </m:oMath>
                </a14:m>
                <a:r>
                  <a:rPr lang="id-ID" sz="2000" dirty="0" smtClean="0"/>
                  <a:t> s) </a:t>
                </a:r>
              </a:p>
              <a:p>
                <a:pPr marL="609600" indent="-609600" algn="just">
                  <a:spcBef>
                    <a:spcPct val="10000"/>
                  </a:spcBef>
                  <a:buFont typeface="Wingdings" pitchFamily="2" charset="2"/>
                  <a:buNone/>
                  <a:defRPr/>
                </a:pPr>
                <a:r>
                  <a:rPr lang="id-ID" sz="2000" smtClean="0"/>
                  <a:t>Premis </a:t>
                </a:r>
                <a:r>
                  <a:rPr lang="id-ID" sz="2000" dirty="0" smtClean="0"/>
                  <a:t>2 	: p </a:t>
                </a:r>
                <a:r>
                  <a:rPr lang="id-ID" sz="2000" dirty="0" smtClean="0">
                    <a:sym typeface="Symbol" pitchFamily="18" charset="2"/>
                  </a:rPr>
                  <a:t></a:t>
                </a:r>
                <a:r>
                  <a:rPr lang="id-ID" sz="2000" dirty="0" smtClean="0"/>
                  <a:t> </a:t>
                </a:r>
                <a:r>
                  <a:rPr lang="id-ID" sz="2000" dirty="0" smtClean="0">
                    <a:sym typeface="Symbol" pitchFamily="18" charset="2"/>
                  </a:rPr>
                  <a:t>r</a:t>
                </a:r>
                <a:endParaRPr lang="id-ID" sz="2000" dirty="0" smtClean="0"/>
              </a:p>
              <a:p>
                <a:pPr marL="609600" indent="-609600" algn="just">
                  <a:spcBef>
                    <a:spcPct val="10000"/>
                  </a:spcBef>
                  <a:buFont typeface="Wingdings" pitchFamily="2" charset="2"/>
                  <a:buNone/>
                  <a:defRPr/>
                </a:pPr>
                <a:r>
                  <a:rPr lang="id-ID" sz="2000" smtClean="0"/>
                  <a:t>Konklusi </a:t>
                </a:r>
                <a:r>
                  <a:rPr lang="id-ID" sz="2000" dirty="0" smtClean="0"/>
                  <a:t>	: q </a:t>
                </a:r>
                <a:r>
                  <a:rPr lang="id-ID" sz="2000" dirty="0" smtClean="0">
                    <a:sym typeface="Symbol" pitchFamily="18" charset="2"/>
                  </a:rPr>
                  <a:t></a:t>
                </a:r>
                <a:r>
                  <a:rPr lang="id-ID" sz="2000" dirty="0" smtClean="0"/>
                  <a:t> </a:t>
                </a:r>
                <a:r>
                  <a:rPr lang="id-ID" sz="2000" dirty="0" smtClean="0">
                    <a:sym typeface="Symbol" pitchFamily="18" charset="2"/>
                  </a:rPr>
                  <a:t>s</a:t>
                </a:r>
                <a:endParaRPr lang="id-ID" sz="2000" dirty="0" smtClean="0"/>
              </a:p>
              <a:p>
                <a:pPr marL="363538" indent="-363538" algn="just">
                  <a:spcBef>
                    <a:spcPct val="10000"/>
                  </a:spcBef>
                  <a:defRPr/>
                </a:pPr>
                <a:endParaRPr lang="en-US" sz="2000" smtClean="0"/>
              </a:p>
              <a:p>
                <a:pPr marL="363538" indent="-363538" algn="just">
                  <a:spcBef>
                    <a:spcPct val="10000"/>
                  </a:spcBef>
                  <a:defRPr/>
                </a:pPr>
                <a:r>
                  <a:rPr lang="id-ID" sz="2000" smtClean="0"/>
                  <a:t>Dilema </a:t>
                </a:r>
                <a:r>
                  <a:rPr lang="id-ID" sz="2000" dirty="0" smtClean="0"/>
                  <a:t>konstruktif ini merupakan kombinasi dua argumen modus ponen (periksa argumen modus </a:t>
                </a:r>
                <a:r>
                  <a:rPr lang="id-ID" sz="2000" smtClean="0"/>
                  <a:t>ponen).</a:t>
                </a:r>
                <a:endParaRPr lang="en-US" sz="2000" smtClean="0"/>
              </a:p>
              <a:p>
                <a:pPr marL="363538" indent="-363538" algn="just">
                  <a:spcBef>
                    <a:spcPct val="10000"/>
                  </a:spcBef>
                  <a:defRPr/>
                </a:pPr>
                <a:endParaRPr lang="id-ID" sz="2000" dirty="0" smtClean="0"/>
              </a:p>
              <a:p>
                <a:pPr algn="just">
                  <a:spcBef>
                    <a:spcPct val="10000"/>
                  </a:spcBef>
                  <a:buNone/>
                  <a:defRPr/>
                </a:pPr>
                <a:r>
                  <a:rPr lang="id-ID" sz="2000" smtClean="0"/>
                  <a:t>Contoh :</a:t>
                </a:r>
                <a:endParaRPr lang="en-US" sz="2000" smtClean="0"/>
              </a:p>
              <a:p>
                <a:pPr algn="just">
                  <a:spcBef>
                    <a:spcPct val="10000"/>
                  </a:spcBef>
                  <a:buNone/>
                  <a:defRPr/>
                </a:pPr>
                <a:r>
                  <a:rPr lang="id-ID" sz="2000" smtClean="0"/>
                  <a:t>Premis </a:t>
                </a:r>
                <a:r>
                  <a:rPr lang="id-ID" sz="2000" dirty="0" smtClean="0"/>
                  <a:t>1     : Jika hari hujan, aku akan tinggal </a:t>
                </a:r>
                <a:r>
                  <a:rPr lang="id-ID" sz="2000" smtClean="0"/>
                  <a:t>di rumah;</a:t>
                </a:r>
                <a:r>
                  <a:rPr lang="en-US" sz="2000" smtClean="0"/>
                  <a:t> </a:t>
                </a:r>
                <a:r>
                  <a:rPr lang="id-ID" sz="2000" smtClean="0"/>
                  <a:t>tetapi jika </a:t>
                </a:r>
                <a:r>
                  <a:rPr lang="en-US" sz="2000" smtClean="0"/>
                  <a:t>P</a:t>
                </a:r>
                <a:r>
                  <a:rPr lang="id-ID" sz="2000" smtClean="0"/>
                  <a:t>acar </a:t>
                </a:r>
                <a:r>
                  <a:rPr lang="id-ID" sz="2000" dirty="0" smtClean="0"/>
                  <a:t>datang, aku </a:t>
                </a:r>
                <a:r>
                  <a:rPr lang="id-ID" sz="2000" smtClean="0"/>
                  <a:t>pergi berbelanja.</a:t>
                </a:r>
                <a:endParaRPr lang="en-US" sz="2000" smtClean="0"/>
              </a:p>
              <a:p>
                <a:pPr algn="just">
                  <a:spcBef>
                    <a:spcPct val="10000"/>
                  </a:spcBef>
                  <a:buNone/>
                  <a:defRPr/>
                </a:pPr>
                <a:r>
                  <a:rPr lang="id-ID" sz="2000" smtClean="0"/>
                  <a:t>Premis </a:t>
                </a:r>
                <a:r>
                  <a:rPr lang="id-ID" sz="2000" dirty="0" smtClean="0"/>
                  <a:t>2    : Hari ini hujan atau </a:t>
                </a:r>
                <a:r>
                  <a:rPr lang="id-ID" sz="2000" smtClean="0"/>
                  <a:t>pacar datang.</a:t>
                </a:r>
                <a:endParaRPr lang="en-US" sz="2000" smtClean="0"/>
              </a:p>
              <a:p>
                <a:pPr algn="just">
                  <a:spcBef>
                    <a:spcPct val="10000"/>
                  </a:spcBef>
                  <a:buNone/>
                  <a:defRPr/>
                </a:pPr>
                <a:r>
                  <a:rPr lang="id-ID" sz="2000" smtClean="0"/>
                  <a:t>Konklusi     </a:t>
                </a:r>
                <a:r>
                  <a:rPr lang="id-ID" sz="2000" dirty="0" smtClean="0"/>
                  <a:t>: Aku akan tinggal di rumah atau pergi berbelanja.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165475" y="1253713"/>
                <a:ext cx="7329238" cy="4967700"/>
              </a:xfrm>
              <a:blipFill rotWithShape="0">
                <a:blip r:embed="rId2"/>
                <a:stretch>
                  <a:fillRect l="-832" r="-9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7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7302500" y="6599238"/>
            <a:ext cx="1841500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CA93889-7A86-4DFF-A1EA-1CC799CDCBC6}" type="datetime1">
              <a:rPr lang="id-ID" sz="1200" b="0" smtClean="0">
                <a:solidFill>
                  <a:srgbClr val="003C5A"/>
                </a:solidFill>
                <a:cs typeface="Times New Roman" panose="02020603050405020304" pitchFamily="18" charset="0"/>
              </a:rPr>
              <a:pPr eaLnBrk="1" hangingPunct="1"/>
              <a:t>27/05/2018</a:t>
            </a:fld>
            <a:endParaRPr lang="en-US" sz="1200" b="0" smtClean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592888"/>
            <a:ext cx="2590800" cy="22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1200" b="0">
                <a:solidFill>
                  <a:srgbClr val="003C5A"/>
                </a:solidFill>
                <a:cs typeface="Times New Roman" panose="02020603050405020304" pitchFamily="18" charset="0"/>
              </a:rPr>
              <a:t>Logika Informatika</a:t>
            </a:r>
            <a:endParaRPr lang="en-US" sz="1200" b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94713" y="6596063"/>
            <a:ext cx="649287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0">
                <a:solidFill>
                  <a:srgbClr val="003C5A"/>
                </a:solidFill>
              </a:rPr>
              <a:t>| Page </a:t>
            </a:r>
            <a:fld id="{1BE1FE08-82B1-45A4-8A1F-5BEDECA43F5F}" type="slidenum">
              <a:rPr lang="en-US" sz="1200" b="0">
                <a:solidFill>
                  <a:srgbClr val="003C5A"/>
                </a:solidFill>
              </a:rPr>
              <a:pPr eaLnBrk="1" hangingPunct="1"/>
              <a:t>27</a:t>
            </a:fld>
            <a:endParaRPr lang="en-US" sz="1200" b="0">
              <a:solidFill>
                <a:srgbClr val="003C5A"/>
              </a:solidFill>
            </a:endParaRPr>
          </a:p>
        </p:txBody>
      </p:sp>
      <p:cxnSp>
        <p:nvCxnSpPr>
          <p:cNvPr id="28679" name="Straight Connector 7"/>
          <p:cNvCxnSpPr>
            <a:cxnSpLocks noChangeShapeType="1"/>
          </p:cNvCxnSpPr>
          <p:nvPr/>
        </p:nvCxnSpPr>
        <p:spPr bwMode="auto">
          <a:xfrm>
            <a:off x="1165475" y="2021228"/>
            <a:ext cx="3657600" cy="15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80" name="Straight Connector 11"/>
          <p:cNvCxnSpPr>
            <a:cxnSpLocks noChangeShapeType="1"/>
          </p:cNvCxnSpPr>
          <p:nvPr/>
        </p:nvCxnSpPr>
        <p:spPr bwMode="auto">
          <a:xfrm>
            <a:off x="1165475" y="4910138"/>
            <a:ext cx="7696200" cy="15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4198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sz="2000" dirty="0" smtClean="0"/>
              <a:t>Dilema Destruktif</a:t>
            </a:r>
            <a:endParaRPr lang="id-ID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165497" y="1600200"/>
                <a:ext cx="7329216" cy="4967700"/>
              </a:xfrm>
            </p:spPr>
            <p:txBody>
              <a:bodyPr/>
              <a:lstStyle/>
              <a:p>
                <a:pPr>
                  <a:buNone/>
                  <a:defRPr/>
                </a:pPr>
                <a:r>
                  <a:rPr lang="en-US" sz="2000" smtClean="0"/>
                  <a:t>	</a:t>
                </a:r>
                <a:r>
                  <a:rPr lang="id-ID" sz="2000" smtClean="0"/>
                  <a:t>Premis </a:t>
                </a:r>
                <a:r>
                  <a:rPr lang="id-ID" sz="2000" dirty="0" smtClean="0"/>
                  <a:t>1 	: </a:t>
                </a:r>
                <a:r>
                  <a:rPr lang="id-ID" sz="2000" dirty="0"/>
                  <a:t>(p </a:t>
                </a:r>
                <a14:m>
                  <m:oMath xmlns:m="http://schemas.openxmlformats.org/officeDocument/2006/math">
                    <m:r>
                      <a:rPr lang="id-ID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→</m:t>
                    </m:r>
                  </m:oMath>
                </a14:m>
                <a:r>
                  <a:rPr lang="id-ID" sz="2000" dirty="0"/>
                  <a:t> q) </a:t>
                </a:r>
                <a:r>
                  <a:rPr lang="id-ID" sz="2000" dirty="0">
                    <a:sym typeface="Symbol" pitchFamily="18" charset="2"/>
                  </a:rPr>
                  <a:t> </a:t>
                </a:r>
                <a:r>
                  <a:rPr lang="id-ID" sz="2000" dirty="0"/>
                  <a:t>(r </a:t>
                </a:r>
                <a14:m>
                  <m:oMath xmlns:m="http://schemas.openxmlformats.org/officeDocument/2006/math">
                    <m:r>
                      <a:rPr lang="id-ID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→</m:t>
                    </m:r>
                  </m:oMath>
                </a14:m>
                <a:r>
                  <a:rPr lang="id-ID" sz="2000" dirty="0"/>
                  <a:t> s</a:t>
                </a:r>
                <a:r>
                  <a:rPr lang="id-ID" sz="2000"/>
                  <a:t>) </a:t>
                </a:r>
                <a:endParaRPr lang="id-ID" sz="2000" dirty="0" smtClean="0"/>
              </a:p>
              <a:p>
                <a:pPr marL="609600" indent="-609600" algn="just">
                  <a:spcBef>
                    <a:spcPct val="10000"/>
                  </a:spcBef>
                  <a:buFont typeface="Wingdings" pitchFamily="2" charset="2"/>
                  <a:buNone/>
                  <a:defRPr/>
                </a:pPr>
                <a:r>
                  <a:rPr lang="en-US" sz="2000" smtClean="0"/>
                  <a:t>	</a:t>
                </a:r>
                <a:r>
                  <a:rPr lang="id-ID" sz="2000" smtClean="0"/>
                  <a:t>    </a:t>
                </a:r>
                <a:r>
                  <a:rPr lang="id-ID" sz="2000" dirty="0" smtClean="0"/>
                  <a:t>Premis 2 	: ~ q </a:t>
                </a:r>
                <a:r>
                  <a:rPr lang="id-ID" sz="2000" dirty="0" smtClean="0">
                    <a:sym typeface="Symbol" pitchFamily="18" charset="2"/>
                  </a:rPr>
                  <a:t></a:t>
                </a:r>
                <a:r>
                  <a:rPr lang="id-ID" sz="2000" dirty="0" smtClean="0"/>
                  <a:t> ~ s</a:t>
                </a:r>
              </a:p>
              <a:p>
                <a:pPr marL="609600" indent="-609600" algn="just">
                  <a:spcBef>
                    <a:spcPct val="10000"/>
                  </a:spcBef>
                  <a:buFont typeface="Wingdings" pitchFamily="2" charset="2"/>
                  <a:buNone/>
                  <a:defRPr/>
                </a:pPr>
                <a:r>
                  <a:rPr lang="en-US" sz="2000" smtClean="0"/>
                  <a:t>	</a:t>
                </a:r>
                <a:r>
                  <a:rPr lang="id-ID" sz="2000" smtClean="0"/>
                  <a:t>    K</a:t>
                </a:r>
                <a:r>
                  <a:rPr lang="en-US" sz="2000"/>
                  <a:t>o</a:t>
                </a:r>
                <a:r>
                  <a:rPr lang="id-ID" sz="2000" smtClean="0"/>
                  <a:t>nklusi </a:t>
                </a:r>
                <a:r>
                  <a:rPr lang="id-ID" sz="2000" dirty="0" smtClean="0"/>
                  <a:t>	: ~ p </a:t>
                </a:r>
                <a:r>
                  <a:rPr lang="id-ID" sz="2000" dirty="0" smtClean="0">
                    <a:sym typeface="Symbol" pitchFamily="18" charset="2"/>
                  </a:rPr>
                  <a:t></a:t>
                </a:r>
                <a:r>
                  <a:rPr lang="id-ID" sz="2000" dirty="0" smtClean="0"/>
                  <a:t> ~ r</a:t>
                </a:r>
              </a:p>
              <a:p>
                <a:pPr marL="363538" indent="-363538" algn="just">
                  <a:spcBef>
                    <a:spcPct val="10000"/>
                  </a:spcBef>
                  <a:defRPr/>
                </a:pPr>
                <a:endParaRPr lang="en-US" sz="2000" smtClean="0"/>
              </a:p>
              <a:p>
                <a:pPr marL="363538" indent="-363538" algn="just">
                  <a:spcBef>
                    <a:spcPct val="10000"/>
                  </a:spcBef>
                  <a:defRPr/>
                </a:pPr>
                <a:r>
                  <a:rPr lang="id-ID" sz="2000" smtClean="0"/>
                  <a:t>Dilema </a:t>
                </a:r>
                <a:r>
                  <a:rPr lang="id-ID" sz="2000" dirty="0" smtClean="0"/>
                  <a:t>destruktif ini merupakan kombinasi dari dua argumen modus tolens (perhatikan argumen modus </a:t>
                </a:r>
                <a:r>
                  <a:rPr lang="id-ID" sz="2000" smtClean="0"/>
                  <a:t>tolen).</a:t>
                </a:r>
                <a:endParaRPr lang="en-US" sz="2000" smtClean="0"/>
              </a:p>
              <a:p>
                <a:pPr marL="363538" indent="-363538" algn="just">
                  <a:spcBef>
                    <a:spcPct val="10000"/>
                  </a:spcBef>
                  <a:defRPr/>
                </a:pPr>
                <a:endParaRPr lang="id-ID" sz="2000" dirty="0" smtClean="0"/>
              </a:p>
              <a:p>
                <a:pPr marL="363538" indent="-363538" algn="just">
                  <a:spcBef>
                    <a:spcPct val="10000"/>
                  </a:spcBef>
                  <a:defRPr/>
                </a:pPr>
                <a:r>
                  <a:rPr lang="id-ID" sz="2000" dirty="0" smtClean="0"/>
                  <a:t>Contoh :</a:t>
                </a:r>
              </a:p>
              <a:p>
                <a:pPr marL="400050" lvl="1" algn="just">
                  <a:spcBef>
                    <a:spcPct val="10000"/>
                  </a:spcBef>
                  <a:buNone/>
                  <a:defRPr/>
                </a:pPr>
                <a:r>
                  <a:rPr lang="id-ID" sz="2000" smtClean="0"/>
                  <a:t>Premis 1</a:t>
                </a:r>
                <a:r>
                  <a:rPr lang="en-US" sz="2000" smtClean="0"/>
                  <a:t>:</a:t>
                </a:r>
                <a:r>
                  <a:rPr lang="id-ID" sz="2000" smtClean="0"/>
                  <a:t> </a:t>
                </a:r>
                <a:r>
                  <a:rPr lang="id-ID" sz="2000" dirty="0" smtClean="0"/>
                  <a:t>Jika aku memberikan pengakuan, aku </a:t>
                </a:r>
                <a:r>
                  <a:rPr lang="id-ID" sz="2000" smtClean="0"/>
                  <a:t>akan digantung;</a:t>
                </a:r>
                <a:r>
                  <a:rPr lang="en-US" sz="2000" smtClean="0"/>
                  <a:t> </a:t>
                </a:r>
                <a:r>
                  <a:rPr lang="id-ID" sz="2000" smtClean="0"/>
                  <a:t>dan </a:t>
                </a:r>
                <a:r>
                  <a:rPr lang="id-ID" sz="2000" dirty="0" smtClean="0"/>
                  <a:t>jika aku tutup mulut, aku akan </a:t>
                </a:r>
                <a:r>
                  <a:rPr lang="id-ID" sz="2000" smtClean="0"/>
                  <a:t>ditembak  mati.</a:t>
                </a:r>
                <a:endParaRPr lang="en-US" sz="2000" smtClean="0"/>
              </a:p>
              <a:p>
                <a:pPr marL="400050" lvl="1" algn="just">
                  <a:spcBef>
                    <a:spcPct val="10000"/>
                  </a:spcBef>
                  <a:buNone/>
                  <a:defRPr/>
                </a:pPr>
                <a:r>
                  <a:rPr lang="id-ID" sz="2000" smtClean="0"/>
                  <a:t>Premis 2  </a:t>
                </a:r>
                <a:r>
                  <a:rPr lang="id-ID" sz="2000" dirty="0" smtClean="0"/>
                  <a:t>: Aku tidak akan ditembak mati </a:t>
                </a:r>
                <a:r>
                  <a:rPr lang="id-ID" sz="2000" smtClean="0"/>
                  <a:t>atau digantung.</a:t>
                </a:r>
                <a:endParaRPr lang="en-US" sz="2000" smtClean="0"/>
              </a:p>
              <a:p>
                <a:pPr marL="400050" lvl="1" algn="just">
                  <a:spcBef>
                    <a:spcPct val="10000"/>
                  </a:spcBef>
                  <a:buNone/>
                  <a:defRPr/>
                </a:pPr>
                <a:r>
                  <a:rPr lang="id-ID" sz="2000" smtClean="0"/>
                  <a:t>Konklusi  </a:t>
                </a:r>
                <a:r>
                  <a:rPr lang="id-ID" sz="2000" dirty="0" smtClean="0"/>
                  <a:t>:  Aku tidak akan memberikan pengakuan, atau tidak akan tutup mulut.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165497" y="1600200"/>
                <a:ext cx="7329216" cy="4967700"/>
              </a:xfrm>
              <a:blipFill rotWithShape="0">
                <a:blip r:embed="rId2"/>
                <a:stretch>
                  <a:fillRect l="-749" r="-9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700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7302500" y="6599238"/>
            <a:ext cx="1841500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38C3E0B-784B-4DEE-B53C-FF9308971450}" type="datetime1">
              <a:rPr lang="id-ID" sz="1200" b="0" smtClean="0">
                <a:solidFill>
                  <a:srgbClr val="003C5A"/>
                </a:solidFill>
                <a:cs typeface="Times New Roman" panose="02020603050405020304" pitchFamily="18" charset="0"/>
              </a:rPr>
              <a:pPr eaLnBrk="1" hangingPunct="1"/>
              <a:t>27/05/2018</a:t>
            </a:fld>
            <a:endParaRPr lang="en-US" sz="1200" b="0" smtClean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592888"/>
            <a:ext cx="2590800" cy="22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1200" b="0">
                <a:solidFill>
                  <a:srgbClr val="003C5A"/>
                </a:solidFill>
                <a:cs typeface="Times New Roman" panose="02020603050405020304" pitchFamily="18" charset="0"/>
              </a:rPr>
              <a:t>Logika Informatika</a:t>
            </a:r>
            <a:endParaRPr lang="en-US" sz="1200" b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94713" y="6596063"/>
            <a:ext cx="649287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0">
                <a:solidFill>
                  <a:srgbClr val="003C5A"/>
                </a:solidFill>
              </a:rPr>
              <a:t>| Page </a:t>
            </a:r>
            <a:fld id="{8A16685B-761F-4198-B944-4AD3EA28F2E2}" type="slidenum">
              <a:rPr lang="en-US" sz="1200" b="0">
                <a:solidFill>
                  <a:srgbClr val="003C5A"/>
                </a:solidFill>
              </a:rPr>
              <a:pPr eaLnBrk="1" hangingPunct="1"/>
              <a:t>28</a:t>
            </a:fld>
            <a:endParaRPr lang="en-US" sz="1200" b="0">
              <a:solidFill>
                <a:srgbClr val="003C5A"/>
              </a:solidFill>
            </a:endParaRPr>
          </a:p>
        </p:txBody>
      </p:sp>
      <p:cxnSp>
        <p:nvCxnSpPr>
          <p:cNvPr id="29703" name="Straight Connector 7"/>
          <p:cNvCxnSpPr>
            <a:cxnSpLocks noChangeShapeType="1"/>
          </p:cNvCxnSpPr>
          <p:nvPr/>
        </p:nvCxnSpPr>
        <p:spPr bwMode="auto">
          <a:xfrm>
            <a:off x="1500188" y="2392703"/>
            <a:ext cx="5638800" cy="15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04" name="Straight Connector 11"/>
          <p:cNvCxnSpPr>
            <a:cxnSpLocks noChangeShapeType="1"/>
          </p:cNvCxnSpPr>
          <p:nvPr/>
        </p:nvCxnSpPr>
        <p:spPr bwMode="auto">
          <a:xfrm>
            <a:off x="1165475" y="5624513"/>
            <a:ext cx="7696200" cy="15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225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2"/>
          <p:cNvSpPr>
            <a:spLocks noGrp="1"/>
          </p:cNvSpPr>
          <p:nvPr>
            <p:ph type="body" idx="1"/>
          </p:nvPr>
        </p:nvSpPr>
        <p:spPr>
          <a:xfrm>
            <a:off x="1647512" y="1828800"/>
            <a:ext cx="6700500" cy="2546850"/>
          </a:xfrm>
        </p:spPr>
        <p:txBody>
          <a:bodyPr/>
          <a:lstStyle/>
          <a:p>
            <a:pPr>
              <a:spcAft>
                <a:spcPts val="1200"/>
              </a:spcAft>
            </a:pPr>
            <a:endParaRPr lang="en-US" smtClean="0"/>
          </a:p>
          <a:p>
            <a:pPr>
              <a:spcAft>
                <a:spcPts val="1200"/>
              </a:spcAft>
              <a:buNone/>
            </a:pPr>
            <a:r>
              <a:rPr lang="en-US" smtClean="0"/>
              <a:t>CONTOH KASUS</a:t>
            </a:r>
            <a:endParaRPr lang="en-US"/>
          </a:p>
          <a:p>
            <a:pPr>
              <a:spcAft>
                <a:spcPts val="1200"/>
              </a:spcAft>
              <a:buNone/>
            </a:pPr>
            <a:r>
              <a:rPr lang="id-ID"/>
              <a:t>Jika pintu kereta api ditutup, lalu lintas akan berhenti. Jika lalu lintas berhenti, akan terjadi kemacetan lalu lintas. Pintu kereta api ditutup. Jadi, terdapat kemacetan lalu lintas</a:t>
            </a:r>
            <a:endParaRPr lang="id-ID" smtClean="0"/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7302500" y="6599238"/>
            <a:ext cx="1841500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3698E84-BEAE-4AA5-9BD1-939CB4147286}" type="datetime1">
              <a:rPr lang="id-ID" sz="1200" b="0" smtClean="0">
                <a:solidFill>
                  <a:srgbClr val="003C5A"/>
                </a:solidFill>
                <a:cs typeface="Times New Roman" panose="02020603050405020304" pitchFamily="18" charset="0"/>
              </a:rPr>
              <a:pPr eaLnBrk="1" hangingPunct="1"/>
              <a:t>27/05/2018</a:t>
            </a:fld>
            <a:endParaRPr lang="en-US" sz="1200" b="0" smtClean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592888"/>
            <a:ext cx="2590800" cy="22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1200" b="0">
                <a:solidFill>
                  <a:srgbClr val="003C5A"/>
                </a:solidFill>
                <a:cs typeface="Times New Roman" panose="02020603050405020304" pitchFamily="18" charset="0"/>
              </a:rPr>
              <a:t>Logika Informatika</a:t>
            </a:r>
            <a:endParaRPr lang="en-US" sz="1200" b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94713" y="6596063"/>
            <a:ext cx="649287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0">
                <a:solidFill>
                  <a:srgbClr val="003C5A"/>
                </a:solidFill>
              </a:rPr>
              <a:t>| Page </a:t>
            </a:r>
            <a:fld id="{D49ECBAF-D025-4784-BB8D-AFBF572D0DCA}" type="slidenum">
              <a:rPr lang="en-US" sz="1200" b="0">
                <a:solidFill>
                  <a:srgbClr val="003C5A"/>
                </a:solidFill>
              </a:rPr>
              <a:pPr eaLnBrk="1" hangingPunct="1"/>
              <a:t>29</a:t>
            </a:fld>
            <a:endParaRPr lang="en-US" sz="1200" b="0">
              <a:solidFill>
                <a:srgbClr val="003C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69973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165475" y="704546"/>
            <a:ext cx="6858000" cy="4599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smtClean="0"/>
              <a:t>ARGUMEN</a:t>
            </a:r>
            <a:endParaRPr lang="en" sz="2400"/>
          </a:p>
        </p:txBody>
      </p:sp>
      <p:sp>
        <p:nvSpPr>
          <p:cNvPr id="67" name="Shape 67"/>
          <p:cNvSpPr txBox="1"/>
          <p:nvPr/>
        </p:nvSpPr>
        <p:spPr>
          <a:xfrm>
            <a:off x="1142675" y="1736349"/>
            <a:ext cx="3451800" cy="249275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1200" b="1" smtClean="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DEFINSI 1</a:t>
            </a:r>
            <a:endParaRPr lang="en" sz="1200" b="1">
              <a:solidFill>
                <a:srgbClr val="39C0BA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lvl="0">
              <a:spcBef>
                <a:spcPts val="600"/>
              </a:spcBef>
              <a:buClr>
                <a:schemeClr val="dk1"/>
              </a:buClr>
              <a:buSzPct val="91666"/>
            </a:pPr>
            <a:r>
              <a:rPr lang="en-US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S</a:t>
            </a:r>
            <a:r>
              <a:rPr lang="en-US" smtClean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uatu </a:t>
            </a:r>
            <a:r>
              <a:rPr lang="en-US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proposisi/ pernyataan majemuk </a:t>
            </a:r>
            <a:r>
              <a:rPr lang="en-US" smtClean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yang memuat </a:t>
            </a:r>
            <a:r>
              <a:rPr lang="en-US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sekumpulan pernyataan-pernyataan P1, P2, ...Pn (disebut premis) </a:t>
            </a:r>
            <a:r>
              <a:rPr lang="en-US" smtClean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dan diikuti </a:t>
            </a:r>
            <a:r>
              <a:rPr lang="en-US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suatu pernyataan lain Q yang disebut disebut konklusi /kesimpulan</a:t>
            </a:r>
            <a:endParaRPr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lvl="0" rtl="0">
              <a:spcBef>
                <a:spcPts val="600"/>
              </a:spcBef>
              <a:buNone/>
            </a:pPr>
            <a:endParaRPr sz="12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8" name="Shape 68"/>
          <p:cNvSpPr txBox="1"/>
          <p:nvPr/>
        </p:nvSpPr>
        <p:spPr>
          <a:xfrm>
            <a:off x="5084225" y="1736349"/>
            <a:ext cx="3602400" cy="213556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1200" b="1" smtClean="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DEFINISI 2</a:t>
            </a:r>
            <a:endParaRPr lang="en" sz="1200" b="1">
              <a:solidFill>
                <a:srgbClr val="39C0BA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lvl="0">
              <a:spcBef>
                <a:spcPts val="600"/>
              </a:spcBef>
            </a:pPr>
            <a:r>
              <a:rPr lang="en-US" smtClean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rangkaian </a:t>
            </a:r>
            <a:r>
              <a:rPr lang="en-US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pernyataan-pernyataan yang mempunyai </a:t>
            </a:r>
            <a:r>
              <a:rPr lang="en-US" smtClean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ungkapan pernyataan </a:t>
            </a:r>
            <a:r>
              <a:rPr lang="en-US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penarikan kesimpulan (inferensi</a:t>
            </a:r>
            <a:r>
              <a:rPr lang="en-US" smtClean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).</a:t>
            </a:r>
          </a:p>
          <a:p>
            <a:pPr lvl="0">
              <a:spcBef>
                <a:spcPts val="600"/>
              </a:spcBef>
            </a:pPr>
            <a:r>
              <a:rPr lang="en-US" smtClean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Argumen </a:t>
            </a:r>
            <a:r>
              <a:rPr lang="en-US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terdiri dari </a:t>
            </a:r>
            <a:r>
              <a:rPr lang="en-US" smtClean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pernyataan-pernyataan </a:t>
            </a:r>
            <a:r>
              <a:rPr lang="en-US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yang terdiri atas dua kelompok, yaitu kelompok pernyataan sebelum </a:t>
            </a:r>
            <a:r>
              <a:rPr lang="en-US" smtClean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kata ‘</a:t>
            </a:r>
            <a:r>
              <a:rPr lang="en-US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jadi’ yang disebut premis (hipotesa) dan pernyataan setelah kata ‘jadi’ yang </a:t>
            </a:r>
            <a:r>
              <a:rPr lang="en-US" smtClean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disebut konklusi </a:t>
            </a:r>
            <a:r>
              <a:rPr lang="en-US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(kesimpulan). </a:t>
            </a:r>
            <a:endParaRPr lang="en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9" name="Shape 69"/>
          <p:cNvSpPr txBox="1"/>
          <p:nvPr/>
        </p:nvSpPr>
        <p:spPr>
          <a:xfrm>
            <a:off x="1165475" y="4443817"/>
            <a:ext cx="7521300" cy="127920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smtClean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C</a:t>
            </a:r>
            <a:r>
              <a:rPr lang="en" b="1" smtClean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ontoh</a:t>
            </a:r>
          </a:p>
          <a:p>
            <a:pPr lvl="0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smtClean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jika Saya tidur larut malam maka Saya mengantuk	(Premis 1)</a:t>
            </a:r>
          </a:p>
          <a:p>
            <a:pPr lvl="0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smtClean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saya tidur larut malam			(Premis 2)</a:t>
            </a:r>
          </a:p>
          <a:p>
            <a:pPr lvl="0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smtClean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Jadi saya mengantuk				(Konklusi)</a:t>
            </a:r>
          </a:p>
          <a:p>
            <a:pPr lvl="0" rtl="0">
              <a:spcBef>
                <a:spcPts val="600"/>
              </a:spcBef>
              <a:spcAft>
                <a:spcPts val="600"/>
              </a:spcAft>
              <a:buNone/>
            </a:pPr>
            <a:endParaRPr lang="en-US" b="1" smtClean="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endParaRPr lang="en" b="1" smtClean="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b="1" smtClean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 lang="en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endParaRPr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endParaRPr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FAKTA-FAKTA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5496" y="1600200"/>
            <a:ext cx="7292703" cy="4967700"/>
          </a:xfrm>
        </p:spPr>
        <p:txBody>
          <a:bodyPr/>
          <a:lstStyle/>
          <a:p>
            <a:pPr marL="457200" indent="-457200"/>
            <a:r>
              <a:rPr lang="en-US" sz="2000"/>
              <a:t>Jika pintu kereta api ditutup, lalu lintas akan berhenti. </a:t>
            </a:r>
            <a:endParaRPr lang="en-US" sz="2000" smtClean="0"/>
          </a:p>
          <a:p>
            <a:pPr marL="457200" indent="-457200"/>
            <a:r>
              <a:rPr lang="en-US" sz="2000" smtClean="0"/>
              <a:t>Jika </a:t>
            </a:r>
            <a:r>
              <a:rPr lang="en-US" sz="2000"/>
              <a:t>lalu lintas berhenti, akan terjadi kemacetan lalu lintas. </a:t>
            </a:r>
            <a:endParaRPr lang="en-US" sz="2000" smtClean="0"/>
          </a:p>
          <a:p>
            <a:pPr marL="457200" indent="-457200"/>
            <a:r>
              <a:rPr lang="en-US" sz="2000" smtClean="0"/>
              <a:t>Pintu </a:t>
            </a:r>
            <a:r>
              <a:rPr lang="en-US" sz="2000"/>
              <a:t>kereta api ditutup. </a:t>
            </a:r>
            <a:endParaRPr lang="en-US" sz="2000" smtClean="0"/>
          </a:p>
          <a:p>
            <a:pPr marL="457200" indent="-457200"/>
            <a:r>
              <a:rPr lang="en-US" sz="2000"/>
              <a:t>T</a:t>
            </a:r>
            <a:r>
              <a:rPr lang="en-US" sz="2000" smtClean="0"/>
              <a:t>erdapat </a:t>
            </a:r>
            <a:r>
              <a:rPr lang="en-US" sz="2000"/>
              <a:t>kemacetan lalu lintas</a:t>
            </a:r>
            <a:br>
              <a:rPr lang="en-US" sz="2000"/>
            </a:b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8410291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id-ID" sz="3600" smtClean="0"/>
              <a:t>Tentukan </a:t>
            </a:r>
            <a:r>
              <a:rPr lang="en-US" sz="3600" smtClean="0"/>
              <a:t>kesimpulannya…</a:t>
            </a:r>
            <a:endParaRPr lang="id-ID" sz="360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7302500" y="6599238"/>
            <a:ext cx="1841500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84F687E-992B-4C3F-9D51-C767EBD9E31B}" type="datetime1">
              <a:rPr lang="id-ID" sz="1200" b="0" smtClean="0">
                <a:solidFill>
                  <a:srgbClr val="003C5A"/>
                </a:solidFill>
                <a:cs typeface="Times New Roman" panose="02020603050405020304" pitchFamily="18" charset="0"/>
              </a:rPr>
              <a:pPr eaLnBrk="1" hangingPunct="1"/>
              <a:t>27/05/2018</a:t>
            </a:fld>
            <a:endParaRPr lang="en-US" sz="1200" b="0" smtClean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592888"/>
            <a:ext cx="2590800" cy="22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1200" b="0">
                <a:solidFill>
                  <a:srgbClr val="003C5A"/>
                </a:solidFill>
                <a:cs typeface="Times New Roman" panose="02020603050405020304" pitchFamily="18" charset="0"/>
              </a:rPr>
              <a:t>Logika Informatika</a:t>
            </a:r>
            <a:endParaRPr lang="en-US" sz="1200" b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94713" y="6596063"/>
            <a:ext cx="649287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0">
                <a:solidFill>
                  <a:srgbClr val="003C5A"/>
                </a:solidFill>
              </a:rPr>
              <a:t>| Page </a:t>
            </a:r>
            <a:fld id="{15C36228-3525-4230-8914-29CDC85E6DF8}" type="slidenum">
              <a:rPr lang="en-US" sz="1200" b="0">
                <a:solidFill>
                  <a:srgbClr val="003C5A"/>
                </a:solidFill>
              </a:rPr>
              <a:pPr eaLnBrk="1" hangingPunct="1"/>
              <a:t>31</a:t>
            </a:fld>
            <a:endParaRPr lang="en-US" sz="1200" b="0">
              <a:solidFill>
                <a:srgbClr val="003C5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33225" y="4210050"/>
            <a:ext cx="6858000" cy="458788"/>
          </a:xfrm>
        </p:spPr>
        <p:txBody>
          <a:bodyPr/>
          <a:lstStyle/>
          <a:p>
            <a:pPr>
              <a:defRPr/>
            </a:pPr>
            <a:r>
              <a:rPr lang="id-ID" dirty="0" smtClean="0">
                <a:solidFill>
                  <a:schemeClr val="bg1"/>
                </a:solidFill>
              </a:rPr>
              <a:t>Berdasarkan Fakta - Fakta Tersebut...</a:t>
            </a: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605216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smtClean="0"/>
              <a:t>Fakta dalam bentuk simbol</a:t>
            </a:r>
            <a:endParaRPr lang="en-US" sz="2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pt-BR" sz="2400"/>
                  <a:t>p </a:t>
                </a:r>
                <a14:m>
                  <m:oMath xmlns:m="http://schemas.openxmlformats.org/officeDocument/2006/math"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pt-BR" sz="2400"/>
                  <a:t> q </a:t>
                </a:r>
                <a:endParaRPr lang="pt-BR" sz="240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pt-BR" sz="2400" smtClean="0"/>
                  <a:t>q </a:t>
                </a:r>
                <a14:m>
                  <m:oMath xmlns:m="http://schemas.openxmlformats.org/officeDocument/2006/math"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pt-BR" sz="2400"/>
                  <a:t> r </a:t>
                </a:r>
                <a:endParaRPr lang="pt-BR" sz="240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pt-BR" sz="2400" smtClean="0"/>
                  <a:t>p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pt-BR" sz="2400" smtClean="0"/>
                  <a:t>r</a:t>
                </a:r>
                <a:r>
                  <a:rPr lang="pt-BR" sz="2400"/>
                  <a:t/>
                </a:r>
                <a:br>
                  <a:rPr lang="pt-BR" sz="2400"/>
                </a:br>
                <a:endParaRPr lang="en-US" sz="2400"/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2"/>
                <a:stretch>
                  <a:fillRect l="-1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8169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Proses pembuktian validitas argument diatas adalah sebagai berikut: </a:t>
            </a:r>
          </a:p>
          <a:p>
            <a:pPr marL="457200" indent="-457200">
              <a:buAutoNum type="arabicPeriod"/>
            </a:pPr>
            <a:r>
              <a:rPr lang="en-US" sz="2400" smtClean="0"/>
              <a:t>p ⇒ q 	Pr </a:t>
            </a:r>
          </a:p>
          <a:p>
            <a:pPr marL="457200" indent="-457200">
              <a:buAutoNum type="arabicPeriod"/>
            </a:pPr>
            <a:r>
              <a:rPr lang="en-US" sz="2400" smtClean="0"/>
              <a:t>q ⇒ r 	Pr </a:t>
            </a:r>
          </a:p>
          <a:p>
            <a:pPr marL="457200" indent="-457200">
              <a:buAutoNum type="arabicPeriod"/>
            </a:pPr>
            <a:r>
              <a:rPr lang="en-US" sz="2400" smtClean="0"/>
              <a:t>p 		Pr / ∴r </a:t>
            </a:r>
          </a:p>
          <a:p>
            <a:pPr marL="457200" indent="-457200">
              <a:buAutoNum type="arabicPeriod"/>
            </a:pPr>
            <a:r>
              <a:rPr lang="en-US" sz="2400" smtClean="0"/>
              <a:t>q 		1,3 MP </a:t>
            </a:r>
          </a:p>
          <a:p>
            <a:pPr marL="457200" indent="-457200">
              <a:buAutoNum type="arabicPeriod"/>
            </a:pPr>
            <a:r>
              <a:rPr lang="en-US" sz="2400"/>
              <a:t>r</a:t>
            </a:r>
            <a:r>
              <a:rPr lang="en-US" sz="2400" smtClean="0"/>
              <a:t>  		2,4 MP</a:t>
            </a:r>
            <a:br>
              <a:rPr lang="en-US" sz="2400" smtClean="0"/>
            </a:b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1003129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Tentukan validitas argument berikut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smtClean="0"/>
              <a:t>jika </a:t>
            </a:r>
            <a:r>
              <a:rPr lang="en-US" sz="2400"/>
              <a:t>Ibu pergi ke pasar, maka bapak pergi ke kantor. Ibu dan kakak pergi ke pasar. Jadi, bapak pergi ke kantor</a:t>
            </a:r>
            <a:r>
              <a:rPr lang="en-US" sz="240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/>
              <a:t>Pak Ali adalah seorang pedagang atau petani. Jika pak Ali seorang pedagang, maka ia kaya. Ternyata Pak Ali tidak kaya. Jadi, Pak Ali seorang petani.</a:t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72893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3357563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60387" y="3670124"/>
            <a:ext cx="6897788" cy="1546500"/>
          </a:xfrm>
        </p:spPr>
        <p:txBody>
          <a:bodyPr/>
          <a:lstStyle/>
          <a:p>
            <a:pPr algn="ctr"/>
            <a:r>
              <a:rPr lang="en-US" sz="2800"/>
              <a:t>tautologi akan tetap benar tanpa bergantung pada </a:t>
            </a:r>
            <a:r>
              <a:rPr lang="en-US" sz="2800"/>
              <a:t>isi </a:t>
            </a:r>
            <a:r>
              <a:rPr lang="en-US" sz="2800" smtClean="0"/>
              <a:t>pernyataannya </a:t>
            </a:r>
            <a:r>
              <a:rPr lang="en-US" sz="2800"/>
              <a:t>maka vadilitas argumen juga tidak bergantung pada </a:t>
            </a:r>
            <a:r>
              <a:rPr lang="en-US" sz="2800"/>
              <a:t>isi </a:t>
            </a:r>
            <a:r>
              <a:rPr lang="en-US" sz="2800" smtClean="0"/>
              <a:t>pernyataan </a:t>
            </a:r>
            <a:r>
              <a:rPr lang="en-US" sz="2800"/>
              <a:t>baik pada premis maupun konklusinya</a:t>
            </a:r>
            <a:br>
              <a:rPr lang="en-US" sz="2800"/>
            </a:b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3864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BENTUK UMUM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Placeholder 5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buNone/>
                </a:pPr>
                <a:r>
                  <a:rPr lang="en-US" sz="2000" smtClean="0"/>
                  <a:t>Notasi : Argumen secara umum dinotasikan </a:t>
                </a:r>
                <a:r>
                  <a:rPr lang="en-US" sz="2000"/>
                  <a:t>dengan</a:t>
                </a:r>
                <a:r>
                  <a:rPr lang="en-US" sz="2000" smtClean="0"/>
                  <a:t>:</a:t>
                </a:r>
              </a:p>
              <a:p>
                <a:pPr>
                  <a:buNone/>
                </a:pPr>
                <a:endParaRPr lang="en-US" sz="2000" smtClean="0"/>
              </a:p>
              <a:p>
                <a:pPr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⊣</m:t>
                    </m:r>
                  </m:oMath>
                </a14:m>
                <a:r>
                  <a:rPr lang="en-US" sz="2000" i="1"/>
                  <a:t> </a:t>
                </a:r>
                <a:r>
                  <a:rPr lang="en-US" sz="2000" i="1" smtClean="0"/>
                  <a:t>Q</a:t>
                </a:r>
              </a:p>
              <a:p>
                <a:pPr>
                  <a:buNone/>
                </a:pPr>
                <a:r>
                  <a:rPr lang="en-US" sz="2000"/>
                  <a:t/>
                </a:r>
                <a:br>
                  <a:rPr lang="en-US" sz="2000"/>
                </a:br>
                <a:r>
                  <a:rPr lang="en-US" sz="2000" smtClean="0"/>
                  <a:t>Karena </a:t>
                </a:r>
                <a:r>
                  <a:rPr lang="en-US" sz="2000"/>
                  <a:t>argumen itu adalah suatu proporsi/ </a:t>
                </a:r>
                <a:r>
                  <a:rPr lang="en-US" sz="2000" smtClean="0"/>
                  <a:t>pernyataan maka </a:t>
                </a:r>
                <a:r>
                  <a:rPr lang="en-US" sz="2000"/>
                  <a:t>ia dapat bernilai benar atau salah. </a:t>
                </a:r>
                <a:endParaRPr lang="en-US" sz="2000" smtClean="0"/>
              </a:p>
              <a:p>
                <a:pPr>
                  <a:buNone/>
                </a:pPr>
                <a:r>
                  <a:rPr lang="en-US" sz="2000" smtClean="0"/>
                  <a:t>Argumen </a:t>
                </a:r>
                <a:r>
                  <a:rPr lang="en-US" sz="2000"/>
                  <a:t>yang benar disebut argumen valid /sah /</a:t>
                </a:r>
                <a:r>
                  <a:rPr lang="en-US" sz="2000" smtClean="0"/>
                  <a:t>sahih.</a:t>
                </a:r>
                <a:r>
                  <a:rPr lang="en-US" sz="2000"/>
                  <a:t> </a:t>
                </a:r>
                <a:endParaRPr lang="en-US" sz="2000" smtClean="0"/>
              </a:p>
              <a:p>
                <a:pPr>
                  <a:buNone/>
                </a:pPr>
                <a:r>
                  <a:rPr lang="en-US" sz="2000" smtClean="0"/>
                  <a:t>Sedangkan </a:t>
                </a:r>
                <a:r>
                  <a:rPr lang="en-US" sz="2000"/>
                  <a:t>argumen yang tidak benar disebut argumen </a:t>
                </a:r>
                <a:r>
                  <a:rPr lang="en-US" sz="2000" smtClean="0"/>
                  <a:t>yang </a:t>
                </a:r>
                <a:r>
                  <a:rPr lang="en-US" sz="2000" i="1" smtClean="0"/>
                  <a:t>invalid </a:t>
                </a:r>
                <a:r>
                  <a:rPr lang="en-US" sz="2000"/>
                  <a:t>/</a:t>
                </a:r>
                <a:r>
                  <a:rPr lang="en-US" sz="2000" smtClean="0"/>
                  <a:t>sesat/</a:t>
                </a:r>
                <a:r>
                  <a:rPr lang="en-US" sz="2000" i="1" smtClean="0"/>
                  <a:t>fallacy</a:t>
                </a:r>
                <a:r>
                  <a:rPr lang="en-US" sz="2000"/>
                  <a:t>.</a:t>
                </a:r>
                <a:br>
                  <a:rPr lang="en-US" sz="2000"/>
                </a:br>
                <a:endParaRPr lang="en-US" sz="2000"/>
              </a:p>
            </p:txBody>
          </p:sp>
        </mc:Choice>
        <mc:Fallback xmlns="">
          <p:sp>
            <p:nvSpPr>
              <p:cNvPr id="6" name="Tex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2"/>
                <a:stretch>
                  <a:fillRect l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2473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ctrTitle"/>
          </p:nvPr>
        </p:nvSpPr>
        <p:spPr>
          <a:xfrm>
            <a:off x="1530175" y="3077050"/>
            <a:ext cx="6767100" cy="709799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mtClean="0"/>
              <a:t>PREMIS &amp; KONKLUSI</a:t>
            </a:r>
            <a:endParaRPr lang="en"/>
          </a:p>
        </p:txBody>
      </p:sp>
      <p:sp>
        <p:nvSpPr>
          <p:cNvPr id="83" name="Shape 83"/>
          <p:cNvSpPr txBox="1">
            <a:spLocks noGrp="1"/>
          </p:cNvSpPr>
          <p:nvPr>
            <p:ph type="subTitle" idx="1"/>
          </p:nvPr>
        </p:nvSpPr>
        <p:spPr>
          <a:xfrm>
            <a:off x="1530175" y="3710550"/>
            <a:ext cx="6927899" cy="470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mtClean="0"/>
              <a:t>F</a:t>
            </a:r>
            <a:r>
              <a:rPr lang="en" smtClean="0"/>
              <a:t>ungsi dan Hubungan </a:t>
            </a:r>
            <a:endParaRPr lang="en"/>
          </a:p>
        </p:txBody>
      </p:sp>
      <p:sp>
        <p:nvSpPr>
          <p:cNvPr id="84" name="Shape 84"/>
          <p:cNvSpPr txBox="1"/>
          <p:nvPr/>
        </p:nvSpPr>
        <p:spPr>
          <a:xfrm>
            <a:off x="502600" y="3039900"/>
            <a:ext cx="802500" cy="786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>
                <a:solidFill>
                  <a:srgbClr val="2E3037"/>
                </a:solidFill>
                <a:latin typeface="Quicksand"/>
                <a:ea typeface="Quicksand"/>
                <a:cs typeface="Quicksand"/>
                <a:sym typeface="Quicksand"/>
              </a:rPr>
              <a:t>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mtClean="0">
                <a:solidFill>
                  <a:srgbClr val="39C0BA"/>
                </a:solidFill>
              </a:rPr>
              <a:t>PREMIS</a:t>
            </a:r>
            <a:endParaRPr lang="en">
              <a:solidFill>
                <a:srgbClr val="39C0BA"/>
              </a:solidFill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342900" indent="-342900">
              <a:spcAft>
                <a:spcPts val="1200"/>
              </a:spcAft>
            </a:pPr>
            <a:r>
              <a:rPr lang="en-US" sz="2000"/>
              <a:t>Pernyataan-pernyataan yang digunakan untuk menarik suatu kesimpulan disebut </a:t>
            </a:r>
            <a:r>
              <a:rPr lang="en-US" sz="2000" smtClean="0"/>
              <a:t>premis</a:t>
            </a:r>
          </a:p>
          <a:p>
            <a:pPr marL="342900" indent="-342900">
              <a:spcAft>
                <a:spcPts val="1200"/>
              </a:spcAft>
            </a:pPr>
            <a:r>
              <a:rPr lang="en-US" sz="2000" smtClean="0"/>
              <a:t>suatu </a:t>
            </a:r>
            <a:r>
              <a:rPr lang="en-US" sz="2000"/>
              <a:t>premis dapat berupa aksioma, hipotesa, definisi atau pernyataan yang sudah dibuktikan </a:t>
            </a:r>
            <a:r>
              <a:rPr lang="en-US" sz="2000" smtClean="0"/>
              <a:t>sebelumnya. </a:t>
            </a:r>
          </a:p>
          <a:p>
            <a:pPr marL="342900" indent="-342900">
              <a:spcAft>
                <a:spcPts val="1200"/>
              </a:spcAft>
            </a:pPr>
            <a:r>
              <a:rPr lang="id-ID" sz="2000" smtClean="0"/>
              <a:t>premis-premis </a:t>
            </a:r>
            <a:r>
              <a:rPr lang="id-ID" sz="2000"/>
              <a:t>selayaknya </a:t>
            </a:r>
            <a:r>
              <a:rPr lang="en-US" sz="2000"/>
              <a:t>m</a:t>
            </a:r>
            <a:r>
              <a:rPr lang="id-ID" sz="2000" smtClean="0"/>
              <a:t>engimplikasikan </a:t>
            </a:r>
            <a:r>
              <a:rPr lang="id-ID" sz="2000"/>
              <a:t>konklusi, dalam argumentasi yang valid</a:t>
            </a:r>
            <a:endParaRPr lang="en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KONKLUSI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spcAft>
                <a:spcPts val="1200"/>
              </a:spcAft>
            </a:pPr>
            <a:r>
              <a:rPr lang="id-ID" sz="2000"/>
              <a:t>Konklusi ini selayaknya (</a:t>
            </a:r>
            <a:r>
              <a:rPr lang="id-ID" sz="2000" i="1"/>
              <a:t>supposed to</a:t>
            </a:r>
            <a:r>
              <a:rPr lang="id-ID" sz="2000"/>
              <a:t>) diturunkan dari premis-premis.</a:t>
            </a:r>
            <a:endParaRPr lang="en-US" sz="2000"/>
          </a:p>
          <a:p>
            <a:pPr marL="342900" lvl="1" indent="-342900">
              <a:spcBef>
                <a:spcPts val="600"/>
              </a:spcBef>
              <a:spcAft>
                <a:spcPts val="1200"/>
              </a:spcAft>
            </a:pPr>
            <a:r>
              <a:rPr lang="id-ID" sz="2000"/>
              <a:t>konklusi akan bernilai benar jika setiap premis yang digunakan di dalam argumen juga bernilai benar. </a:t>
            </a:r>
            <a:endParaRPr lang="en-US" sz="2000" smtClean="0"/>
          </a:p>
          <a:p>
            <a:pPr marL="342900" lvl="1" indent="-342900">
              <a:spcBef>
                <a:spcPts val="600"/>
              </a:spcBef>
              <a:spcAft>
                <a:spcPts val="1200"/>
              </a:spcAft>
            </a:pPr>
            <a:r>
              <a:rPr lang="id-ID" sz="2000" smtClean="0"/>
              <a:t>validitas </a:t>
            </a:r>
            <a:r>
              <a:rPr lang="id-ID" sz="2000"/>
              <a:t>argumen tergantung pada bentuk argumen itu dan dengan bantuan tabel kebenaran.</a:t>
            </a:r>
          </a:p>
        </p:txBody>
      </p:sp>
    </p:spTree>
    <p:extLst>
      <p:ext uri="{BB962C8B-B14F-4D97-AF65-F5344CB8AC3E}">
        <p14:creationId xmlns:p14="http://schemas.microsoft.com/office/powerpoint/2010/main" val="81215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VALIDITAS ARGUMEN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DEFINISI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4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165475" y="1328738"/>
                <a:ext cx="6858000" cy="4967700"/>
              </a:xfrm>
            </p:spPr>
            <p:txBody>
              <a:bodyPr/>
              <a:lstStyle/>
              <a:p>
                <a:pPr>
                  <a:buNone/>
                </a:pPr>
                <a:r>
                  <a:rPr lang="en-US" sz="2000" smtClean="0"/>
                  <a:t>Suatu argumen dikatakan valid jika kesimpulannya merupakan implikasi logis dari premis-premisnya, yaitu:</a:t>
                </a:r>
              </a:p>
              <a:p>
                <a:pPr algn="ctr">
                  <a:buNone/>
                </a:pPr>
                <a:r>
                  <a:rPr lang="en-US" sz="2000" smtClean="0"/>
                  <a:t/>
                </a:r>
                <a:br>
                  <a:rPr lang="en-US" sz="200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⊣</m:t>
                    </m:r>
                  </m:oMath>
                </a14:m>
                <a:r>
                  <a:rPr lang="en-US" sz="2000" i="1"/>
                  <a:t> </a:t>
                </a:r>
                <a:r>
                  <a:rPr lang="en-US" sz="2000" i="1" smtClean="0"/>
                  <a:t>Q  jhj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…</m:t>
                    </m:r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i="1" smtClean="0"/>
                  <a:t>⇒ </a:t>
                </a:r>
                <a:r>
                  <a:rPr lang="en-US" sz="2000" i="1"/>
                  <a:t>Q </a:t>
                </a:r>
                <a:endParaRPr lang="en-US" sz="2000" i="1" smtClean="0"/>
              </a:p>
              <a:p>
                <a:pPr algn="ctr">
                  <a:buNone/>
                </a:pPr>
                <a:r>
                  <a:rPr lang="en-US" sz="2000" i="1" smtClean="0"/>
                  <a:t>atau</a:t>
                </a:r>
              </a:p>
              <a:p>
                <a:pPr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…</m:t>
                    </m:r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000" i="1"/>
                  <a:t> </a:t>
                </a:r>
                <a:endParaRPr lang="en-US" sz="2000" i="1" smtClean="0"/>
              </a:p>
              <a:p>
                <a:pPr algn="just">
                  <a:buNone/>
                </a:pPr>
                <a:r>
                  <a:rPr lang="en-US" sz="2000"/>
                  <a:t/>
                </a:r>
                <a:br>
                  <a:rPr lang="en-US" sz="2000"/>
                </a:br>
                <a:r>
                  <a:rPr lang="en-US" sz="2000" smtClean="0"/>
                  <a:t>tautologi </a:t>
                </a:r>
                <a:r>
                  <a:rPr lang="en-US" sz="2000"/>
                  <a:t>akan tetap benar tanpa bergantung pada isi </a:t>
                </a:r>
                <a:r>
                  <a:rPr lang="en-US" sz="2000" smtClean="0"/>
                  <a:t>pernyataan-pernyataannya </a:t>
                </a:r>
                <a:r>
                  <a:rPr lang="en-US" sz="2000"/>
                  <a:t>maka vadilitas argumen juga tidak bergantung pada isi pernyataanpernyataan baik pada premis </a:t>
                </a:r>
                <a:r>
                  <a:rPr lang="en-US" sz="2000" smtClean="0"/>
                  <a:t>maupun konklusinya. </a:t>
                </a:r>
              </a:p>
              <a:p>
                <a:pPr algn="just">
                  <a:buNone/>
                </a:pPr>
                <a:r>
                  <a:rPr lang="en-US" sz="2000"/>
                  <a:t/>
                </a:r>
                <a:br>
                  <a:rPr lang="en-US" sz="2000"/>
                </a:br>
                <a:endParaRPr lang="en-US" sz="2000"/>
              </a:p>
            </p:txBody>
          </p:sp>
        </mc:Choice>
        <mc:Fallback xmlns="">
          <p:sp>
            <p:nvSpPr>
              <p:cNvPr id="5" name="Tex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165475" y="1328738"/>
                <a:ext cx="6858000" cy="4967700"/>
              </a:xfrm>
              <a:blipFill rotWithShape="0">
                <a:blip r:embed="rId2"/>
                <a:stretch>
                  <a:fillRect l="-889" r="-9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179345"/>
      </p:ext>
    </p:extLst>
  </p:cSld>
  <p:clrMapOvr>
    <a:masterClrMapping/>
  </p:clrMapOvr>
</p:sld>
</file>

<file path=ppt/theme/theme1.xml><?xml version="1.0" encoding="utf-8"?>
<a:theme xmlns:a="http://schemas.openxmlformats.org/drawingml/2006/main" name="Eleano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899</Words>
  <Application>Microsoft Office PowerPoint</Application>
  <PresentationFormat>On-screen Show (4:3)</PresentationFormat>
  <Paragraphs>265</Paragraphs>
  <Slides>35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Cambria Math</vt:lpstr>
      <vt:lpstr>Century Gothic</vt:lpstr>
      <vt:lpstr>Quicksand</vt:lpstr>
      <vt:lpstr>Symbol</vt:lpstr>
      <vt:lpstr>Times New Roman</vt:lpstr>
      <vt:lpstr>Wingdings</vt:lpstr>
      <vt:lpstr>Eleanor template</vt:lpstr>
      <vt:lpstr>Argumen &amp;  Penarikan Kesimpulan</vt:lpstr>
      <vt:lpstr>PowerPoint Presentation</vt:lpstr>
      <vt:lpstr>ARGUMEN</vt:lpstr>
      <vt:lpstr>BENTUK UMUM</vt:lpstr>
      <vt:lpstr>PREMIS &amp; KONKLUSI</vt:lpstr>
      <vt:lpstr>PREMIS</vt:lpstr>
      <vt:lpstr>KONKLUSI</vt:lpstr>
      <vt:lpstr>VALIDITAS ARGUMEN</vt:lpstr>
      <vt:lpstr>DEFINISI</vt:lpstr>
      <vt:lpstr>PowerPoint Presentation</vt:lpstr>
      <vt:lpstr>PowerPoint Presentation</vt:lpstr>
      <vt:lpstr>METODE INFERENSI</vt:lpstr>
      <vt:lpstr>KAIDAH </vt:lpstr>
      <vt:lpstr>Modus Ponen</vt:lpstr>
      <vt:lpstr>Contoh</vt:lpstr>
      <vt:lpstr>Modus Tolen</vt:lpstr>
      <vt:lpstr>Silogisma</vt:lpstr>
      <vt:lpstr>Silogisma Disjungtif</vt:lpstr>
      <vt:lpstr>Contoh</vt:lpstr>
      <vt:lpstr>Penambahan (Addition) Disjungtif</vt:lpstr>
      <vt:lpstr>Penambahan (Addition) Disjungtif</vt:lpstr>
      <vt:lpstr>Penambahan (Addition) Disjungtif</vt:lpstr>
      <vt:lpstr>Konjungsi</vt:lpstr>
      <vt:lpstr>Penyederhanaan Konjungtif (Simplification)</vt:lpstr>
      <vt:lpstr>Penyederhanaan Konjungtif (Simplification)</vt:lpstr>
      <vt:lpstr>Dilema Konstruktif dan Dilema Destruktif</vt:lpstr>
      <vt:lpstr>Dilema Konstruktif</vt:lpstr>
      <vt:lpstr>Dilema Destruktif</vt:lpstr>
      <vt:lpstr>PowerPoint Presentation</vt:lpstr>
      <vt:lpstr>FAKTA-FAKTA</vt:lpstr>
      <vt:lpstr>Berdasarkan Fakta - Fakta Tersebut...</vt:lpstr>
      <vt:lpstr>Fakta dalam bentuk simbol</vt:lpstr>
      <vt:lpstr>PowerPoint Presentation</vt:lpstr>
      <vt:lpstr>Tentukan validitas argument berikut</vt:lpstr>
      <vt:lpstr>tautologi akan tetap benar tanpa bergantung pada isi pernyataannya maka vadilitas argumen juga tidak bergantung pada isi pernyataan baik pada premis maupun konklusinya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 &amp;  Penarikan Kesimpulan</dc:title>
  <dc:creator>indi widi</dc:creator>
  <cp:lastModifiedBy>indi widi</cp:lastModifiedBy>
  <cp:revision>21</cp:revision>
  <dcterms:modified xsi:type="dcterms:W3CDTF">2018-05-27T14:26:18Z</dcterms:modified>
</cp:coreProperties>
</file>