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5923-B1F3-49C7-ACAD-935D60261EE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F90C3-F37F-4493-8800-F63274009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2D80-6E76-4C89-975E-28C22E964B12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4403-4AA8-4A23-9338-6E5EF435CE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METODE</a:t>
            </a:r>
            <a:br>
              <a:rPr lang="en-US" dirty="0" smtClean="0"/>
            </a:br>
            <a:r>
              <a:rPr lang="en-US" dirty="0" smtClean="0"/>
              <a:t>ENUMERASI IMPLISIT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1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1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-4(0)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0 ≤ -3 (TF)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-4(0) – 2(0) – 4(0) + (0) + 2(0) ≤ -7</a:t>
            </a:r>
          </a:p>
          <a:p>
            <a:pPr>
              <a:buNone/>
            </a:pPr>
            <a:r>
              <a:rPr lang="en-US" dirty="0" smtClean="0"/>
              <a:t>						      0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-4(0)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-5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-4(0) – 2(1) – 4(1) + (0) + 2(0) ≤ -7</a:t>
            </a:r>
          </a:p>
          <a:p>
            <a:pPr>
              <a:buNone/>
            </a:pPr>
            <a:r>
              <a:rPr lang="en-US" dirty="0" smtClean="0"/>
              <a:t>						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3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/>
              <a:t>2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/>
              <a:t>2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-7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4(1) + (0) + 2(0) ≤ -7</a:t>
            </a:r>
          </a:p>
          <a:p>
            <a:pPr>
              <a:buNone/>
            </a:pPr>
            <a:r>
              <a:rPr lang="en-US" dirty="0" smtClean="0"/>
              <a:t>						   -8 ≤ -7 (F)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-4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4(0) + (0) + 2(0) ≤ -7</a:t>
            </a:r>
          </a:p>
          <a:p>
            <a:pPr>
              <a:buNone/>
            </a:pPr>
            <a:r>
              <a:rPr lang="en-US" dirty="0" smtClean="0"/>
              <a:t>						   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integer programming</a:t>
            </a:r>
            <a:r>
              <a:rPr lang="en-US" dirty="0" smtClean="0"/>
              <a:t> (IP)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b="1" dirty="0" err="1" smtClean="0"/>
              <a:t>hampir</a:t>
            </a:r>
            <a:r>
              <a:rPr lang="en-US" b="1" dirty="0" smtClean="0"/>
              <a:t> </a:t>
            </a:r>
            <a:r>
              <a:rPr lang="en-US" b="1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knapsack.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-7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4(0) + (0) + 2(0) ≤ -7</a:t>
            </a:r>
          </a:p>
          <a:p>
            <a:pPr>
              <a:buNone/>
            </a:pPr>
            <a:r>
              <a:rPr lang="en-US" dirty="0" smtClean="0"/>
              <a:t>						   -4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2(0) + (1)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-3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2(0) – 4(1) + (0) + 2(0) ≤ -7</a:t>
            </a:r>
          </a:p>
          <a:p>
            <a:pPr>
              <a:buNone/>
            </a:pPr>
            <a:r>
              <a:rPr lang="en-US" dirty="0" smtClean="0"/>
              <a:t>						   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2(0) + (1)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2(0) – 4(1) + (0) + 2(0) ≤ -7</a:t>
            </a:r>
          </a:p>
          <a:p>
            <a:pPr>
              <a:buNone/>
            </a:pPr>
            <a:r>
              <a:rPr lang="en-US" dirty="0" smtClean="0"/>
              <a:t>						   -8 ≤ -7 (F)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Z = -7(1) – 3(0) – 2(1) – (0) – 2(0) = -9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4(0) + (0) + 2(0) ≤ -7</a:t>
            </a:r>
          </a:p>
          <a:p>
            <a:pPr>
              <a:buNone/>
            </a:pPr>
            <a:r>
              <a:rPr lang="en-US" dirty="0" smtClean="0"/>
              <a:t>						      -6 ≤ -7 (TF)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2400" y="1676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5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314700" y="24765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4495800" y="25146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19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51054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2590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400" dirty="0" smtClean="0"/>
              <a:t>3</a:t>
            </a:r>
            <a:r>
              <a:rPr lang="en-US" sz="2800" dirty="0" smtClean="0"/>
              <a:t> = 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(0)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-6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4(0) + (0) + 2(0) ≤ -7</a:t>
            </a:r>
          </a:p>
          <a:p>
            <a:pPr>
              <a:buNone/>
            </a:pPr>
            <a:r>
              <a:rPr lang="en-US" dirty="0" smtClean="0"/>
              <a:t>						   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4(0) + (0) + 2(0) ≤ -7</a:t>
            </a:r>
          </a:p>
          <a:p>
            <a:pPr>
              <a:buNone/>
            </a:pPr>
            <a:r>
              <a:rPr lang="en-US" dirty="0" smtClean="0"/>
              <a:t>						   -6 ≤ -7 (TF)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-4(1) – 2(1) + (1) – 2(0) – (0)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    -5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-4(1) – 2(1) – 4(1) + (0) + 2(0) ≤ -7</a:t>
            </a:r>
          </a:p>
          <a:p>
            <a:pPr>
              <a:buNone/>
            </a:pPr>
            <a:r>
              <a:rPr lang="en-US" dirty="0" smtClean="0"/>
              <a:t>						   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55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Branch and Bound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Knapsack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Enumerasi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Implisit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=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≥ 2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Variabel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Keputusan</a:t>
                      </a:r>
                      <a:r>
                        <a:rPr lang="en-US" sz="2000" baseline="0" dirty="0" smtClean="0"/>
                        <a:t> ≥ 2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≥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= 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Fungsi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Pembatas</a:t>
                      </a:r>
                      <a:r>
                        <a:rPr lang="en-US" sz="2000" baseline="0" dirty="0" smtClean="0"/>
                        <a:t> ≥ 1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bilangan</a:t>
                      </a:r>
                      <a:r>
                        <a:rPr lang="en-US" sz="2000" dirty="0" smtClean="0"/>
                        <a:t> real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memiliki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sebenarnya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baseline="0" dirty="0" smtClean="0"/>
                        <a:t> 0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VK </a:t>
                      </a:r>
                      <a:r>
                        <a:rPr lang="en-US" sz="2000" dirty="0" err="1" smtClean="0"/>
                        <a:t>bernilai</a:t>
                      </a:r>
                      <a:r>
                        <a:rPr lang="en-US" sz="2000" baseline="0" dirty="0" smtClean="0"/>
                        <a:t> 0 </a:t>
                      </a:r>
                      <a:r>
                        <a:rPr lang="en-US" sz="2000" baseline="0" dirty="0" err="1" smtClean="0"/>
                        <a:t>atau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(1) – 2(1) – (1) ≤ -3</a:t>
            </a:r>
          </a:p>
          <a:p>
            <a:pPr>
              <a:buNone/>
            </a:pPr>
            <a:r>
              <a:rPr lang="en-US" dirty="0" smtClean="0"/>
              <a:t>                                                   -8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Z = -7(1) – 3(1) – 2(1) – (0) – 2(0) = -12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381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1962150" y="100965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 rot="16200000" flipH="1">
            <a:off x="2876550" y="971550"/>
            <a:ext cx="6858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1752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600200" y="1828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2" name="Straight Arrow Connector 11"/>
          <p:cNvCxnSpPr>
            <a:stCxn id="9" idx="4"/>
          </p:cNvCxnSpPr>
          <p:nvPr/>
        </p:nvCxnSpPr>
        <p:spPr>
          <a:xfrm rot="5400000">
            <a:off x="2800350" y="23050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</p:cNvCxnSpPr>
          <p:nvPr/>
        </p:nvCxnSpPr>
        <p:spPr>
          <a:xfrm rot="16200000" flipH="1">
            <a:off x="3905250" y="2305050"/>
            <a:ext cx="8382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3622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5410200" y="4953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</a:t>
            </a:r>
            <a:endParaRPr lang="en-US" sz="3200" dirty="0"/>
          </a:p>
        </p:txBody>
      </p:sp>
      <p:sp>
        <p:nvSpPr>
          <p:cNvPr id="17" name="Oval 16"/>
          <p:cNvSpPr/>
          <p:nvPr/>
        </p:nvSpPr>
        <p:spPr>
          <a:xfrm>
            <a:off x="4038600" y="49530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3200400" y="4876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19" name="Oval 18"/>
          <p:cNvSpPr/>
          <p:nvPr/>
        </p:nvSpPr>
        <p:spPr>
          <a:xfrm>
            <a:off x="1219200" y="4876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0" name="Oval 19"/>
          <p:cNvSpPr/>
          <p:nvPr/>
        </p:nvSpPr>
        <p:spPr>
          <a:xfrm>
            <a:off x="45720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cxnSp>
        <p:nvCxnSpPr>
          <p:cNvPr id="22" name="Straight Arrow Connector 21"/>
          <p:cNvCxnSpPr>
            <a:stCxn id="15" idx="4"/>
          </p:cNvCxnSpPr>
          <p:nvPr/>
        </p:nvCxnSpPr>
        <p:spPr>
          <a:xfrm rot="5400000">
            <a:off x="1695450" y="386715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</p:cNvCxnSpPr>
          <p:nvPr/>
        </p:nvCxnSpPr>
        <p:spPr>
          <a:xfrm rot="16200000" flipH="1">
            <a:off x="2686050" y="3981450"/>
            <a:ext cx="914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4"/>
          </p:cNvCxnSpPr>
          <p:nvPr/>
        </p:nvCxnSpPr>
        <p:spPr>
          <a:xfrm rot="5400000">
            <a:off x="4133850" y="4171950"/>
            <a:ext cx="990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4"/>
          </p:cNvCxnSpPr>
          <p:nvPr/>
        </p:nvCxnSpPr>
        <p:spPr>
          <a:xfrm rot="16200000" flipH="1">
            <a:off x="4819650" y="4057650"/>
            <a:ext cx="990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29000" y="1219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41910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41148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2362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447800" y="1219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 smtClean="0"/>
              <a:t>1</a:t>
            </a:r>
            <a:r>
              <a:rPr lang="en-US" sz="2400" dirty="0" smtClean="0"/>
              <a:t>= 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419600" y="23622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2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0" y="41148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1800" y="3962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000" dirty="0"/>
              <a:t>3</a:t>
            </a:r>
            <a:r>
              <a:rPr lang="en-US" sz="2400" dirty="0" smtClean="0"/>
              <a:t>=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Enumerasi</a:t>
            </a:r>
            <a:r>
              <a:rPr lang="en-US" sz="3800" dirty="0" smtClean="0"/>
              <a:t> </a:t>
            </a:r>
            <a:r>
              <a:rPr lang="en-US" sz="3800" dirty="0" err="1" smtClean="0"/>
              <a:t>Implisit</a:t>
            </a:r>
            <a:r>
              <a:rPr lang="en-US" sz="3800" dirty="0" smtClean="0"/>
              <a:t> (1)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Input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   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Enumerasi</a:t>
            </a:r>
            <a:r>
              <a:rPr lang="en-US" sz="3800" dirty="0" smtClean="0"/>
              <a:t> </a:t>
            </a:r>
            <a:r>
              <a:rPr lang="en-US" sz="3800" dirty="0" err="1" smtClean="0"/>
              <a:t>Implisit</a:t>
            </a:r>
            <a:r>
              <a:rPr lang="en-US" sz="3800" dirty="0" smtClean="0"/>
              <a:t> (2)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90800"/>
          <a:ext cx="7162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Jenis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Tanda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koefesien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pembatas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≥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pencabangan</a:t>
            </a:r>
            <a:r>
              <a:rPr lang="en-US" dirty="0" smtClean="0"/>
              <a:t>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sebaliknya,maka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pencabangan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node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i="1" dirty="0" err="1" smtClean="0"/>
              <a:t>fisible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node </a:t>
            </a:r>
            <a:r>
              <a:rPr lang="en-US" dirty="0" err="1" smtClean="0"/>
              <a:t>berhenti</a:t>
            </a:r>
            <a:r>
              <a:rPr lang="en-US" dirty="0" smtClean="0"/>
              <a:t> (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err="1" smtClean="0"/>
              <a:t>fisible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node </a:t>
            </a:r>
            <a:r>
              <a:rPr lang="en-US" dirty="0" err="1" smtClean="0"/>
              <a:t>berhenti</a:t>
            </a:r>
            <a:r>
              <a:rPr lang="en-US" dirty="0" smtClean="0"/>
              <a:t> (</a:t>
            </a:r>
            <a:r>
              <a:rPr lang="en-US" i="1" dirty="0" smtClean="0"/>
              <a:t>fathomed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 Z = -7X</a:t>
            </a:r>
            <a:r>
              <a:rPr lang="en-US" sz="2800" dirty="0" smtClean="0"/>
              <a:t>1</a:t>
            </a:r>
            <a:r>
              <a:rPr lang="en-US" dirty="0" smtClean="0"/>
              <a:t> – 3X</a:t>
            </a:r>
            <a:r>
              <a:rPr lang="en-US" sz="2800" dirty="0" smtClean="0"/>
              <a:t>2</a:t>
            </a:r>
            <a:r>
              <a:rPr lang="en-US" dirty="0" smtClean="0"/>
              <a:t> – 2X</a:t>
            </a:r>
            <a:r>
              <a:rPr lang="en-US" sz="2800" dirty="0" smtClean="0"/>
              <a:t>3</a:t>
            </a:r>
            <a:r>
              <a:rPr lang="en-US" dirty="0" smtClean="0"/>
              <a:t> – X</a:t>
            </a:r>
            <a:r>
              <a:rPr lang="en-US" sz="2800" dirty="0" smtClean="0"/>
              <a:t>4</a:t>
            </a:r>
            <a:r>
              <a:rPr lang="en-US" dirty="0" smtClean="0"/>
              <a:t> – 2X</a:t>
            </a:r>
            <a:r>
              <a:rPr lang="en-US" sz="2800" dirty="0" smtClean="0"/>
              <a:t>5</a:t>
            </a:r>
          </a:p>
          <a:p>
            <a:pPr>
              <a:buNone/>
            </a:pPr>
            <a:r>
              <a:rPr lang="en-US" dirty="0" smtClean="0"/>
              <a:t>s/t             -4X</a:t>
            </a:r>
            <a:r>
              <a:rPr lang="en-US" sz="2800" dirty="0" smtClean="0"/>
              <a:t>1</a:t>
            </a:r>
            <a:r>
              <a:rPr lang="en-US" dirty="0" smtClean="0"/>
              <a:t> – 2X</a:t>
            </a:r>
            <a:r>
              <a:rPr lang="en-US" sz="2800" dirty="0" smtClean="0"/>
              <a:t>2</a:t>
            </a:r>
            <a:r>
              <a:rPr lang="en-US" dirty="0" smtClean="0"/>
              <a:t> + X</a:t>
            </a:r>
            <a:r>
              <a:rPr lang="en-US" sz="2800" dirty="0" smtClean="0"/>
              <a:t>3</a:t>
            </a:r>
            <a:r>
              <a:rPr lang="en-US" dirty="0" smtClean="0"/>
              <a:t> – 2X</a:t>
            </a:r>
            <a:r>
              <a:rPr lang="en-US" sz="2800" dirty="0" smtClean="0"/>
              <a:t>4</a:t>
            </a:r>
            <a:r>
              <a:rPr lang="en-US" dirty="0" smtClean="0"/>
              <a:t> – X</a:t>
            </a:r>
            <a:r>
              <a:rPr lang="en-US" sz="2800" dirty="0" smtClean="0"/>
              <a:t>5</a:t>
            </a:r>
            <a:r>
              <a:rPr lang="en-US" dirty="0" smtClean="0"/>
              <a:t> ≤ -3</a:t>
            </a:r>
          </a:p>
          <a:p>
            <a:pPr>
              <a:buNone/>
            </a:pPr>
            <a:r>
              <a:rPr lang="en-US" dirty="0" smtClean="0"/>
              <a:t>                  -4X</a:t>
            </a:r>
            <a:r>
              <a:rPr lang="en-US" sz="2800" dirty="0" smtClean="0"/>
              <a:t>1</a:t>
            </a:r>
            <a:r>
              <a:rPr lang="en-US" dirty="0" smtClean="0"/>
              <a:t> – 2X</a:t>
            </a:r>
            <a:r>
              <a:rPr lang="en-US" sz="2800" dirty="0" smtClean="0"/>
              <a:t>2</a:t>
            </a:r>
            <a:r>
              <a:rPr lang="en-US" dirty="0" smtClean="0"/>
              <a:t> - 4X</a:t>
            </a:r>
            <a:r>
              <a:rPr lang="en-US" sz="2800" dirty="0" smtClean="0"/>
              <a:t>3</a:t>
            </a:r>
            <a:r>
              <a:rPr lang="en-US" dirty="0" smtClean="0"/>
              <a:t> + X</a:t>
            </a:r>
            <a:r>
              <a:rPr lang="en-US" sz="2800" dirty="0" smtClean="0"/>
              <a:t>4</a:t>
            </a:r>
            <a:r>
              <a:rPr lang="en-US" dirty="0" smtClean="0"/>
              <a:t> + 2X</a:t>
            </a:r>
            <a:r>
              <a:rPr lang="en-US" sz="2800" dirty="0" smtClean="0"/>
              <a:t>5</a:t>
            </a:r>
            <a:r>
              <a:rPr lang="en-US" dirty="0" smtClean="0"/>
              <a:t> ≤ -7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X</a:t>
            </a:r>
            <a:r>
              <a:rPr lang="en-US" sz="2800" dirty="0" smtClean="0"/>
              <a:t>i</a:t>
            </a:r>
            <a:r>
              <a:rPr lang="en-US" dirty="0" smtClean="0"/>
              <a:t> = 0 </a:t>
            </a:r>
            <a:r>
              <a:rPr lang="en-US" dirty="0" err="1" smtClean="0"/>
              <a:t>atau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1 :</a:t>
            </a:r>
          </a:p>
          <a:p>
            <a:pPr>
              <a:buNone/>
            </a:pP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sz="2800" dirty="0" smtClean="0"/>
              <a:t>1</a:t>
            </a:r>
            <a:r>
              <a:rPr lang="en-US" dirty="0" smtClean="0"/>
              <a:t> = 0  X</a:t>
            </a:r>
            <a:r>
              <a:rPr lang="en-US" sz="2800" dirty="0" smtClean="0"/>
              <a:t>2</a:t>
            </a:r>
            <a:r>
              <a:rPr lang="en-US" dirty="0" smtClean="0"/>
              <a:t> = 0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 -4(0) – 2(0) + (0) – 2(0) – (0) ≤ -3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0 ≤ -3 (TF)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-4(0) – 2(0) – 4(0) + (0) + 2(0) ≤ -7</a:t>
            </a:r>
          </a:p>
          <a:p>
            <a:pPr>
              <a:buNone/>
            </a:pPr>
            <a:r>
              <a:rPr lang="en-US" dirty="0" smtClean="0"/>
              <a:t>						      0 ≤ -7 (TF)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2 :</a:t>
            </a:r>
          </a:p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Fisibilitas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1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0  X</a:t>
            </a:r>
            <a:r>
              <a:rPr lang="en-US" sz="2800" dirty="0" smtClean="0"/>
              <a:t>4</a:t>
            </a:r>
            <a:r>
              <a:rPr lang="en-US" dirty="0" smtClean="0"/>
              <a:t> = 1  X</a:t>
            </a:r>
            <a:r>
              <a:rPr lang="en-US" sz="2800" dirty="0" smtClean="0"/>
              <a:t>5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dirty="0" smtClean="0"/>
              <a:t>      -4(1) – 2(1) + (0) – 2(1) – (1) ≤ -3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-9 ≤ -3 (F)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sz="2800" dirty="0" smtClean="0"/>
              <a:t>2</a:t>
            </a:r>
            <a:r>
              <a:rPr lang="en-US" dirty="0" smtClean="0"/>
              <a:t> : X</a:t>
            </a:r>
            <a:r>
              <a:rPr lang="en-US" sz="2800" dirty="0" smtClean="0"/>
              <a:t>1</a:t>
            </a:r>
            <a:r>
              <a:rPr lang="en-US" dirty="0" smtClean="0"/>
              <a:t> = 1  X</a:t>
            </a:r>
            <a:r>
              <a:rPr lang="en-US" sz="2800" dirty="0" smtClean="0"/>
              <a:t>2</a:t>
            </a:r>
            <a:r>
              <a:rPr lang="en-US" dirty="0" smtClean="0"/>
              <a:t> = 1  X</a:t>
            </a:r>
            <a:r>
              <a:rPr lang="en-US" sz="2800" dirty="0" smtClean="0"/>
              <a:t>3</a:t>
            </a:r>
            <a:r>
              <a:rPr lang="en-US" dirty="0" smtClean="0"/>
              <a:t> = 1  X</a:t>
            </a:r>
            <a:r>
              <a:rPr lang="en-US" sz="2800" dirty="0" smtClean="0"/>
              <a:t>4</a:t>
            </a:r>
            <a:r>
              <a:rPr lang="en-US" dirty="0" smtClean="0"/>
              <a:t> = 0  X</a:t>
            </a:r>
            <a:r>
              <a:rPr lang="en-US" sz="2800" dirty="0" smtClean="0"/>
              <a:t>5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-4(1) – 2(1) – 4(1) + (0) + 2(0) ≤ -7</a:t>
            </a:r>
          </a:p>
          <a:p>
            <a:pPr>
              <a:buNone/>
            </a:pPr>
            <a:r>
              <a:rPr lang="en-US" dirty="0" smtClean="0"/>
              <a:t>						   -10 ≤ -7 (F)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</TotalTime>
  <Words>1914</Words>
  <Application>Microsoft Office PowerPoint</Application>
  <PresentationFormat>On-screen Show (4:3)</PresentationFormat>
  <Paragraphs>251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METODE ENUMERASI IMPLISIT</vt:lpstr>
      <vt:lpstr>Pendahuluan</vt:lpstr>
      <vt:lpstr>Perbandingan Metode IP</vt:lpstr>
      <vt:lpstr>Prosedur Metode Enumerasi Implisit (1)</vt:lpstr>
      <vt:lpstr>Prosedur Metode Enumerasi Implisit (2)</vt:lpstr>
      <vt:lpstr>Aturan pencabangan node</vt:lpstr>
      <vt:lpstr>Contoh :</vt:lpstr>
      <vt:lpstr>Node 1</vt:lpstr>
      <vt:lpstr>Node 1</vt:lpstr>
      <vt:lpstr>Node 1</vt:lpstr>
      <vt:lpstr>Node 2</vt:lpstr>
      <vt:lpstr>Node 2</vt:lpstr>
      <vt:lpstr>Node 3</vt:lpstr>
      <vt:lpstr>Node 3</vt:lpstr>
      <vt:lpstr>Node 3</vt:lpstr>
      <vt:lpstr>Node 4</vt:lpstr>
      <vt:lpstr>Node 4 </vt:lpstr>
      <vt:lpstr>Node 4</vt:lpstr>
      <vt:lpstr>Node 6</vt:lpstr>
      <vt:lpstr>Node 6</vt:lpstr>
      <vt:lpstr>Node 7</vt:lpstr>
      <vt:lpstr>Node 7</vt:lpstr>
      <vt:lpstr>Node 7</vt:lpstr>
      <vt:lpstr>Node 5</vt:lpstr>
      <vt:lpstr>Node 5</vt:lpstr>
      <vt:lpstr>Node 5</vt:lpstr>
      <vt:lpstr>Node 8</vt:lpstr>
      <vt:lpstr>Node 8</vt:lpstr>
      <vt:lpstr>Node 9</vt:lpstr>
      <vt:lpstr>Node 9</vt:lpstr>
      <vt:lpstr>Node 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ENUMERASI IMPLISIT</dc:title>
  <dc:creator>Teknik Industri</dc:creator>
  <cp:lastModifiedBy>ismail - [2010]</cp:lastModifiedBy>
  <cp:revision>12</cp:revision>
  <dcterms:created xsi:type="dcterms:W3CDTF">2011-03-15T02:14:57Z</dcterms:created>
  <dcterms:modified xsi:type="dcterms:W3CDTF">2018-06-03T09:14:06Z</dcterms:modified>
</cp:coreProperties>
</file>