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88" r:id="rId4"/>
    <p:sldId id="289" r:id="rId5"/>
    <p:sldId id="290" r:id="rId6"/>
    <p:sldId id="282" r:id="rId7"/>
    <p:sldId id="283" r:id="rId8"/>
    <p:sldId id="284" r:id="rId9"/>
    <p:sldId id="285" r:id="rId10"/>
    <p:sldId id="292" r:id="rId11"/>
    <p:sldId id="286" r:id="rId12"/>
    <p:sldId id="287" r:id="rId13"/>
    <p:sldId id="293" r:id="rId14"/>
    <p:sldId id="29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16.wmf"/><Relationship Id="rId6" Type="http://schemas.openxmlformats.org/officeDocument/2006/relationships/image" Target="../media/image24.wmf"/><Relationship Id="rId5" Type="http://schemas.openxmlformats.org/officeDocument/2006/relationships/image" Target="../media/image18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B9DC3-1B3A-47D7-8510-58FBD801A4B9}" type="datetimeFigureOut">
              <a:rPr lang="id-ID" smtClean="0"/>
              <a:t>01/06/2018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75326-3DE7-4049-AF3E-5495E1F819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258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98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8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1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28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288EC-0F50-405B-98B3-5D5A3FB4B811}" type="slidenum">
              <a:rPr lang="en-US"/>
              <a:pPr/>
              <a:t>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601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2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17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98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19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7D20-2DBE-4136-AB50-E59375D23A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1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4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3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5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2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7671A-9F3D-49EF-A1EA-832B5F392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TURUNAN NUMERIK</a:t>
            </a:r>
            <a:endParaRPr lang="id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F1511-2E99-4C42-B328-B6C49DBA1A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KE-12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numerik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3585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289" y="864848"/>
            <a:ext cx="7315200" cy="715962"/>
          </a:xfrm>
        </p:spPr>
        <p:txBody>
          <a:bodyPr>
            <a:normAutofit/>
          </a:bodyPr>
          <a:lstStyle/>
          <a:p>
            <a:r>
              <a:rPr lang="id-ID" sz="4000" b="1" dirty="0"/>
              <a:t>Rangkuman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056529"/>
              </p:ext>
            </p:extLst>
          </p:nvPr>
        </p:nvGraphicFramePr>
        <p:xfrm>
          <a:off x="2063552" y="1772816"/>
          <a:ext cx="8064896" cy="4357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812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Turunan</a:t>
                      </a:r>
                      <a:r>
                        <a:rPr lang="id-ID" sz="2400" baseline="0" dirty="0"/>
                        <a:t> Pertama 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/>
                        <a:t>Selisih</a:t>
                      </a:r>
                      <a:r>
                        <a:rPr lang="id-ID" sz="2400" baseline="0" dirty="0"/>
                        <a:t> Maju 2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/>
                        <a:t>Selisih Mundur 2 titik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/>
                        <a:t>Selisih</a:t>
                      </a:r>
                      <a:r>
                        <a:rPr lang="id-ID" sz="2400" baseline="0" dirty="0"/>
                        <a:t> Pusat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/>
                        <a:t>Selisih Maju</a:t>
                      </a:r>
                      <a:r>
                        <a:rPr lang="id-ID" sz="2400" baseline="0" dirty="0"/>
                        <a:t>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/>
                        <a:t>Selisih Pusat 5 titik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048888"/>
              </p:ext>
            </p:extLst>
          </p:nvPr>
        </p:nvGraphicFramePr>
        <p:xfrm>
          <a:off x="5591944" y="2299284"/>
          <a:ext cx="1977504" cy="638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1218960" imgH="393480" progId="Equation.DSMT4">
                  <p:embed/>
                </p:oleObj>
              </mc:Choice>
              <mc:Fallback>
                <p:oleObj name="Equation" r:id="rId3" imgW="121896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944" y="2299284"/>
                        <a:ext cx="1977504" cy="6385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791875"/>
              </p:ext>
            </p:extLst>
          </p:nvPr>
        </p:nvGraphicFramePr>
        <p:xfrm>
          <a:off x="5549901" y="3048074"/>
          <a:ext cx="20605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5" imgW="1269720" imgH="393480" progId="Equation.DSMT4">
                  <p:embed/>
                </p:oleObj>
              </mc:Choice>
              <mc:Fallback>
                <p:oleObj name="Equation" r:id="rId5" imgW="1269720" imgH="393480" progId="Equation.DSMT4">
                  <p:embed/>
                  <p:pic>
                    <p:nvPicPr>
                      <p:cNvPr id="471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1" y="3048074"/>
                        <a:ext cx="20605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935758"/>
              </p:ext>
            </p:extLst>
          </p:nvPr>
        </p:nvGraphicFramePr>
        <p:xfrm>
          <a:off x="5549901" y="3854301"/>
          <a:ext cx="21431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7" imgW="1320480" imgH="393480" progId="Equation.DSMT4">
                  <p:embed/>
                </p:oleObj>
              </mc:Choice>
              <mc:Fallback>
                <p:oleObj name="Equation" r:id="rId7" imgW="1320480" imgH="393480" progId="Equation.DSMT4">
                  <p:embed/>
                  <p:pic>
                    <p:nvPicPr>
                      <p:cNvPr id="471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1" y="3854301"/>
                        <a:ext cx="21431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003701"/>
              </p:ext>
            </p:extLst>
          </p:nvPr>
        </p:nvGraphicFramePr>
        <p:xfrm>
          <a:off x="5565552" y="4617610"/>
          <a:ext cx="29067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9" imgW="1790640" imgH="393480" progId="Equation.DSMT4">
                  <p:embed/>
                </p:oleObj>
              </mc:Choice>
              <mc:Fallback>
                <p:oleObj name="Equation" r:id="rId9" imgW="1790640" imgH="393480" progId="Equation.DSMT4">
                  <p:embed/>
                  <p:pic>
                    <p:nvPicPr>
                      <p:cNvPr id="471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552" y="4617610"/>
                        <a:ext cx="290671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52447"/>
              </p:ext>
            </p:extLst>
          </p:nvPr>
        </p:nvGraphicFramePr>
        <p:xfrm>
          <a:off x="5565354" y="5422971"/>
          <a:ext cx="34829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1" imgW="2145960" imgH="393480" progId="Equation.DSMT4">
                  <p:embed/>
                </p:oleObj>
              </mc:Choice>
              <mc:Fallback>
                <p:oleObj name="Equation" r:id="rId11" imgW="2145960" imgH="393480" progId="Equation.DSMT4">
                  <p:embed/>
                  <p:pic>
                    <p:nvPicPr>
                      <p:cNvPr id="471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354" y="5422971"/>
                        <a:ext cx="34829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614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281" y="836712"/>
            <a:ext cx="7315200" cy="715962"/>
          </a:xfrm>
        </p:spPr>
        <p:txBody>
          <a:bodyPr>
            <a:normAutofit/>
          </a:bodyPr>
          <a:lstStyle/>
          <a:p>
            <a:r>
              <a:rPr lang="id-ID" sz="4000" b="1" dirty="0"/>
              <a:t>Latihan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07567" y="1484784"/>
            <a:ext cx="8178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Tabel berikut adalah nilai f(x)=    </a:t>
            </a:r>
            <a:r>
              <a:rPr lang="en-US" sz="2400" dirty="0"/>
              <a:t>     </a:t>
            </a:r>
            <a:r>
              <a:rPr lang="id-ID" sz="2400" dirty="0"/>
              <a:t>   untuk beberapa nilai 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3085" y="3353654"/>
            <a:ext cx="87461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d-ID" sz="2800" dirty="0"/>
              <a:t> Hitunglah nilai dari f’(2.0) dengan menggunakan metode selisih maju 2 titik dan 3 titik, metode selisih mundur 2 titik dan 3 titik, metode selisih pusat dengan 3 titik dan 5 titik</a:t>
            </a:r>
          </a:p>
          <a:p>
            <a:pPr algn="just"/>
            <a:endParaRPr lang="id-ID" sz="2800" dirty="0"/>
          </a:p>
          <a:p>
            <a:pPr algn="just">
              <a:buFont typeface="Arial" pitchFamily="34" charset="0"/>
              <a:buChar char="•"/>
            </a:pPr>
            <a:r>
              <a:rPr lang="id-ID" sz="2800" dirty="0"/>
              <a:t>Hitung hasil turunan yang sebenarnya, lalu hitung galatnya dari metode yang digunakan diatas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495600" y="2204864"/>
          <a:ext cx="763284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f(x)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10.889365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12.703199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14.778112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17.148957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19.8550330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880118"/>
              </p:ext>
            </p:extLst>
          </p:nvPr>
        </p:nvGraphicFramePr>
        <p:xfrm>
          <a:off x="6175876" y="1424192"/>
          <a:ext cx="576064" cy="48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4" imgW="228600" imgH="190440" progId="Equation.DSMT4">
                  <p:embed/>
                </p:oleObj>
              </mc:Choice>
              <mc:Fallback>
                <p:oleObj name="Equation" r:id="rId4" imgW="228600" imgH="1904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876" y="1424192"/>
                        <a:ext cx="576064" cy="48005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478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590" y="838363"/>
            <a:ext cx="7315200" cy="715962"/>
          </a:xfrm>
        </p:spPr>
        <p:txBody>
          <a:bodyPr/>
          <a:lstStyle/>
          <a:p>
            <a:r>
              <a:rPr lang="id-ID" b="1" dirty="0"/>
              <a:t>Rumus untuk Turunan Kedua</a:t>
            </a: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84714"/>
              </p:ext>
            </p:extLst>
          </p:nvPr>
        </p:nvGraphicFramePr>
        <p:xfrm>
          <a:off x="2135758" y="1629372"/>
          <a:ext cx="80645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4" imgW="3860640" imgH="241200" progId="Equation.DSMT4">
                  <p:embed/>
                </p:oleObj>
              </mc:Choice>
              <mc:Fallback>
                <p:oleObj name="Equation" r:id="rId4" imgW="3860640" imgH="241200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758" y="1629372"/>
                        <a:ext cx="8064500" cy="50323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532486"/>
              </p:ext>
            </p:extLst>
          </p:nvPr>
        </p:nvGraphicFramePr>
        <p:xfrm>
          <a:off x="2138897" y="2204865"/>
          <a:ext cx="3608387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6" imgW="1726920" imgH="393480" progId="Equation.DSMT4">
                  <p:embed/>
                </p:oleObj>
              </mc:Choice>
              <mc:Fallback>
                <p:oleObj name="Equation" r:id="rId6" imgW="1726920" imgH="393480" progId="Equation.DSMT4">
                  <p:embed/>
                  <p:pic>
                    <p:nvPicPr>
                      <p:cNvPr id="256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897" y="2204865"/>
                        <a:ext cx="3608387" cy="8207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038314"/>
              </p:ext>
            </p:extLst>
          </p:nvPr>
        </p:nvGraphicFramePr>
        <p:xfrm>
          <a:off x="2131774" y="3095429"/>
          <a:ext cx="748188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8" imgW="3581280" imgH="393480" progId="Equation.DSMT4">
                  <p:embed/>
                </p:oleObj>
              </mc:Choice>
              <mc:Fallback>
                <p:oleObj name="Equation" r:id="rId8" imgW="3581280" imgH="393480" progId="Equation.DSMT4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1774" y="3095429"/>
                        <a:ext cx="7481888" cy="82073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398962"/>
              </p:ext>
            </p:extLst>
          </p:nvPr>
        </p:nvGraphicFramePr>
        <p:xfrm>
          <a:off x="2195169" y="4545558"/>
          <a:ext cx="337026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10" imgW="1612800" imgH="393480" progId="Equation.DSMT4">
                  <p:embed/>
                </p:oleObj>
              </mc:Choice>
              <mc:Fallback>
                <p:oleObj name="Equation" r:id="rId10" imgW="1612800" imgH="393480" progId="Equation.DSMT4">
                  <p:embed/>
                  <p:pic>
                    <p:nvPicPr>
                      <p:cNvPr id="256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169" y="4545558"/>
                        <a:ext cx="3370263" cy="8207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31774" y="4013999"/>
            <a:ext cx="806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sz="3200" dirty="0"/>
              <a:t>Untuk selisih pusat nilai x = x</a:t>
            </a:r>
            <a:r>
              <a:rPr lang="id-ID" sz="2800" dirty="0"/>
              <a:t>1, </a:t>
            </a:r>
            <a:r>
              <a:rPr lang="id-ID" sz="3200" dirty="0"/>
              <a:t>maka s=1 dan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67032" y="5441885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sz="3200" dirty="0"/>
              <a:t>Hitunglah f’’(2) dan Erornya dari Latihan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5659968" y="4702969"/>
            <a:ext cx="504056" cy="57606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id-ID" sz="2400" dirty="0">
              <a:latin typeface="Arial" charset="0"/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883923"/>
              </p:ext>
            </p:extLst>
          </p:nvPr>
        </p:nvGraphicFramePr>
        <p:xfrm>
          <a:off x="6215315" y="4550810"/>
          <a:ext cx="350361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2" imgW="1676160" imgH="393480" progId="Equation.DSMT4">
                  <p:embed/>
                </p:oleObj>
              </mc:Choice>
              <mc:Fallback>
                <p:oleObj name="Equation" r:id="rId12" imgW="1676160" imgH="393480" progId="Equation.DSMT4">
                  <p:embed/>
                  <p:pic>
                    <p:nvPicPr>
                      <p:cNvPr id="256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315" y="4550810"/>
                        <a:ext cx="3503613" cy="8207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368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836712"/>
            <a:ext cx="7315200" cy="715962"/>
          </a:xfrm>
        </p:spPr>
        <p:txBody>
          <a:bodyPr/>
          <a:lstStyle/>
          <a:p>
            <a:r>
              <a:rPr lang="id-ID" dirty="0"/>
              <a:t>Rangkuman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63552" y="1772817"/>
          <a:ext cx="8064896" cy="3900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008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Turunan</a:t>
                      </a:r>
                      <a:r>
                        <a:rPr lang="id-ID" sz="2400" baseline="0" dirty="0"/>
                        <a:t> Kedua 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/>
                        <a:t>Selisih</a:t>
                      </a:r>
                      <a:r>
                        <a:rPr lang="id-ID" sz="2400" baseline="0" dirty="0"/>
                        <a:t> Pusat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/>
                        <a:t>Selisih Mundur 3 titik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/>
                        <a:t>Selisih</a:t>
                      </a:r>
                      <a:r>
                        <a:rPr lang="id-ID" sz="2400" baseline="0" dirty="0"/>
                        <a:t> Maju 3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r>
                        <a:rPr lang="id-ID" sz="2400" dirty="0"/>
                        <a:t>Selisih Maju</a:t>
                      </a:r>
                      <a:r>
                        <a:rPr lang="id-ID" sz="2400" baseline="0" dirty="0"/>
                        <a:t> 4 titik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91945" y="2636839"/>
          <a:ext cx="27606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3" imgW="1701720" imgH="393480" progId="Equation.DSMT4">
                  <p:embed/>
                </p:oleObj>
              </mc:Choice>
              <mc:Fallback>
                <p:oleObj name="Equation" r:id="rId3" imgW="170172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945" y="2636839"/>
                        <a:ext cx="276066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405159"/>
              </p:ext>
            </p:extLst>
          </p:nvPr>
        </p:nvGraphicFramePr>
        <p:xfrm>
          <a:off x="5675284" y="4941889"/>
          <a:ext cx="35036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5" imgW="2158920" imgH="393480" progId="Equation.DSMT4">
                  <p:embed/>
                </p:oleObj>
              </mc:Choice>
              <mc:Fallback>
                <p:oleObj name="Equation" r:id="rId5" imgW="2158920" imgH="393480" progId="Equation.DSMT4">
                  <p:embed/>
                  <p:pic>
                    <p:nvPicPr>
                      <p:cNvPr id="471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284" y="4941889"/>
                        <a:ext cx="350361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2"/>
          <p:cNvGraphicFramePr>
            <a:graphicFrameLocks noChangeAspect="1"/>
          </p:cNvGraphicFramePr>
          <p:nvPr/>
        </p:nvGraphicFramePr>
        <p:xfrm>
          <a:off x="5591945" y="3429001"/>
          <a:ext cx="27606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7" imgW="1701720" imgH="393480" progId="Equation.DSMT4">
                  <p:embed/>
                </p:oleObj>
              </mc:Choice>
              <mc:Fallback>
                <p:oleObj name="Equation" r:id="rId7" imgW="1701720" imgH="393480" progId="Equation.DSMT4">
                  <p:embed/>
                  <p:pic>
                    <p:nvPicPr>
                      <p:cNvPr id="5120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945" y="3429001"/>
                        <a:ext cx="276066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315518"/>
              </p:ext>
            </p:extLst>
          </p:nvPr>
        </p:nvGraphicFramePr>
        <p:xfrm>
          <a:off x="5655115" y="4221164"/>
          <a:ext cx="25749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9" imgW="1587240" imgH="393480" progId="Equation.DSMT4">
                  <p:embed/>
                </p:oleObj>
              </mc:Choice>
              <mc:Fallback>
                <p:oleObj name="Equation" r:id="rId9" imgW="1587240" imgH="393480" progId="Equation.DSMT4">
                  <p:embed/>
                  <p:pic>
                    <p:nvPicPr>
                      <p:cNvPr id="5120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5115" y="4221164"/>
                        <a:ext cx="25749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259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102" y="419640"/>
            <a:ext cx="7315200" cy="715962"/>
          </a:xfrm>
        </p:spPr>
        <p:txBody>
          <a:bodyPr/>
          <a:lstStyle/>
          <a:p>
            <a:r>
              <a:rPr lang="id-ID" b="1" dirty="0"/>
              <a:t>Estimasi Galat dan Orde Galat</a:t>
            </a: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992710"/>
              </p:ext>
            </p:extLst>
          </p:nvPr>
        </p:nvGraphicFramePr>
        <p:xfrm>
          <a:off x="1887343" y="1847648"/>
          <a:ext cx="26797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4" imgW="1282680" imgH="393480" progId="Equation.DSMT4">
                  <p:embed/>
                </p:oleObj>
              </mc:Choice>
              <mc:Fallback>
                <p:oleObj name="Equation" r:id="rId4" imgW="1282680" imgH="393480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343" y="1847648"/>
                        <a:ext cx="2679700" cy="82073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800121"/>
              </p:ext>
            </p:extLst>
          </p:nvPr>
        </p:nvGraphicFramePr>
        <p:xfrm>
          <a:off x="1882339" y="2699540"/>
          <a:ext cx="79057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6" imgW="4203360" imgH="419040" progId="Equation.DSMT4">
                  <p:embed/>
                </p:oleObj>
              </mc:Choice>
              <mc:Fallback>
                <p:oleObj name="Equation" r:id="rId6" imgW="4203360" imgH="419040" progId="Equation.DSMT4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339" y="2699540"/>
                        <a:ext cx="7905750" cy="7874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72988" y="108703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sz="2400" dirty="0"/>
              <a:t>Menggunakan deret Taylor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2988" y="144406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d-ID" sz="2400" dirty="0"/>
              <a:t>Contoh turunan numerik dengan selisih pusat </a:t>
            </a: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206196"/>
              </p:ext>
            </p:extLst>
          </p:nvPr>
        </p:nvGraphicFramePr>
        <p:xfrm>
          <a:off x="5717840" y="1860560"/>
          <a:ext cx="26797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8" imgW="1282680" imgH="393480" progId="Equation.DSMT4">
                  <p:embed/>
                </p:oleObj>
              </mc:Choice>
              <mc:Fallback>
                <p:oleObj name="Equation" r:id="rId8" imgW="1282680" imgH="393480" progId="Equation.DSMT4">
                  <p:embed/>
                  <p:pic>
                    <p:nvPicPr>
                      <p:cNvPr id="450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840" y="1860560"/>
                        <a:ext cx="2679700" cy="820738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021516"/>
              </p:ext>
            </p:extLst>
          </p:nvPr>
        </p:nvGraphicFramePr>
        <p:xfrm>
          <a:off x="1879001" y="3513408"/>
          <a:ext cx="83343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10" imgW="4431960" imgH="419040" progId="Equation.DSMT4">
                  <p:embed/>
                </p:oleObj>
              </mc:Choice>
              <mc:Fallback>
                <p:oleObj name="Equation" r:id="rId10" imgW="4431960" imgH="419040" progId="Equation.DSMT4">
                  <p:embed/>
                  <p:pic>
                    <p:nvPicPr>
                      <p:cNvPr id="4506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001" y="3513408"/>
                        <a:ext cx="8334375" cy="7874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4751928" y="2076584"/>
            <a:ext cx="792088" cy="360040"/>
          </a:xfrm>
          <a:prstGeom prst="rightArrow">
            <a:avLst/>
          </a:prstGeom>
          <a:solidFill>
            <a:srgbClr val="B92D14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id-ID" sz="2400">
              <a:latin typeface="Arial" charset="0"/>
            </a:endParaRPr>
          </a:p>
        </p:txBody>
      </p:sp>
      <p:graphicFrame>
        <p:nvGraphicFramePr>
          <p:cNvPr id="450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757406"/>
              </p:ext>
            </p:extLst>
          </p:nvPr>
        </p:nvGraphicFramePr>
        <p:xfrm>
          <a:off x="1891401" y="4331964"/>
          <a:ext cx="8410575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12" imgW="4025880" imgH="660240" progId="Equation.DSMT4">
                  <p:embed/>
                </p:oleObj>
              </mc:Choice>
              <mc:Fallback>
                <p:oleObj name="Equation" r:id="rId12" imgW="4025880" imgH="660240" progId="Equation.DSMT4">
                  <p:embed/>
                  <p:pic>
                    <p:nvPicPr>
                      <p:cNvPr id="4506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401" y="4331964"/>
                        <a:ext cx="8410575" cy="137636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29906"/>
              </p:ext>
            </p:extLst>
          </p:nvPr>
        </p:nvGraphicFramePr>
        <p:xfrm>
          <a:off x="1880672" y="5740649"/>
          <a:ext cx="793273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14" imgW="3797280" imgH="393480" progId="Equation.DSMT4">
                  <p:embed/>
                </p:oleObj>
              </mc:Choice>
              <mc:Fallback>
                <p:oleObj name="Equation" r:id="rId14" imgW="3797280" imgH="393480" progId="Equation.DSMT4">
                  <p:embed/>
                  <p:pic>
                    <p:nvPicPr>
                      <p:cNvPr id="4506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0672" y="5740649"/>
                        <a:ext cx="7932737" cy="8191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428425"/>
              </p:ext>
            </p:extLst>
          </p:nvPr>
        </p:nvGraphicFramePr>
        <p:xfrm>
          <a:off x="9929287" y="5924601"/>
          <a:ext cx="1080120" cy="366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16" imgW="672840" imgH="228600" progId="Equation.DSMT4">
                  <p:embed/>
                </p:oleObj>
              </mc:Choice>
              <mc:Fallback>
                <p:oleObj name="Equation" r:id="rId16" imgW="672840" imgH="228600" progId="Equation.DSMT4">
                  <p:embed/>
                  <p:pic>
                    <p:nvPicPr>
                      <p:cNvPr id="450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9287" y="5924601"/>
                        <a:ext cx="1080120" cy="36683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27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5426" y="1163111"/>
            <a:ext cx="7315200" cy="543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057529"/>
              </p:ext>
            </p:extLst>
          </p:nvPr>
        </p:nvGraphicFramePr>
        <p:xfrm>
          <a:off x="6723626" y="4800977"/>
          <a:ext cx="2778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114120" imgH="126720" progId="Equation.DSMT4">
                  <p:embed/>
                </p:oleObj>
              </mc:Choice>
              <mc:Fallback>
                <p:oleObj name="Equation" r:id="rId5" imgW="114120" imgH="12672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626" y="4800977"/>
                        <a:ext cx="277812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694594"/>
              </p:ext>
            </p:extLst>
          </p:nvPr>
        </p:nvGraphicFramePr>
        <p:xfrm>
          <a:off x="3209395" y="5308405"/>
          <a:ext cx="5773209" cy="1079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1968480" imgH="368280" progId="Equation.DSMT4">
                  <p:embed/>
                </p:oleObj>
              </mc:Choice>
              <mc:Fallback>
                <p:oleObj name="Equation" r:id="rId7" imgW="1968480" imgH="36828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395" y="5308405"/>
                        <a:ext cx="5773209" cy="10796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934783"/>
              </p:ext>
            </p:extLst>
          </p:nvPr>
        </p:nvGraphicFramePr>
        <p:xfrm>
          <a:off x="7266763" y="4705307"/>
          <a:ext cx="7715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9" imgW="317160" imgH="164880" progId="Equation.DSMT4">
                  <p:embed/>
                </p:oleObj>
              </mc:Choice>
              <mc:Fallback>
                <p:oleObj name="Equation" r:id="rId9" imgW="317160" imgH="16488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6763" y="4705307"/>
                        <a:ext cx="77152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573673"/>
              </p:ext>
            </p:extLst>
          </p:nvPr>
        </p:nvGraphicFramePr>
        <p:xfrm>
          <a:off x="2869507" y="2866551"/>
          <a:ext cx="12684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1" imgW="520560" imgH="190440" progId="Equation.DSMT4">
                  <p:embed/>
                </p:oleObj>
              </mc:Choice>
              <mc:Fallback>
                <p:oleObj name="Equation" r:id="rId11" imgW="520560" imgH="190440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9507" y="2866551"/>
                        <a:ext cx="126841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37016"/>
              </p:ext>
            </p:extLst>
          </p:nvPr>
        </p:nvGraphicFramePr>
        <p:xfrm>
          <a:off x="3361632" y="3455796"/>
          <a:ext cx="7762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13" imgW="317160" imgH="190440" progId="Equation.DSMT4">
                  <p:embed/>
                </p:oleObj>
              </mc:Choice>
              <mc:Fallback>
                <p:oleObj name="Equation" r:id="rId13" imgW="317160" imgH="19044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1632" y="3455796"/>
                        <a:ext cx="77628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027170"/>
              </p:ext>
            </p:extLst>
          </p:nvPr>
        </p:nvGraphicFramePr>
        <p:xfrm>
          <a:off x="4309850" y="1500966"/>
          <a:ext cx="317386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5" imgW="1257120" imgH="406080" progId="Equation.DSMT4">
                  <p:embed/>
                </p:oleObj>
              </mc:Choice>
              <mc:Fallback>
                <p:oleObj name="Equation" r:id="rId15" imgW="1257120" imgH="406080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850" y="1500966"/>
                        <a:ext cx="3173865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Grp="1" noChangeArrowheads="1"/>
          </p:cNvSpPr>
          <p:nvPr>
            <p:ph type="title"/>
          </p:nvPr>
        </p:nvSpPr>
        <p:spPr>
          <a:xfrm>
            <a:off x="749643" y="465684"/>
            <a:ext cx="7315200" cy="715962"/>
          </a:xfrm>
        </p:spPr>
        <p:txBody>
          <a:bodyPr/>
          <a:lstStyle/>
          <a:p>
            <a:r>
              <a:rPr lang="id-ID" sz="4000" b="1" dirty="0"/>
              <a:t>Ilustrasi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5891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2705" y="1433380"/>
            <a:ext cx="6327986" cy="492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810381"/>
              </p:ext>
            </p:extLst>
          </p:nvPr>
        </p:nvGraphicFramePr>
        <p:xfrm>
          <a:off x="6179922" y="4638775"/>
          <a:ext cx="372864" cy="52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9922" y="4638775"/>
                        <a:ext cx="372864" cy="52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35358"/>
              </p:ext>
            </p:extLst>
          </p:nvPr>
        </p:nvGraphicFramePr>
        <p:xfrm>
          <a:off x="6988388" y="4657684"/>
          <a:ext cx="3397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7" imgW="139680" imgH="203040" progId="Equation.DSMT4">
                  <p:embed/>
                </p:oleObj>
              </mc:Choice>
              <mc:Fallback>
                <p:oleObj name="Equation" r:id="rId7" imgW="139680" imgH="20304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388" y="4657684"/>
                        <a:ext cx="33972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475703"/>
              </p:ext>
            </p:extLst>
          </p:nvPr>
        </p:nvGraphicFramePr>
        <p:xfrm>
          <a:off x="3578485" y="2848974"/>
          <a:ext cx="3714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9" imgW="152280" imgH="203040" progId="Equation.DSMT4">
                  <p:embed/>
                </p:oleObj>
              </mc:Choice>
              <mc:Fallback>
                <p:oleObj name="Equation" r:id="rId9" imgW="152280" imgH="203040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485" y="2848974"/>
                        <a:ext cx="371475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349930"/>
              </p:ext>
            </p:extLst>
          </p:nvPr>
        </p:nvGraphicFramePr>
        <p:xfrm>
          <a:off x="3574794" y="3397761"/>
          <a:ext cx="4032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1" imgW="164880" imgH="203040" progId="Equation.DSMT4">
                  <p:embed/>
                </p:oleObj>
              </mc:Choice>
              <mc:Fallback>
                <p:oleObj name="Equation" r:id="rId11" imgW="164880" imgH="20304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4794" y="3397761"/>
                        <a:ext cx="403225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>
            <a:cxnSpLocks/>
          </p:cNvCxnSpPr>
          <p:nvPr/>
        </p:nvCxnSpPr>
        <p:spPr bwMode="auto">
          <a:xfrm flipV="1">
            <a:off x="6272675" y="3212756"/>
            <a:ext cx="783033" cy="531346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731883" y="617916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3600" b="1" kern="0" dirty="0">
                <a:latin typeface="+mj-lt"/>
                <a:ea typeface="+mj-ea"/>
                <a:cs typeface="+mj-cs"/>
              </a:rPr>
              <a:t>Ilustrasi Hampiran Selisih Maju</a:t>
            </a:r>
            <a:endParaRPr lang="ru-RU" sz="3600" b="1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582478"/>
              </p:ext>
            </p:extLst>
          </p:nvPr>
        </p:nvGraphicFramePr>
        <p:xfrm>
          <a:off x="4326469" y="5204047"/>
          <a:ext cx="36655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3" imgW="1562040" imgH="368280" progId="Equation.DSMT4">
                  <p:embed/>
                </p:oleObj>
              </mc:Choice>
              <mc:Fallback>
                <p:oleObj name="Equation" r:id="rId13" imgW="1562040" imgH="368280" progId="Equation.DSMT4">
                  <p:embed/>
                  <p:pic>
                    <p:nvPicPr>
                      <p:cNvPr id="327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6469" y="5204047"/>
                        <a:ext cx="366553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>
            <a:off x="6744072" y="4653136"/>
            <a:ext cx="792088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cxnSpLocks/>
          </p:cNvCxnSpPr>
          <p:nvPr/>
        </p:nvCxnSpPr>
        <p:spPr bwMode="auto">
          <a:xfrm>
            <a:off x="6260561" y="4747724"/>
            <a:ext cx="904896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589861" y="4342524"/>
            <a:ext cx="491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>
                <a:solidFill>
                  <a:srgbClr val="00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1440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5125" y="1466030"/>
            <a:ext cx="6480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033456"/>
              </p:ext>
            </p:extLst>
          </p:nvPr>
        </p:nvGraphicFramePr>
        <p:xfrm>
          <a:off x="6464129" y="4700565"/>
          <a:ext cx="372864" cy="52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129" y="4700565"/>
                        <a:ext cx="372864" cy="52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511438"/>
              </p:ext>
            </p:extLst>
          </p:nvPr>
        </p:nvGraphicFramePr>
        <p:xfrm>
          <a:off x="5599583" y="4694751"/>
          <a:ext cx="4635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7" imgW="190440" imgH="203040" progId="Equation.DSMT4">
                  <p:embed/>
                </p:oleObj>
              </mc:Choice>
              <mc:Fallback>
                <p:oleObj name="Equation" r:id="rId7" imgW="190440" imgH="203040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583" y="4694751"/>
                        <a:ext cx="463550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756830"/>
              </p:ext>
            </p:extLst>
          </p:nvPr>
        </p:nvGraphicFramePr>
        <p:xfrm>
          <a:off x="3908426" y="2928200"/>
          <a:ext cx="4032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9" imgW="164880" imgH="203040" progId="Equation.DSMT4">
                  <p:embed/>
                </p:oleObj>
              </mc:Choice>
              <mc:Fallback>
                <p:oleObj name="Equation" r:id="rId9" imgW="164880" imgH="20304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6" y="2928200"/>
                        <a:ext cx="403225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858369"/>
              </p:ext>
            </p:extLst>
          </p:nvPr>
        </p:nvGraphicFramePr>
        <p:xfrm>
          <a:off x="3765805" y="3471219"/>
          <a:ext cx="4953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1" imgW="203040" imgH="203040" progId="Equation.DSMT4">
                  <p:embed/>
                </p:oleObj>
              </mc:Choice>
              <mc:Fallback>
                <p:oleObj name="Equation" r:id="rId11" imgW="203040" imgH="203040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805" y="3471219"/>
                        <a:ext cx="49530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>
            <a:cxnSpLocks/>
          </p:cNvCxnSpPr>
          <p:nvPr/>
        </p:nvCxnSpPr>
        <p:spPr bwMode="auto">
          <a:xfrm flipV="1">
            <a:off x="5830548" y="3873406"/>
            <a:ext cx="757151" cy="256915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654051" y="563949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3600" b="1" kern="0" dirty="0">
                <a:latin typeface="+mj-lt"/>
                <a:ea typeface="+mj-ea"/>
                <a:cs typeface="+mj-cs"/>
              </a:rPr>
              <a:t>Ilustrasi Hampiran Selisih Mundur</a:t>
            </a:r>
            <a:endParaRPr lang="ru-RU" sz="3600" b="1" kern="0" dirty="0"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5865485" y="4797152"/>
            <a:ext cx="792088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100267" y="441453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>
                <a:solidFill>
                  <a:srgbClr val="000000"/>
                </a:solidFill>
              </a:rPr>
              <a:t>h</a:t>
            </a:r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421371"/>
              </p:ext>
            </p:extLst>
          </p:nvPr>
        </p:nvGraphicFramePr>
        <p:xfrm>
          <a:off x="4738072" y="5381308"/>
          <a:ext cx="3635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3" imgW="1549080" imgH="368280" progId="Equation.DSMT4">
                  <p:embed/>
                </p:oleObj>
              </mc:Choice>
              <mc:Fallback>
                <p:oleObj name="Equation" r:id="rId13" imgW="1549080" imgH="368280" progId="Equation.DSMT4">
                  <p:embed/>
                  <p:pic>
                    <p:nvPicPr>
                      <p:cNvPr id="338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072" y="5381308"/>
                        <a:ext cx="36353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607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998241" y="766042"/>
            <a:ext cx="7315200" cy="715962"/>
          </a:xfrm>
        </p:spPr>
        <p:txBody>
          <a:bodyPr/>
          <a:lstStyle/>
          <a:p>
            <a:r>
              <a:rPr lang="id-ID" b="1" dirty="0"/>
              <a:t>Ilustrasi Hampiran Selisih Pusat</a:t>
            </a:r>
            <a:endParaRPr lang="ru-RU" b="1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2703" y="1527811"/>
            <a:ext cx="6480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600056" y="4922986"/>
          <a:ext cx="372864" cy="52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056" y="4922986"/>
                        <a:ext cx="372864" cy="52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396164" y="4941889"/>
          <a:ext cx="3397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7" imgW="139680" imgH="203040" progId="Equation.DSMT4">
                  <p:embed/>
                </p:oleObj>
              </mc:Choice>
              <mc:Fallback>
                <p:oleObj name="Equation" r:id="rId7" imgW="139680" imgH="20304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6164" y="4941889"/>
                        <a:ext cx="33972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673725" y="4941889"/>
          <a:ext cx="4635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9" imgW="190440" imgH="203040" progId="Equation.DSMT4">
                  <p:embed/>
                </p:oleObj>
              </mc:Choice>
              <mc:Fallback>
                <p:oleObj name="Equation" r:id="rId9" imgW="190440" imgH="203040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25" y="4941889"/>
                        <a:ext cx="463550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022851"/>
              </p:ext>
            </p:extLst>
          </p:nvPr>
        </p:nvGraphicFramePr>
        <p:xfrm>
          <a:off x="3672401" y="3015389"/>
          <a:ext cx="3714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1" imgW="152280" imgH="203040" progId="Equation.DSMT4">
                  <p:embed/>
                </p:oleObj>
              </mc:Choice>
              <mc:Fallback>
                <p:oleObj name="Equation" r:id="rId11" imgW="152280" imgH="203040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2401" y="3015389"/>
                        <a:ext cx="371475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16150"/>
              </p:ext>
            </p:extLst>
          </p:nvPr>
        </p:nvGraphicFramePr>
        <p:xfrm>
          <a:off x="3624219" y="3533687"/>
          <a:ext cx="4032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3" imgW="164880" imgH="203040" progId="Equation.DSMT4">
                  <p:embed/>
                </p:oleObj>
              </mc:Choice>
              <mc:Fallback>
                <p:oleObj name="Equation" r:id="rId13" imgW="164880" imgH="20304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19" y="3533687"/>
                        <a:ext cx="403225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239466"/>
              </p:ext>
            </p:extLst>
          </p:nvPr>
        </p:nvGraphicFramePr>
        <p:xfrm>
          <a:off x="3555738" y="3841917"/>
          <a:ext cx="4953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5" imgW="203040" imgH="203040" progId="Equation.DSMT4">
                  <p:embed/>
                </p:oleObj>
              </mc:Choice>
              <mc:Fallback>
                <p:oleObj name="Equation" r:id="rId15" imgW="203040" imgH="203040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738" y="3841917"/>
                        <a:ext cx="49530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>
            <a:cxnSpLocks/>
          </p:cNvCxnSpPr>
          <p:nvPr/>
        </p:nvCxnSpPr>
        <p:spPr bwMode="auto">
          <a:xfrm flipV="1">
            <a:off x="5521629" y="3276533"/>
            <a:ext cx="1670003" cy="965001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5581278" y="4797152"/>
            <a:ext cx="1709208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202945" y="443197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>
                <a:solidFill>
                  <a:srgbClr val="000000"/>
                </a:solidFill>
              </a:rPr>
              <a:t>2h</a:t>
            </a:r>
          </a:p>
        </p:txBody>
      </p:sp>
      <p:graphicFrame>
        <p:nvGraphicFramePr>
          <p:cNvPr id="348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833004"/>
              </p:ext>
            </p:extLst>
          </p:nvPr>
        </p:nvGraphicFramePr>
        <p:xfrm>
          <a:off x="4272780" y="5527455"/>
          <a:ext cx="41417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7" imgW="1765080" imgH="368280" progId="Equation.DSMT4">
                  <p:embed/>
                </p:oleObj>
              </mc:Choice>
              <mc:Fallback>
                <p:oleObj name="Equation" r:id="rId17" imgW="1765080" imgH="368280" progId="Equation.DSMT4">
                  <p:embed/>
                  <p:pic>
                    <p:nvPicPr>
                      <p:cNvPr id="348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2780" y="5527455"/>
                        <a:ext cx="4141787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361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1711" y="980728"/>
            <a:ext cx="9331949" cy="576064"/>
          </a:xfrm>
        </p:spPr>
        <p:txBody>
          <a:bodyPr>
            <a:normAutofit fontScale="90000"/>
          </a:bodyPr>
          <a:lstStyle/>
          <a:p>
            <a:r>
              <a:rPr lang="id-ID" dirty="0"/>
              <a:t>Turunan Numerik dengan Polinom Interpolasi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523076"/>
              </p:ext>
            </p:extLst>
          </p:nvPr>
        </p:nvGraphicFramePr>
        <p:xfrm>
          <a:off x="1653207" y="1860561"/>
          <a:ext cx="41021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1536480" imgH="203040" progId="Equation.DSMT4">
                  <p:embed/>
                </p:oleObj>
              </mc:Choice>
              <mc:Fallback>
                <p:oleObj name="Equation" r:id="rId4" imgW="1536480" imgH="203040" progId="Equation.DSMT4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207" y="1860561"/>
                        <a:ext cx="4102100" cy="54292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71320"/>
              </p:ext>
            </p:extLst>
          </p:nvPr>
        </p:nvGraphicFramePr>
        <p:xfrm>
          <a:off x="6619103" y="1835811"/>
          <a:ext cx="29083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6" imgW="1091880" imgH="203040" progId="Equation.DSMT4">
                  <p:embed/>
                </p:oleObj>
              </mc:Choice>
              <mc:Fallback>
                <p:oleObj name="Equation" r:id="rId6" imgW="1091880" imgH="203040" progId="Equation.DSMT4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103" y="1835811"/>
                        <a:ext cx="2908300" cy="5429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181737"/>
              </p:ext>
            </p:extLst>
          </p:nvPr>
        </p:nvGraphicFramePr>
        <p:xfrm>
          <a:off x="1084415" y="2657756"/>
          <a:ext cx="8838570" cy="1779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8" imgW="4038480" imgH="812520" progId="Equation.DSMT4">
                  <p:embed/>
                </p:oleObj>
              </mc:Choice>
              <mc:Fallback>
                <p:oleObj name="Equation" r:id="rId8" imgW="4038480" imgH="812520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415" y="2657756"/>
                        <a:ext cx="8838570" cy="177935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1229"/>
              </p:ext>
            </p:extLst>
          </p:nvPr>
        </p:nvGraphicFramePr>
        <p:xfrm>
          <a:off x="1086926" y="5373687"/>
          <a:ext cx="9442983" cy="1167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0" imgW="3898800" imgH="482400" progId="Equation.DSMT4">
                  <p:embed/>
                </p:oleObj>
              </mc:Choice>
              <mc:Fallback>
                <p:oleObj name="Equation" r:id="rId10" imgW="3898800" imgH="482400" progId="Equation.DSMT4">
                  <p:embed/>
                  <p:pic>
                    <p:nvPicPr>
                      <p:cNvPr id="204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926" y="5373687"/>
                        <a:ext cx="9442983" cy="1167789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582831"/>
              </p:ext>
            </p:extLst>
          </p:nvPr>
        </p:nvGraphicFramePr>
        <p:xfrm>
          <a:off x="1062367" y="4510787"/>
          <a:ext cx="2556642" cy="792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2" imgW="1269720" imgH="393480" progId="Equation.DSMT4">
                  <p:embed/>
                </p:oleObj>
              </mc:Choice>
              <mc:Fallback>
                <p:oleObj name="Equation" r:id="rId12" imgW="1269720" imgH="393480" progId="Equation.DSMT4">
                  <p:embed/>
                  <p:pic>
                    <p:nvPicPr>
                      <p:cNvPr id="204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367" y="4510787"/>
                        <a:ext cx="2556642" cy="792559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B232E0F-0F68-46AC-B2EF-DF1197BB47C2}"/>
              </a:ext>
            </a:extLst>
          </p:cNvPr>
          <p:cNvSpPr txBox="1"/>
          <p:nvPr/>
        </p:nvSpPr>
        <p:spPr>
          <a:xfrm>
            <a:off x="3704257" y="4643790"/>
            <a:ext cx="3291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Rantai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6626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108" y="645342"/>
            <a:ext cx="7315200" cy="715962"/>
          </a:xfrm>
        </p:spPr>
        <p:txBody>
          <a:bodyPr/>
          <a:lstStyle/>
          <a:p>
            <a:r>
              <a:rPr lang="id-ID" b="1" dirty="0"/>
              <a:t>Hampiran Selisih Maju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412" y="235113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Dua titik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412" y="394518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Tiga Titik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855392"/>
              </p:ext>
            </p:extLst>
          </p:nvPr>
        </p:nvGraphicFramePr>
        <p:xfrm>
          <a:off x="2602476" y="2167810"/>
          <a:ext cx="318611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4" imgW="1600200" imgH="393480" progId="Equation.DSMT4">
                  <p:embed/>
                </p:oleObj>
              </mc:Choice>
              <mc:Fallback>
                <p:oleObj name="Equation" r:id="rId4" imgW="1600200" imgH="393480" progId="Equation.DSMT4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476" y="2167810"/>
                        <a:ext cx="3186113" cy="8239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3964" y="306991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x = x</a:t>
            </a:r>
            <a:r>
              <a:rPr lang="id-ID" sz="2000" dirty="0"/>
              <a:t>0 </a:t>
            </a:r>
            <a:r>
              <a:rPr lang="id-ID" sz="2800" dirty="0"/>
              <a:t>= titik yang akan dihitung turunannya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579272"/>
              </p:ext>
            </p:extLst>
          </p:nvPr>
        </p:nvGraphicFramePr>
        <p:xfrm>
          <a:off x="2606339" y="3884200"/>
          <a:ext cx="4244627" cy="685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6" imgW="1815840" imgH="279360" progId="Equation.DSMT4">
                  <p:embed/>
                </p:oleObj>
              </mc:Choice>
              <mc:Fallback>
                <p:oleObj name="Equation" r:id="rId6" imgW="1815840" imgH="279360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339" y="3884200"/>
                        <a:ext cx="4244627" cy="68539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603624"/>
              </p:ext>
            </p:extLst>
          </p:nvPr>
        </p:nvGraphicFramePr>
        <p:xfrm>
          <a:off x="2601295" y="4810887"/>
          <a:ext cx="3494706" cy="956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8" imgW="1511280" imgH="393480" progId="Equation.DSMT4">
                  <p:embed/>
                </p:oleObj>
              </mc:Choice>
              <mc:Fallback>
                <p:oleObj name="Equation" r:id="rId8" imgW="1511280" imgH="393480" progId="Equation.DSMT4">
                  <p:embed/>
                  <p:pic>
                    <p:nvPicPr>
                      <p:cNvPr id="215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295" y="4810887"/>
                        <a:ext cx="3494706" cy="95662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37802" y="5763247"/>
            <a:ext cx="726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Tunjukkan bahwa persamaan 1 = persamaan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25373" y="420679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...1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5373" y="527990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...2</a:t>
            </a:r>
          </a:p>
        </p:txBody>
      </p:sp>
      <p:graphicFrame>
        <p:nvGraphicFramePr>
          <p:cNvPr id="215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796664"/>
              </p:ext>
            </p:extLst>
          </p:nvPr>
        </p:nvGraphicFramePr>
        <p:xfrm>
          <a:off x="7579920" y="2154138"/>
          <a:ext cx="28590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0" imgW="1434960" imgH="393480" progId="Equation.DSMT4">
                  <p:embed/>
                </p:oleObj>
              </mc:Choice>
              <mc:Fallback>
                <p:oleObj name="Equation" r:id="rId10" imgW="1434960" imgH="393480" progId="Equation.DSMT4">
                  <p:embed/>
                  <p:pic>
                    <p:nvPicPr>
                      <p:cNvPr id="215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9920" y="2154138"/>
                        <a:ext cx="2859087" cy="822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44155"/>
              </p:ext>
            </p:extLst>
          </p:nvPr>
        </p:nvGraphicFramePr>
        <p:xfrm>
          <a:off x="1181819" y="1368123"/>
          <a:ext cx="80105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2" imgW="3835080" imgH="241200" progId="Equation.DSMT4">
                  <p:embed/>
                </p:oleObj>
              </mc:Choice>
              <mc:Fallback>
                <p:oleObj name="Equation" r:id="rId12" imgW="3835080" imgH="241200" progId="Equation.DSMT4">
                  <p:embed/>
                  <p:pic>
                    <p:nvPicPr>
                      <p:cNvPr id="215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819" y="1368123"/>
                        <a:ext cx="8010525" cy="50323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244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237" y="916890"/>
            <a:ext cx="7315200" cy="715962"/>
          </a:xfrm>
        </p:spPr>
        <p:txBody>
          <a:bodyPr/>
          <a:lstStyle/>
          <a:p>
            <a:r>
              <a:rPr lang="id-ID" b="1" dirty="0"/>
              <a:t>Hampiran Selisih Mundur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3592" y="242088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Dua titik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40997" y="3188179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Tiga Titik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531221"/>
              </p:ext>
            </p:extLst>
          </p:nvPr>
        </p:nvGraphicFramePr>
        <p:xfrm>
          <a:off x="4295800" y="2245048"/>
          <a:ext cx="333851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1676160" imgH="393480" progId="Equation.DSMT4">
                  <p:embed/>
                </p:oleObj>
              </mc:Choice>
              <mc:Fallback>
                <p:oleObj name="Equation" r:id="rId4" imgW="1676160" imgH="393480" progId="Equation.DSMT4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800" y="2245048"/>
                        <a:ext cx="3338512" cy="82391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20065" y="3706302"/>
            <a:ext cx="8091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x = x</a:t>
            </a:r>
            <a:r>
              <a:rPr lang="id-ID" sz="2000" dirty="0"/>
              <a:t>0 </a:t>
            </a:r>
            <a:r>
              <a:rPr lang="id-ID" sz="2800" dirty="0"/>
              <a:t>= titik yang akan dihitung turunannya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895594"/>
              </p:ext>
            </p:extLst>
          </p:nvPr>
        </p:nvGraphicFramePr>
        <p:xfrm>
          <a:off x="3983038" y="4458779"/>
          <a:ext cx="4049614" cy="644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1841400" imgH="279360" progId="Equation.DSMT4">
                  <p:embed/>
                </p:oleObj>
              </mc:Choice>
              <mc:Fallback>
                <p:oleObj name="Equation" r:id="rId6" imgW="1841400" imgH="279360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4458779"/>
                        <a:ext cx="4049614" cy="644855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548261"/>
              </p:ext>
            </p:extLst>
          </p:nvPr>
        </p:nvGraphicFramePr>
        <p:xfrm>
          <a:off x="1654212" y="1598671"/>
          <a:ext cx="80914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8" imgW="3873240" imgH="241200" progId="Equation.DSMT4">
                  <p:embed/>
                </p:oleObj>
              </mc:Choice>
              <mc:Fallback>
                <p:oleObj name="Equation" r:id="rId8" imgW="3873240" imgH="241200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212" y="1598671"/>
                        <a:ext cx="8091487" cy="5032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65DAF1-445F-4A1D-BB62-04DF96A391FF}"/>
              </a:ext>
            </a:extLst>
          </p:cNvPr>
          <p:cNvSpPr txBox="1"/>
          <p:nvPr/>
        </p:nvSpPr>
        <p:spPr>
          <a:xfrm>
            <a:off x="1173237" y="5232103"/>
            <a:ext cx="9664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Sederhanakan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pada </a:t>
            </a:r>
            <a:r>
              <a:rPr lang="en-US" sz="2800" dirty="0" err="1"/>
              <a:t>hampiran</a:t>
            </a:r>
            <a:r>
              <a:rPr lang="en-US" sz="2800" dirty="0"/>
              <a:t> </a:t>
            </a:r>
            <a:r>
              <a:rPr lang="en-US" sz="2800" dirty="0" err="1"/>
              <a:t>selisih</a:t>
            </a:r>
            <a:r>
              <a:rPr lang="en-US" sz="2800" dirty="0"/>
              <a:t> </a:t>
            </a:r>
            <a:r>
              <a:rPr lang="en-US" sz="2800" dirty="0" err="1"/>
              <a:t>maju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9453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116" y="808576"/>
            <a:ext cx="7315200" cy="715962"/>
          </a:xfrm>
        </p:spPr>
        <p:txBody>
          <a:bodyPr/>
          <a:lstStyle/>
          <a:p>
            <a:r>
              <a:rPr lang="id-ID" b="1" dirty="0"/>
              <a:t>Hampiran Selisih Pusat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1252" y="227520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Tiga Titik x</a:t>
            </a:r>
            <a:r>
              <a:rPr lang="id-ID" dirty="0"/>
              <a:t>0</a:t>
            </a:r>
            <a:r>
              <a:rPr lang="id-ID" sz="2800" dirty="0"/>
              <a:t>,x</a:t>
            </a:r>
            <a:r>
              <a:rPr lang="id-ID" dirty="0"/>
              <a:t>1</a:t>
            </a:r>
            <a:r>
              <a:rPr lang="id-ID" sz="2800" dirty="0"/>
              <a:t>,x</a:t>
            </a:r>
            <a:r>
              <a:rPr lang="id-ID" dirty="0"/>
              <a:t>2</a:t>
            </a:r>
            <a:endParaRPr lang="id-ID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10863" y="263691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x = x</a:t>
            </a:r>
            <a:r>
              <a:rPr lang="id-ID" sz="2000" dirty="0"/>
              <a:t>1 </a:t>
            </a:r>
            <a:r>
              <a:rPr lang="id-ID" sz="2800" dirty="0"/>
              <a:t>= titik yang akan dihitung turunannya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767267"/>
              </p:ext>
            </p:extLst>
          </p:nvPr>
        </p:nvGraphicFramePr>
        <p:xfrm>
          <a:off x="2287955" y="4188145"/>
          <a:ext cx="4422334" cy="665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4" imgW="1803240" imgH="279360" progId="Equation.DSMT4">
                  <p:embed/>
                </p:oleObj>
              </mc:Choice>
              <mc:Fallback>
                <p:oleObj name="Equation" r:id="rId4" imgW="1803240" imgH="279360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955" y="4188145"/>
                        <a:ext cx="4422334" cy="66521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981671"/>
              </p:ext>
            </p:extLst>
          </p:nvPr>
        </p:nvGraphicFramePr>
        <p:xfrm>
          <a:off x="2308666" y="3181503"/>
          <a:ext cx="1898662" cy="89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6" imgW="876240" imgH="393480" progId="Equation.DSMT4">
                  <p:embed/>
                </p:oleObj>
              </mc:Choice>
              <mc:Fallback>
                <p:oleObj name="Equation" r:id="rId6" imgW="876240" imgH="393480" progId="Equation.DSMT4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666" y="3181503"/>
                        <a:ext cx="1898662" cy="894097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842150"/>
              </p:ext>
            </p:extLst>
          </p:nvPr>
        </p:nvGraphicFramePr>
        <p:xfrm>
          <a:off x="2309392" y="4949895"/>
          <a:ext cx="20002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8" imgW="1002960" imgH="393480" progId="Equation.DSMT4">
                  <p:embed/>
                </p:oleObj>
              </mc:Choice>
              <mc:Fallback>
                <p:oleObj name="Equation" r:id="rId8" imgW="1002960" imgH="393480" progId="Equation.DSMT4">
                  <p:embed/>
                  <p:pic>
                    <p:nvPicPr>
                      <p:cNvPr id="235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392" y="4949895"/>
                        <a:ext cx="2000250" cy="822325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101705" y="594714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Tunjukkan bahwa persamaan 1 = persamaan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24192" y="437249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...1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4192" y="539300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...2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250176"/>
              </p:ext>
            </p:extLst>
          </p:nvPr>
        </p:nvGraphicFramePr>
        <p:xfrm>
          <a:off x="1449583" y="1679287"/>
          <a:ext cx="9109554" cy="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0" imgW="3860640" imgH="241200" progId="Equation.DSMT4">
                  <p:embed/>
                </p:oleObj>
              </mc:Choice>
              <mc:Fallback>
                <p:oleObj name="Equation" r:id="rId10" imgW="3860640" imgH="241200" progId="Equation.DSMT4">
                  <p:embed/>
                  <p:pic>
                    <p:nvPicPr>
                      <p:cNvPr id="235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583" y="1679287"/>
                        <a:ext cx="9109554" cy="56845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770067"/>
              </p:ext>
            </p:extLst>
          </p:nvPr>
        </p:nvGraphicFramePr>
        <p:xfrm>
          <a:off x="5285506" y="4947264"/>
          <a:ext cx="20764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2" imgW="1041120" imgH="393480" progId="Equation.DSMT4">
                  <p:embed/>
                </p:oleObj>
              </mc:Choice>
              <mc:Fallback>
                <p:oleObj name="Equation" r:id="rId12" imgW="1041120" imgH="393480" progId="Equation.DSMT4">
                  <p:embed/>
                  <p:pic>
                    <p:nvPicPr>
                      <p:cNvPr id="235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5506" y="4947264"/>
                        <a:ext cx="2076450" cy="822325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Arrow 13"/>
          <p:cNvSpPr/>
          <p:nvPr/>
        </p:nvSpPr>
        <p:spPr bwMode="auto">
          <a:xfrm>
            <a:off x="4583600" y="5064676"/>
            <a:ext cx="504056" cy="57606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id-ID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6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/>
      <p:bldP spid="13" grpId="0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151</TotalTime>
  <Words>282</Words>
  <Application>Microsoft Office PowerPoint</Application>
  <PresentationFormat>Widescreen</PresentationFormat>
  <Paragraphs>77</Paragraphs>
  <Slides>14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Celestial</vt:lpstr>
      <vt:lpstr>Equation</vt:lpstr>
      <vt:lpstr>MathType 6.0 Equation</vt:lpstr>
      <vt:lpstr>TURUNAN NUMERIK</vt:lpstr>
      <vt:lpstr>Ilustrasi</vt:lpstr>
      <vt:lpstr>PowerPoint Presentation</vt:lpstr>
      <vt:lpstr>PowerPoint Presentation</vt:lpstr>
      <vt:lpstr>Ilustrasi Hampiran Selisih Pusat</vt:lpstr>
      <vt:lpstr>Turunan Numerik dengan Polinom Interpolasi</vt:lpstr>
      <vt:lpstr>Hampiran Selisih Maju</vt:lpstr>
      <vt:lpstr>Hampiran Selisih Mundur</vt:lpstr>
      <vt:lpstr>Hampiran Selisih Pusat</vt:lpstr>
      <vt:lpstr>Rangkuman</vt:lpstr>
      <vt:lpstr>Latihan</vt:lpstr>
      <vt:lpstr>Rumus untuk Turunan Kedua</vt:lpstr>
      <vt:lpstr>Rangkuman</vt:lpstr>
      <vt:lpstr>Estimasi Galat dan Orde Galat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TURUNAN NUMERIK</dc:title>
  <dc:creator>Edna</dc:creator>
  <cp:lastModifiedBy>Edna</cp:lastModifiedBy>
  <cp:revision>9</cp:revision>
  <dcterms:created xsi:type="dcterms:W3CDTF">2018-06-01T09:00:30Z</dcterms:created>
  <dcterms:modified xsi:type="dcterms:W3CDTF">2018-06-01T11:32:24Z</dcterms:modified>
</cp:coreProperties>
</file>