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8" r:id="rId3"/>
    <p:sldId id="286" r:id="rId4"/>
    <p:sldId id="257" r:id="rId5"/>
    <p:sldId id="284" r:id="rId6"/>
    <p:sldId id="283" r:id="rId7"/>
    <p:sldId id="290" r:id="rId8"/>
    <p:sldId id="285" r:id="rId9"/>
    <p:sldId id="291" r:id="rId10"/>
    <p:sldId id="287" r:id="rId11"/>
    <p:sldId id="292" r:id="rId12"/>
    <p:sldId id="297" r:id="rId13"/>
    <p:sldId id="298" r:id="rId14"/>
    <p:sldId id="299" r:id="rId15"/>
    <p:sldId id="300" r:id="rId16"/>
    <p:sldId id="288" r:id="rId17"/>
    <p:sldId id="293" r:id="rId18"/>
    <p:sldId id="289" r:id="rId19"/>
    <p:sldId id="294" r:id="rId20"/>
    <p:sldId id="295" r:id="rId21"/>
    <p:sldId id="296" r:id="rId22"/>
    <p:sldId id="301" r:id="rId23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1668" y="3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454EAD-2DFE-40CD-AEA7-DD41B0967C49}" type="datetimeFigureOut">
              <a:rPr lang="en-US" smtClean="0"/>
              <a:pPr/>
              <a:t>5/22/2018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87BC2B-D8F3-4482-9798-2C213AE8C1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68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372FB-D447-44EA-99A0-E8489824EB9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062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4C1AC-483F-47FA-B6E2-FC84C1376576}" type="datetimeFigureOut">
              <a:rPr lang="id-ID" smtClean="0"/>
              <a:pPr/>
              <a:t>22/05/2018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068E-BF0B-41E5-BB93-FEDAF0C9E82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4C1AC-483F-47FA-B6E2-FC84C1376576}" type="datetimeFigureOut">
              <a:rPr lang="id-ID" smtClean="0"/>
              <a:pPr/>
              <a:t>22/05/2018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068E-BF0B-41E5-BB93-FEDAF0C9E82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4C1AC-483F-47FA-B6E2-FC84C1376576}" type="datetimeFigureOut">
              <a:rPr lang="id-ID" smtClean="0"/>
              <a:pPr/>
              <a:t>22/05/2018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068E-BF0B-41E5-BB93-FEDAF0C9E82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4C1AC-483F-47FA-B6E2-FC84C1376576}" type="datetimeFigureOut">
              <a:rPr lang="id-ID" smtClean="0"/>
              <a:pPr/>
              <a:t>22/05/2018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068E-BF0B-41E5-BB93-FEDAF0C9E82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4C1AC-483F-47FA-B6E2-FC84C1376576}" type="datetimeFigureOut">
              <a:rPr lang="id-ID" smtClean="0"/>
              <a:pPr/>
              <a:t>22/05/2018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068E-BF0B-41E5-BB93-FEDAF0C9E82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4C1AC-483F-47FA-B6E2-FC84C1376576}" type="datetimeFigureOut">
              <a:rPr lang="id-ID" smtClean="0"/>
              <a:pPr/>
              <a:t>22/05/2018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068E-BF0B-41E5-BB93-FEDAF0C9E82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4C1AC-483F-47FA-B6E2-FC84C1376576}" type="datetimeFigureOut">
              <a:rPr lang="id-ID" smtClean="0"/>
              <a:pPr/>
              <a:t>22/05/2018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068E-BF0B-41E5-BB93-FEDAF0C9E82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4C1AC-483F-47FA-B6E2-FC84C1376576}" type="datetimeFigureOut">
              <a:rPr lang="id-ID" smtClean="0"/>
              <a:pPr/>
              <a:t>22/05/2018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068E-BF0B-41E5-BB93-FEDAF0C9E82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4C1AC-483F-47FA-B6E2-FC84C1376576}" type="datetimeFigureOut">
              <a:rPr lang="id-ID" smtClean="0"/>
              <a:pPr/>
              <a:t>22/05/2018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068E-BF0B-41E5-BB93-FEDAF0C9E82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4C1AC-483F-47FA-B6E2-FC84C1376576}" type="datetimeFigureOut">
              <a:rPr lang="id-ID" smtClean="0"/>
              <a:pPr/>
              <a:t>22/05/2018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068E-BF0B-41E5-BB93-FEDAF0C9E82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4C1AC-483F-47FA-B6E2-FC84C1376576}" type="datetimeFigureOut">
              <a:rPr lang="id-ID" smtClean="0"/>
              <a:pPr/>
              <a:t>22/05/2018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068E-BF0B-41E5-BB93-FEDAF0C9E82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4C1AC-483F-47FA-B6E2-FC84C1376576}" type="datetimeFigureOut">
              <a:rPr lang="id-ID" smtClean="0"/>
              <a:pPr/>
              <a:t>22/05/2018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7068E-BF0B-41E5-BB93-FEDAF0C9E827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85926"/>
            <a:ext cx="7772400" cy="1470025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800" b="1" dirty="0" err="1" smtClean="0">
                <a:latin typeface="Maiandra GD" pitchFamily="34" charset="0"/>
              </a:rPr>
              <a:t>Memori</a:t>
            </a:r>
            <a:r>
              <a:rPr lang="en-US" sz="4800" b="1" dirty="0" smtClean="0">
                <a:latin typeface="Maiandra GD" pitchFamily="34" charset="0"/>
              </a:rPr>
              <a:t> Virtual</a:t>
            </a:r>
            <a:endParaRPr lang="id-ID" sz="4800" b="1" dirty="0">
              <a:latin typeface="Maiandra GD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2910" y="3714752"/>
            <a:ext cx="778674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u="sng" dirty="0" err="1" smtClean="0"/>
              <a:t>Sumber</a:t>
            </a:r>
            <a:r>
              <a:rPr lang="en-US" sz="2000" u="sng" dirty="0" smtClean="0"/>
              <a:t> : </a:t>
            </a:r>
          </a:p>
          <a:p>
            <a:pPr algn="ctr"/>
            <a:r>
              <a:rPr lang="en-US" sz="2400" dirty="0" smtClean="0"/>
              <a:t>- </a:t>
            </a:r>
            <a:r>
              <a:rPr lang="en-US" sz="2000" i="1" dirty="0" smtClean="0"/>
              <a:t>Modern Operating System</a:t>
            </a:r>
            <a:r>
              <a:rPr lang="en-US" sz="2400" dirty="0" smtClean="0"/>
              <a:t>, </a:t>
            </a:r>
            <a:r>
              <a:rPr lang="en-US" sz="2400" dirty="0" err="1" smtClean="0"/>
              <a:t>Tanenbaum</a:t>
            </a:r>
            <a:endParaRPr lang="en-US" sz="2400" dirty="0" smtClean="0"/>
          </a:p>
          <a:p>
            <a:pPr algn="ctr">
              <a:buFontTx/>
              <a:buChar char="-"/>
            </a:pPr>
            <a:r>
              <a:rPr lang="en-US" sz="2400" dirty="0" smtClean="0"/>
              <a:t> </a:t>
            </a:r>
            <a:r>
              <a:rPr lang="en-US" sz="2000" i="1" dirty="0" smtClean="0"/>
              <a:t>Operating System, Internal and Design Principles</a:t>
            </a:r>
            <a:r>
              <a:rPr lang="en-US" sz="2400" dirty="0" smtClean="0"/>
              <a:t>, William Stallings</a:t>
            </a:r>
          </a:p>
          <a:p>
            <a:pPr algn="ctr">
              <a:buFontTx/>
              <a:buChar char="-"/>
            </a:pPr>
            <a:r>
              <a:rPr lang="en-US" sz="2400" dirty="0" smtClean="0"/>
              <a:t> </a:t>
            </a:r>
            <a:r>
              <a:rPr lang="en-US" sz="2000" i="1" dirty="0" err="1" smtClean="0"/>
              <a:t>Modul</a:t>
            </a:r>
            <a:r>
              <a:rPr lang="en-US" sz="2000" i="1" dirty="0" smtClean="0"/>
              <a:t> SO, </a:t>
            </a:r>
            <a:r>
              <a:rPr lang="en-US" sz="2400" dirty="0" err="1" smtClean="0"/>
              <a:t>Johni</a:t>
            </a:r>
            <a:r>
              <a:rPr lang="en-US" sz="2400" dirty="0" smtClean="0"/>
              <a:t> S. </a:t>
            </a:r>
            <a:r>
              <a:rPr lang="en-US" sz="2400" dirty="0" err="1" smtClean="0"/>
              <a:t>Pasaribu</a:t>
            </a:r>
            <a:endParaRPr lang="id-ID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643570" y="6215082"/>
            <a:ext cx="2916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Ken Kinanti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Purnamasari</a:t>
            </a:r>
            <a:endParaRPr lang="id-ID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00298" y="642918"/>
            <a:ext cx="41434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empus Sans ITC" pitchFamily="82" charset="0"/>
              </a:rPr>
              <a:t>Slide </a:t>
            </a:r>
            <a:r>
              <a:rPr lang="en-US" sz="2400" dirty="0" err="1" smtClean="0">
                <a:latin typeface="Tempus Sans ITC" pitchFamily="82" charset="0"/>
              </a:rPr>
              <a:t>perkuliahan</a:t>
            </a:r>
            <a:endParaRPr lang="en-US" sz="2400" dirty="0" smtClean="0">
              <a:latin typeface="Tempus Sans ITC" pitchFamily="82" charset="0"/>
            </a:endParaRPr>
          </a:p>
          <a:p>
            <a:pPr algn="ctr"/>
            <a:r>
              <a:rPr lang="en-US" sz="3200" b="1" dirty="0" smtClean="0">
                <a:latin typeface="Tempus Sans ITC" pitchFamily="82" charset="0"/>
              </a:rPr>
              <a:t>SISTEM OPERASI</a:t>
            </a:r>
            <a:endParaRPr lang="id-ID" sz="3200" b="1" dirty="0">
              <a:latin typeface="Tempus Sans IT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7759" y="332656"/>
            <a:ext cx="6541252" cy="6890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2597956" y="6509002"/>
            <a:ext cx="2643206" cy="285752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Rectangle 8"/>
          <p:cNvSpPr/>
          <p:nvPr/>
        </p:nvSpPr>
        <p:spPr>
          <a:xfrm>
            <a:off x="1669262" y="6509002"/>
            <a:ext cx="857256" cy="285752"/>
          </a:xfrm>
          <a:prstGeom prst="rect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Arc 9"/>
          <p:cNvSpPr/>
          <p:nvPr/>
        </p:nvSpPr>
        <p:spPr>
          <a:xfrm rot="14189731">
            <a:off x="1524231" y="4686146"/>
            <a:ext cx="1500198" cy="2000264"/>
          </a:xfrm>
          <a:prstGeom prst="arc">
            <a:avLst>
              <a:gd name="adj1" fmla="val 15207528"/>
              <a:gd name="adj2" fmla="val 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Rectangle 10"/>
          <p:cNvSpPr/>
          <p:nvPr/>
        </p:nvSpPr>
        <p:spPr>
          <a:xfrm>
            <a:off x="3740964" y="4723052"/>
            <a:ext cx="714380" cy="285752"/>
          </a:xfrm>
          <a:prstGeom prst="rect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2" name="Rectangle 11"/>
          <p:cNvSpPr/>
          <p:nvPr/>
        </p:nvSpPr>
        <p:spPr>
          <a:xfrm>
            <a:off x="2455080" y="4723052"/>
            <a:ext cx="1000132" cy="285752"/>
          </a:xfrm>
          <a:prstGeom prst="rect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Arc 12"/>
          <p:cNvSpPr/>
          <p:nvPr/>
        </p:nvSpPr>
        <p:spPr>
          <a:xfrm>
            <a:off x="812006" y="1222590"/>
            <a:ext cx="3357586" cy="6000768"/>
          </a:xfrm>
          <a:prstGeom prst="arc">
            <a:avLst>
              <a:gd name="adj1" fmla="val 16200000"/>
              <a:gd name="adj2" fmla="val 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Rectangle 13"/>
          <p:cNvSpPr/>
          <p:nvPr/>
        </p:nvSpPr>
        <p:spPr>
          <a:xfrm>
            <a:off x="1883576" y="722524"/>
            <a:ext cx="714380" cy="285752"/>
          </a:xfrm>
          <a:prstGeom prst="rect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cxnSp>
        <p:nvCxnSpPr>
          <p:cNvPr id="18" name="Straight Connector 17"/>
          <p:cNvCxnSpPr/>
          <p:nvPr/>
        </p:nvCxnSpPr>
        <p:spPr>
          <a:xfrm rot="5400000" flipH="1" flipV="1">
            <a:off x="2134403" y="3687201"/>
            <a:ext cx="5072098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2597956" y="722524"/>
            <a:ext cx="2643206" cy="285752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0" name="TextBox 19"/>
          <p:cNvSpPr txBox="1"/>
          <p:nvPr/>
        </p:nvSpPr>
        <p:spPr>
          <a:xfrm>
            <a:off x="465231" y="3294292"/>
            <a:ext cx="1346907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Maiandra GD" pitchFamily="34" charset="0"/>
              </a:rPr>
              <a:t>Page Table</a:t>
            </a:r>
            <a:endParaRPr lang="id-ID" sz="2000" b="1" dirty="0">
              <a:latin typeface="Maiandra GD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741228" y="6008936"/>
            <a:ext cx="2000264" cy="10156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Maiandra GD" pitchFamily="34" charset="0"/>
              </a:rPr>
              <a:t>in</a:t>
            </a:r>
          </a:p>
          <a:p>
            <a:pPr algn="ctr"/>
            <a:r>
              <a:rPr lang="en-US" sz="2000" b="1" dirty="0" smtClean="0">
                <a:latin typeface="Maiandra GD" pitchFamily="34" charset="0"/>
              </a:rPr>
              <a:t>Virtual Address</a:t>
            </a:r>
          </a:p>
          <a:p>
            <a:pPr algn="ctr"/>
            <a:r>
              <a:rPr lang="en-US" sz="2000" b="1" dirty="0" smtClean="0">
                <a:latin typeface="Maiandra GD" pitchFamily="34" charset="0"/>
              </a:rPr>
              <a:t>(8196)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884104" y="508210"/>
            <a:ext cx="2000264" cy="10156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Maiandra GD" pitchFamily="34" charset="0"/>
              </a:rPr>
              <a:t>out</a:t>
            </a:r>
          </a:p>
          <a:p>
            <a:pPr algn="ctr"/>
            <a:r>
              <a:rPr lang="en-US" sz="2000" b="1" dirty="0" smtClean="0">
                <a:latin typeface="Maiandra GD" pitchFamily="34" charset="0"/>
              </a:rPr>
              <a:t>Physical Address</a:t>
            </a:r>
          </a:p>
          <a:p>
            <a:pPr algn="ctr"/>
            <a:r>
              <a:rPr lang="en-US" sz="2000" b="1" dirty="0" smtClean="0">
                <a:latin typeface="Maiandra GD" pitchFamily="34" charset="0"/>
              </a:rPr>
              <a:t>(24580)</a:t>
            </a:r>
            <a:endParaRPr lang="id-ID" sz="2000" b="1" dirty="0">
              <a:latin typeface="Maiandra G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071678"/>
            <a:ext cx="8388710" cy="29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928794" y="274638"/>
            <a:ext cx="6758006" cy="1143000"/>
          </a:xfrm>
        </p:spPr>
        <p:txBody>
          <a:bodyPr>
            <a:normAutofit/>
          </a:bodyPr>
          <a:lstStyle/>
          <a:p>
            <a:pPr algn="r"/>
            <a:r>
              <a:rPr lang="en-US" dirty="0" smtClean="0">
                <a:latin typeface="Aharoni" pitchFamily="2" charset="-79"/>
                <a:cs typeface="Aharoni" pitchFamily="2" charset="-79"/>
              </a:rPr>
              <a:t>PAGE TABLE ENTRY</a:t>
            </a:r>
            <a:endParaRPr lang="id-ID" dirty="0">
              <a:latin typeface="Maiandra GD" pitchFamily="34" charset="0"/>
              <a:cs typeface="Aharoni" pitchFamily="2" charset="-79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2651586" y="1216010"/>
            <a:ext cx="5992380" cy="83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00034" y="990788"/>
            <a:ext cx="77867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Maiandra GD" pitchFamily="34" charset="0"/>
              </a:rPr>
              <a:t> </a:t>
            </a:r>
            <a:r>
              <a:rPr lang="en-US" sz="2400" dirty="0" err="1" smtClean="0">
                <a:latin typeface="Maiandra GD" pitchFamily="34" charset="0"/>
              </a:rPr>
              <a:t>Memori</a:t>
            </a:r>
            <a:r>
              <a:rPr lang="en-US" sz="2400" dirty="0" smtClean="0">
                <a:latin typeface="Maiandra GD" pitchFamily="34" charset="0"/>
              </a:rPr>
              <a:t> </a:t>
            </a:r>
            <a:r>
              <a:rPr lang="en-US" sz="2400" dirty="0" err="1" smtClean="0">
                <a:latin typeface="Maiandra GD" pitchFamily="34" charset="0"/>
              </a:rPr>
              <a:t>Utama</a:t>
            </a:r>
            <a:r>
              <a:rPr lang="en-US" sz="2400" dirty="0" smtClean="0">
                <a:latin typeface="Maiandra GD" pitchFamily="34" charset="0"/>
              </a:rPr>
              <a:t> </a:t>
            </a:r>
            <a:r>
              <a:rPr lang="en-US" sz="2400" dirty="0" err="1" smtClean="0">
                <a:latin typeface="Maiandra GD" pitchFamily="34" charset="0"/>
              </a:rPr>
              <a:t>memiliki</a:t>
            </a:r>
            <a:r>
              <a:rPr lang="en-US" sz="2400" dirty="0" smtClean="0">
                <a:latin typeface="Maiandra GD" pitchFamily="34" charset="0"/>
              </a:rPr>
              <a:t> </a:t>
            </a:r>
            <a:r>
              <a:rPr lang="en-US" sz="2400" dirty="0" err="1" smtClean="0">
                <a:latin typeface="Maiandra GD" pitchFamily="34" charset="0"/>
              </a:rPr>
              <a:t>kapasitas</a:t>
            </a:r>
            <a:r>
              <a:rPr lang="en-US" sz="2400" dirty="0" smtClean="0">
                <a:latin typeface="Maiandra GD" pitchFamily="34" charset="0"/>
              </a:rPr>
              <a:t> </a:t>
            </a:r>
            <a:r>
              <a:rPr lang="en-US" sz="2400" b="1" dirty="0" smtClean="0">
                <a:latin typeface="Maiandra GD" pitchFamily="34" charset="0"/>
              </a:rPr>
              <a:t>16 Megabyte</a:t>
            </a:r>
          </a:p>
          <a:p>
            <a:r>
              <a:rPr lang="en-US" sz="2400" b="1" dirty="0" smtClean="0">
                <a:latin typeface="Maiandra GD" pitchFamily="34" charset="0"/>
              </a:rPr>
              <a:t>    </a:t>
            </a:r>
            <a:r>
              <a:rPr lang="en-US" sz="2400" dirty="0" err="1" smtClean="0">
                <a:latin typeface="Maiandra GD" pitchFamily="34" charset="0"/>
              </a:rPr>
              <a:t>membentuk</a:t>
            </a:r>
            <a:r>
              <a:rPr lang="en-US" sz="2400" dirty="0" smtClean="0">
                <a:latin typeface="Maiandra GD" pitchFamily="34" charset="0"/>
              </a:rPr>
              <a:t> page </a:t>
            </a:r>
            <a:r>
              <a:rPr lang="en-US" sz="2400" dirty="0" err="1" smtClean="0">
                <a:latin typeface="Maiandra GD" pitchFamily="34" charset="0"/>
              </a:rPr>
              <a:t>berukuran</a:t>
            </a:r>
            <a:r>
              <a:rPr lang="en-US" sz="2400" dirty="0" smtClean="0">
                <a:latin typeface="Maiandra GD" pitchFamily="34" charset="0"/>
              </a:rPr>
              <a:t> </a:t>
            </a:r>
            <a:r>
              <a:rPr lang="en-US" sz="2400" b="1" dirty="0" smtClean="0">
                <a:latin typeface="Maiandra GD" pitchFamily="34" charset="0"/>
              </a:rPr>
              <a:t>64 byte</a:t>
            </a:r>
            <a:r>
              <a:rPr lang="en-US" sz="2400" dirty="0" smtClean="0">
                <a:latin typeface="Maiandra GD" pitchFamily="34" charset="0"/>
              </a:rPr>
              <a:t>.</a:t>
            </a:r>
          </a:p>
          <a:p>
            <a:r>
              <a:rPr lang="en-US" sz="2400" dirty="0" smtClean="0">
                <a:latin typeface="Maiandra GD" pitchFamily="34" charset="0"/>
              </a:rPr>
              <a:t>    </a:t>
            </a:r>
            <a:r>
              <a:rPr lang="en-US" sz="2400" dirty="0" err="1" smtClean="0">
                <a:latin typeface="Maiandra GD" pitchFamily="34" charset="0"/>
              </a:rPr>
              <a:t>Berapa</a:t>
            </a:r>
            <a:r>
              <a:rPr lang="en-US" sz="2400" dirty="0" smtClean="0">
                <a:latin typeface="Maiandra GD" pitchFamily="34" charset="0"/>
              </a:rPr>
              <a:t> </a:t>
            </a:r>
            <a:r>
              <a:rPr lang="en-US" sz="2400" dirty="0" err="1" smtClean="0">
                <a:latin typeface="Maiandra GD" pitchFamily="34" charset="0"/>
              </a:rPr>
              <a:t>jumlah</a:t>
            </a:r>
            <a:r>
              <a:rPr lang="en-US" sz="2400" dirty="0" smtClean="0">
                <a:latin typeface="Maiandra GD" pitchFamily="34" charset="0"/>
              </a:rPr>
              <a:t> frame yang </a:t>
            </a:r>
            <a:r>
              <a:rPr lang="en-US" sz="2400" dirty="0" err="1" smtClean="0">
                <a:latin typeface="Maiandra GD" pitchFamily="34" charset="0"/>
              </a:rPr>
              <a:t>tersedia</a:t>
            </a:r>
            <a:r>
              <a:rPr lang="en-US" sz="2400" dirty="0" smtClean="0">
                <a:latin typeface="Maiandra GD" pitchFamily="34" charset="0"/>
              </a:rPr>
              <a:t>?</a:t>
            </a:r>
          </a:p>
        </p:txBody>
      </p:sp>
      <p:sp>
        <p:nvSpPr>
          <p:cNvPr id="7" name="Rectangle 6"/>
          <p:cNvSpPr/>
          <p:nvPr/>
        </p:nvSpPr>
        <p:spPr>
          <a:xfrm>
            <a:off x="785786" y="2490986"/>
            <a:ext cx="8072494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="1" dirty="0" smtClean="0">
              <a:solidFill>
                <a:schemeClr val="tx2"/>
              </a:solidFill>
              <a:latin typeface="Maiandra GD" pitchFamily="34" charset="0"/>
            </a:endParaRPr>
          </a:p>
          <a:p>
            <a:r>
              <a:rPr lang="en-US" sz="2000" b="1" dirty="0" err="1" smtClean="0">
                <a:solidFill>
                  <a:schemeClr val="tx2"/>
                </a:solidFill>
                <a:latin typeface="Maiandra GD" pitchFamily="34" charset="0"/>
              </a:rPr>
              <a:t>Jumlah</a:t>
            </a:r>
            <a:r>
              <a:rPr lang="en-US" sz="2000" b="1" dirty="0" smtClean="0">
                <a:solidFill>
                  <a:schemeClr val="tx2"/>
                </a:solidFill>
                <a:latin typeface="Maiandra GD" pitchFamily="34" charset="0"/>
              </a:rPr>
              <a:t> frame    		=	</a:t>
            </a:r>
            <a:r>
              <a:rPr lang="en-US" sz="2000" b="1" u="sng" dirty="0" err="1" smtClean="0">
                <a:solidFill>
                  <a:schemeClr val="tx2"/>
                </a:solidFill>
                <a:latin typeface="Maiandra GD" pitchFamily="34" charset="0"/>
              </a:rPr>
              <a:t>Ukuran</a:t>
            </a:r>
            <a:r>
              <a:rPr lang="en-US" sz="2000" b="1" u="sng" dirty="0" smtClean="0">
                <a:solidFill>
                  <a:schemeClr val="tx2"/>
                </a:solidFill>
                <a:latin typeface="Maiandra GD" pitchFamily="34" charset="0"/>
              </a:rPr>
              <a:t> </a:t>
            </a:r>
            <a:r>
              <a:rPr lang="en-US" sz="2000" b="1" u="sng" dirty="0" err="1" smtClean="0">
                <a:solidFill>
                  <a:schemeClr val="tx2"/>
                </a:solidFill>
                <a:latin typeface="Maiandra GD" pitchFamily="34" charset="0"/>
              </a:rPr>
              <a:t>Memori</a:t>
            </a:r>
            <a:r>
              <a:rPr lang="en-US" sz="2000" b="1" u="sng" dirty="0" smtClean="0">
                <a:solidFill>
                  <a:schemeClr val="tx2"/>
                </a:solidFill>
                <a:latin typeface="Maiandra GD" pitchFamily="34" charset="0"/>
              </a:rPr>
              <a:t> </a:t>
            </a:r>
            <a:r>
              <a:rPr lang="en-US" sz="2000" b="1" u="sng" dirty="0" err="1" smtClean="0">
                <a:solidFill>
                  <a:schemeClr val="tx2"/>
                </a:solidFill>
                <a:latin typeface="Maiandra GD" pitchFamily="34" charset="0"/>
              </a:rPr>
              <a:t>Utama</a:t>
            </a:r>
            <a:endParaRPr lang="en-US" sz="2000" b="1" u="sng" dirty="0" smtClean="0">
              <a:solidFill>
                <a:schemeClr val="tx2"/>
              </a:solidFill>
              <a:latin typeface="Maiandra GD" pitchFamily="34" charset="0"/>
            </a:endParaRPr>
          </a:p>
          <a:p>
            <a:r>
              <a:rPr lang="en-US" sz="2000" b="1" dirty="0" smtClean="0">
                <a:solidFill>
                  <a:schemeClr val="tx2"/>
                </a:solidFill>
                <a:latin typeface="Maiandra GD" pitchFamily="34" charset="0"/>
              </a:rPr>
              <a:t>				       </a:t>
            </a:r>
            <a:r>
              <a:rPr lang="en-US" sz="2000" b="1" dirty="0" err="1" smtClean="0">
                <a:solidFill>
                  <a:schemeClr val="tx2"/>
                </a:solidFill>
                <a:latin typeface="Maiandra GD" pitchFamily="34" charset="0"/>
              </a:rPr>
              <a:t>Ukuran</a:t>
            </a:r>
            <a:r>
              <a:rPr lang="en-US" sz="2000" b="1" dirty="0" smtClean="0">
                <a:solidFill>
                  <a:schemeClr val="tx2"/>
                </a:solidFill>
                <a:latin typeface="Maiandra GD" pitchFamily="34" charset="0"/>
              </a:rPr>
              <a:t> page</a:t>
            </a:r>
          </a:p>
          <a:p>
            <a:pPr>
              <a:lnSpc>
                <a:spcPct val="150000"/>
              </a:lnSpc>
            </a:pPr>
            <a:r>
              <a:rPr lang="en-US" sz="2000" b="1" dirty="0" smtClean="0">
                <a:solidFill>
                  <a:schemeClr val="tx2"/>
                </a:solidFill>
                <a:latin typeface="Maiandra GD" pitchFamily="34" charset="0"/>
              </a:rPr>
              <a:t>		    	</a:t>
            </a:r>
            <a:r>
              <a:rPr lang="en-US" sz="2000" dirty="0" smtClean="0">
                <a:solidFill>
                  <a:schemeClr val="tx2"/>
                </a:solidFill>
                <a:latin typeface="Maiandra GD" pitchFamily="34" charset="0"/>
              </a:rPr>
              <a:t>=              </a:t>
            </a:r>
            <a:r>
              <a:rPr lang="en-US" sz="2000" u="sng" dirty="0" smtClean="0">
                <a:solidFill>
                  <a:schemeClr val="tx2"/>
                </a:solidFill>
                <a:latin typeface="Maiandra GD" pitchFamily="34" charset="0"/>
              </a:rPr>
              <a:t>16 x 1024 x 1024</a:t>
            </a:r>
          </a:p>
          <a:p>
            <a:r>
              <a:rPr lang="en-US" sz="2000" dirty="0" smtClean="0">
                <a:solidFill>
                  <a:schemeClr val="tx2"/>
                </a:solidFill>
                <a:latin typeface="Maiandra GD" pitchFamily="34" charset="0"/>
              </a:rPr>
              <a:t>				    	    64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  <a:latin typeface="Maiandra GD" pitchFamily="34" charset="0"/>
              </a:rPr>
              <a:t>		    	= 	         </a:t>
            </a:r>
            <a:r>
              <a:rPr lang="en-US" sz="2000" u="sng" dirty="0" smtClean="0">
                <a:solidFill>
                  <a:schemeClr val="tx2"/>
                </a:solidFill>
                <a:latin typeface="Maiandra GD" pitchFamily="34" charset="0"/>
              </a:rPr>
              <a:t>16777216</a:t>
            </a:r>
          </a:p>
          <a:p>
            <a:r>
              <a:rPr lang="en-US" sz="2000" dirty="0" smtClean="0">
                <a:solidFill>
                  <a:schemeClr val="tx2"/>
                </a:solidFill>
                <a:latin typeface="Maiandra GD" pitchFamily="34" charset="0"/>
              </a:rPr>
              <a:t>				 	    64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  <a:latin typeface="Maiandra GD" pitchFamily="34" charset="0"/>
              </a:rPr>
              <a:t>		    	= 	      </a:t>
            </a:r>
            <a:r>
              <a:rPr lang="en-US" sz="2000" b="1" dirty="0" smtClean="0">
                <a:solidFill>
                  <a:schemeClr val="tx2"/>
                </a:solidFill>
                <a:latin typeface="Maiandra GD" pitchFamily="34" charset="0"/>
              </a:rPr>
              <a:t>262144</a:t>
            </a:r>
            <a:r>
              <a:rPr lang="en-US" sz="2000" dirty="0" smtClean="0">
                <a:solidFill>
                  <a:schemeClr val="tx2"/>
                </a:solidFill>
                <a:latin typeface="Maiandra GD" pitchFamily="34" charset="0"/>
              </a:rPr>
              <a:t> frame</a:t>
            </a:r>
          </a:p>
          <a:p>
            <a:pPr>
              <a:lnSpc>
                <a:spcPct val="150000"/>
              </a:lnSpc>
            </a:pPr>
            <a:r>
              <a:rPr lang="en-US" sz="2000" b="1" dirty="0" smtClean="0">
                <a:solidFill>
                  <a:schemeClr val="tx2"/>
                </a:solidFill>
                <a:latin typeface="Maiandra GD" pitchFamily="34" charset="0"/>
              </a:rPr>
              <a:t>		    	=	      2 ^18  </a:t>
            </a:r>
            <a:r>
              <a:rPr lang="en-US" sz="2000" dirty="0" smtClean="0">
                <a:solidFill>
                  <a:schemeClr val="tx2"/>
                </a:solidFill>
                <a:latin typeface="Maiandra GD" pitchFamily="34" charset="0"/>
              </a:rPr>
              <a:t>frame</a:t>
            </a:r>
          </a:p>
          <a:p>
            <a:endParaRPr lang="en-US" sz="2000" b="1" dirty="0" smtClean="0">
              <a:solidFill>
                <a:schemeClr val="tx2"/>
              </a:solidFill>
              <a:latin typeface="Maiandra GD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786182" y="0"/>
            <a:ext cx="5114932" cy="846134"/>
          </a:xfrm>
        </p:spPr>
        <p:txBody>
          <a:bodyPr>
            <a:normAutofit/>
          </a:bodyPr>
          <a:lstStyle/>
          <a:p>
            <a:pPr algn="r"/>
            <a:r>
              <a:rPr lang="en-US" sz="3200" dirty="0" smtClean="0">
                <a:latin typeface="Aharoni" pitchFamily="2" charset="-79"/>
                <a:cs typeface="Aharoni" pitchFamily="2" charset="-79"/>
              </a:rPr>
              <a:t>CONTOH SOAL</a:t>
            </a:r>
            <a:endParaRPr lang="id-ID" sz="3200" dirty="0">
              <a:latin typeface="Maiandra GD" pitchFamily="34" charset="0"/>
              <a:cs typeface="Aharoni" pitchFamily="2" charset="-79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714876" y="785794"/>
            <a:ext cx="4206430" cy="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71472" y="2038641"/>
            <a:ext cx="77867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Maiandra GD" pitchFamily="34" charset="0"/>
              </a:rPr>
              <a:t> </a:t>
            </a:r>
            <a:r>
              <a:rPr lang="en-US" sz="2400" dirty="0" err="1" smtClean="0">
                <a:latin typeface="Maiandra GD" pitchFamily="34" charset="0"/>
              </a:rPr>
              <a:t>Untuk</a:t>
            </a:r>
            <a:r>
              <a:rPr lang="en-US" sz="2400" dirty="0" smtClean="0">
                <a:latin typeface="Maiandra GD" pitchFamily="34" charset="0"/>
              </a:rPr>
              <a:t> program </a:t>
            </a:r>
            <a:r>
              <a:rPr lang="en-US" sz="2400" dirty="0" err="1" smtClean="0">
                <a:latin typeface="Maiandra GD" pitchFamily="34" charset="0"/>
              </a:rPr>
              <a:t>berukuran</a:t>
            </a:r>
            <a:r>
              <a:rPr lang="en-US" sz="2400" dirty="0" smtClean="0">
                <a:latin typeface="Maiandra GD" pitchFamily="34" charset="0"/>
              </a:rPr>
              <a:t> 914 byte, </a:t>
            </a:r>
            <a:r>
              <a:rPr lang="en-US" sz="2400" dirty="0" err="1" smtClean="0">
                <a:latin typeface="Maiandra GD" pitchFamily="34" charset="0"/>
              </a:rPr>
              <a:t>berapa</a:t>
            </a:r>
            <a:r>
              <a:rPr lang="en-US" sz="2400" dirty="0" smtClean="0">
                <a:latin typeface="Maiandra GD" pitchFamily="34" charset="0"/>
              </a:rPr>
              <a:t> </a:t>
            </a:r>
            <a:r>
              <a:rPr lang="en-US" sz="2400" dirty="0" err="1" smtClean="0">
                <a:latin typeface="Maiandra GD" pitchFamily="34" charset="0"/>
              </a:rPr>
              <a:t>jumlah</a:t>
            </a:r>
            <a:r>
              <a:rPr lang="en-US" sz="2400" dirty="0" smtClean="0">
                <a:latin typeface="Maiandra GD" pitchFamily="34" charset="0"/>
              </a:rPr>
              <a:t> </a:t>
            </a:r>
          </a:p>
          <a:p>
            <a:r>
              <a:rPr lang="en-US" sz="2400" dirty="0" smtClean="0">
                <a:latin typeface="Maiandra GD" pitchFamily="34" charset="0"/>
              </a:rPr>
              <a:t>    page yang </a:t>
            </a:r>
            <a:r>
              <a:rPr lang="en-US" sz="2400" dirty="0" err="1" smtClean="0">
                <a:latin typeface="Maiandra GD" pitchFamily="34" charset="0"/>
              </a:rPr>
              <a:t>dibutuhkan</a:t>
            </a:r>
            <a:r>
              <a:rPr lang="en-US" sz="2400" dirty="0" smtClean="0">
                <a:latin typeface="Maiandra GD" pitchFamily="34" charset="0"/>
              </a:rPr>
              <a:t> ?</a:t>
            </a:r>
            <a:endParaRPr lang="en-US" sz="2400" b="1" dirty="0" smtClean="0">
              <a:latin typeface="Maiandra GD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7224" y="3395963"/>
            <a:ext cx="74295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chemeClr val="tx2"/>
                </a:solidFill>
                <a:latin typeface="Maiandra GD" pitchFamily="34" charset="0"/>
              </a:rPr>
              <a:t>Dibutuhkan</a:t>
            </a:r>
            <a:r>
              <a:rPr lang="en-US" sz="2400" dirty="0" smtClean="0">
                <a:solidFill>
                  <a:schemeClr val="tx2"/>
                </a:solidFill>
                <a:latin typeface="Maiandra GD" pitchFamily="34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Maiandra GD" pitchFamily="34" charset="0"/>
              </a:rPr>
              <a:t>sebanyak</a:t>
            </a:r>
            <a:r>
              <a:rPr lang="en-US" sz="2400" dirty="0" smtClean="0">
                <a:solidFill>
                  <a:schemeClr val="tx2"/>
                </a:solidFill>
                <a:latin typeface="Maiandra GD" pitchFamily="34" charset="0"/>
              </a:rPr>
              <a:t> </a:t>
            </a:r>
            <a:r>
              <a:rPr lang="en-US" sz="2400" b="1" dirty="0" smtClean="0">
                <a:solidFill>
                  <a:schemeClr val="tx2"/>
                </a:solidFill>
                <a:latin typeface="Maiandra GD" pitchFamily="34" charset="0"/>
              </a:rPr>
              <a:t>914 / 64 </a:t>
            </a:r>
            <a:r>
              <a:rPr lang="en-US" sz="2400" dirty="0" smtClean="0">
                <a:solidFill>
                  <a:schemeClr val="tx2"/>
                </a:solidFill>
                <a:latin typeface="Maiandra GD" pitchFamily="34" charset="0"/>
              </a:rPr>
              <a:t>= 14,28 =&gt; 15 page.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00034" y="642919"/>
            <a:ext cx="77867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Maiandra GD" pitchFamily="34" charset="0"/>
              </a:rPr>
              <a:t> </a:t>
            </a:r>
            <a:r>
              <a:rPr lang="en-US" sz="2400" dirty="0" err="1" smtClean="0">
                <a:latin typeface="Maiandra GD" pitchFamily="34" charset="0"/>
              </a:rPr>
              <a:t>Jika</a:t>
            </a:r>
            <a:r>
              <a:rPr lang="en-US" sz="2400" dirty="0" smtClean="0">
                <a:latin typeface="Maiandra GD" pitchFamily="34" charset="0"/>
              </a:rPr>
              <a:t> program </a:t>
            </a:r>
            <a:r>
              <a:rPr lang="en-US" sz="2400" dirty="0" err="1" smtClean="0">
                <a:latin typeface="Maiandra GD" pitchFamily="34" charset="0"/>
              </a:rPr>
              <a:t>membutuhkan</a:t>
            </a:r>
            <a:r>
              <a:rPr lang="en-US" sz="2400" dirty="0" smtClean="0">
                <a:latin typeface="Maiandra GD" pitchFamily="34" charset="0"/>
              </a:rPr>
              <a:t> page </a:t>
            </a:r>
            <a:r>
              <a:rPr lang="en-US" sz="2400" dirty="0" err="1" smtClean="0">
                <a:latin typeface="Maiandra GD" pitchFamily="34" charset="0"/>
              </a:rPr>
              <a:t>berurutan</a:t>
            </a:r>
            <a:r>
              <a:rPr lang="en-US" sz="2400" dirty="0" smtClean="0">
                <a:latin typeface="Maiandra GD" pitchFamily="34" charset="0"/>
              </a:rPr>
              <a:t> </a:t>
            </a:r>
            <a:r>
              <a:rPr lang="en-US" sz="2400" dirty="0" err="1" smtClean="0">
                <a:latin typeface="Maiandra GD" pitchFamily="34" charset="0"/>
              </a:rPr>
              <a:t>dari</a:t>
            </a:r>
            <a:r>
              <a:rPr lang="en-US" sz="2400" dirty="0" smtClean="0">
                <a:latin typeface="Maiandra GD" pitchFamily="34" charset="0"/>
              </a:rPr>
              <a:t> 0 </a:t>
            </a:r>
          </a:p>
          <a:p>
            <a:r>
              <a:rPr lang="en-US" sz="2400" dirty="0" smtClean="0">
                <a:latin typeface="Maiandra GD" pitchFamily="34" charset="0"/>
              </a:rPr>
              <a:t>   </a:t>
            </a:r>
            <a:r>
              <a:rPr lang="en-US" sz="2400" dirty="0" err="1" smtClean="0">
                <a:latin typeface="Maiandra GD" pitchFamily="34" charset="0"/>
              </a:rPr>
              <a:t>sampai</a:t>
            </a:r>
            <a:r>
              <a:rPr lang="en-US" sz="2400" dirty="0" smtClean="0">
                <a:latin typeface="Maiandra GD" pitchFamily="34" charset="0"/>
              </a:rPr>
              <a:t> n, </a:t>
            </a:r>
            <a:r>
              <a:rPr lang="en-US" sz="2400" dirty="0" err="1" smtClean="0">
                <a:latin typeface="Maiandra GD" pitchFamily="34" charset="0"/>
              </a:rPr>
              <a:t>dan</a:t>
            </a:r>
            <a:r>
              <a:rPr lang="en-US" sz="2400" dirty="0" smtClean="0">
                <a:latin typeface="Maiandra GD" pitchFamily="34" charset="0"/>
              </a:rPr>
              <a:t> </a:t>
            </a:r>
            <a:r>
              <a:rPr lang="en-US" sz="2400" dirty="0" err="1" smtClean="0">
                <a:latin typeface="Maiandra GD" pitchFamily="34" charset="0"/>
              </a:rPr>
              <a:t>diketahui</a:t>
            </a:r>
            <a:r>
              <a:rPr lang="en-US" sz="2400" dirty="0" smtClean="0">
                <a:latin typeface="Maiandra GD" pitchFamily="34" charset="0"/>
              </a:rPr>
              <a:t> Page Table </a:t>
            </a:r>
            <a:r>
              <a:rPr lang="en-US" sz="2400" dirty="0" err="1" smtClean="0">
                <a:latin typeface="Maiandra GD" pitchFamily="34" charset="0"/>
              </a:rPr>
              <a:t>sebagai</a:t>
            </a:r>
            <a:r>
              <a:rPr lang="en-US" sz="2400" dirty="0" smtClean="0">
                <a:latin typeface="Maiandra GD" pitchFamily="34" charset="0"/>
              </a:rPr>
              <a:t> </a:t>
            </a:r>
            <a:r>
              <a:rPr lang="en-US" sz="2400" dirty="0" err="1" smtClean="0">
                <a:latin typeface="Maiandra GD" pitchFamily="34" charset="0"/>
              </a:rPr>
              <a:t>berikut</a:t>
            </a:r>
            <a:r>
              <a:rPr lang="en-US" sz="2400" dirty="0" smtClean="0">
                <a:latin typeface="Maiandra GD" pitchFamily="34" charset="0"/>
              </a:rPr>
              <a:t> :</a:t>
            </a:r>
            <a:endParaRPr lang="en-US" sz="2400" b="1" dirty="0" smtClean="0">
              <a:latin typeface="Maiandra GD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62082" y="1676726"/>
          <a:ext cx="6096000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Maiandra GD" pitchFamily="34" charset="0"/>
                        </a:rPr>
                        <a:t>Nomor</a:t>
                      </a:r>
                      <a:r>
                        <a:rPr lang="en-US" b="1" baseline="0" dirty="0" smtClean="0">
                          <a:latin typeface="Maiandra GD" pitchFamily="34" charset="0"/>
                        </a:rPr>
                        <a:t> Page</a:t>
                      </a:r>
                      <a:endParaRPr lang="id-ID" b="1" dirty="0">
                        <a:latin typeface="Maiandra GD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Maiandra GD" pitchFamily="34" charset="0"/>
                        </a:rPr>
                        <a:t>Frame</a:t>
                      </a:r>
                      <a:endParaRPr lang="id-ID" b="1" dirty="0">
                        <a:latin typeface="Maiandra GD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Maiandra GD" pitchFamily="34" charset="0"/>
                        </a:rPr>
                        <a:t>0</a:t>
                      </a:r>
                      <a:endParaRPr lang="id-ID" b="1" dirty="0">
                        <a:latin typeface="Maiandra G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Maiandra GD" pitchFamily="34" charset="0"/>
                        </a:rPr>
                        <a:t>8</a:t>
                      </a:r>
                      <a:endParaRPr lang="id-ID" b="1" dirty="0">
                        <a:latin typeface="Maiandra GD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Maiandra GD" pitchFamily="34" charset="0"/>
                        </a:rPr>
                        <a:t>1</a:t>
                      </a:r>
                      <a:endParaRPr lang="id-ID" b="1" dirty="0">
                        <a:latin typeface="Maiandra G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Maiandra GD" pitchFamily="34" charset="0"/>
                        </a:rPr>
                        <a:t>2</a:t>
                      </a:r>
                      <a:endParaRPr lang="id-ID" b="1" dirty="0">
                        <a:latin typeface="Maiandra GD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Maiandra GD" pitchFamily="34" charset="0"/>
                        </a:rPr>
                        <a:t>2</a:t>
                      </a:r>
                      <a:endParaRPr lang="id-ID" b="1" dirty="0">
                        <a:latin typeface="Maiandra G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Maiandra GD" pitchFamily="34" charset="0"/>
                        </a:rPr>
                        <a:t>10</a:t>
                      </a:r>
                      <a:endParaRPr lang="id-ID" b="1" dirty="0">
                        <a:latin typeface="Maiandra GD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Maiandra GD" pitchFamily="34" charset="0"/>
                        </a:rPr>
                        <a:t>3</a:t>
                      </a:r>
                      <a:endParaRPr lang="id-ID" b="1" dirty="0">
                        <a:latin typeface="Maiandra G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Maiandra GD" pitchFamily="34" charset="0"/>
                        </a:rPr>
                        <a:t>22</a:t>
                      </a:r>
                      <a:endParaRPr lang="id-ID" b="1" dirty="0">
                        <a:latin typeface="Maiandra GD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Maiandra GD" pitchFamily="34" charset="0"/>
                        </a:rPr>
                        <a:t>4</a:t>
                      </a:r>
                      <a:endParaRPr lang="id-ID" b="1" dirty="0">
                        <a:latin typeface="Maiandra G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Maiandra GD" pitchFamily="34" charset="0"/>
                        </a:rPr>
                        <a:t>12</a:t>
                      </a:r>
                      <a:endParaRPr lang="id-ID" b="1" dirty="0">
                        <a:latin typeface="Maiandra GD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Maiandra GD" pitchFamily="34" charset="0"/>
                        </a:rPr>
                        <a:t>5</a:t>
                      </a:r>
                      <a:endParaRPr lang="id-ID" b="1" dirty="0">
                        <a:latin typeface="Maiandra G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Maiandra GD" pitchFamily="34" charset="0"/>
                        </a:rPr>
                        <a:t>1</a:t>
                      </a:r>
                      <a:endParaRPr lang="id-ID" b="1" dirty="0">
                        <a:latin typeface="Maiandra GD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Maiandra GD" pitchFamily="34" charset="0"/>
                        </a:rPr>
                        <a:t>…</a:t>
                      </a:r>
                      <a:endParaRPr lang="id-ID" b="1" dirty="0">
                        <a:latin typeface="Maiandra G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Maiandra GD" pitchFamily="34" charset="0"/>
                        </a:rPr>
                        <a:t>…</a:t>
                      </a:r>
                      <a:endParaRPr lang="id-ID" b="1" dirty="0">
                        <a:latin typeface="Maiandra GD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00034" y="4857760"/>
            <a:ext cx="7786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Maiandra GD" pitchFamily="34" charset="0"/>
              </a:rPr>
              <a:t>Dimana</a:t>
            </a:r>
            <a:r>
              <a:rPr lang="en-US" sz="2400" dirty="0" smtClean="0">
                <a:latin typeface="Maiandra GD" pitchFamily="34" charset="0"/>
              </a:rPr>
              <a:t> </a:t>
            </a:r>
            <a:r>
              <a:rPr lang="en-US" sz="2400" dirty="0" err="1" smtClean="0">
                <a:latin typeface="Maiandra GD" pitchFamily="34" charset="0"/>
              </a:rPr>
              <a:t>letak</a:t>
            </a:r>
            <a:r>
              <a:rPr lang="en-US" sz="2400" dirty="0" smtClean="0">
                <a:latin typeface="Maiandra GD" pitchFamily="34" charset="0"/>
              </a:rPr>
              <a:t> </a:t>
            </a:r>
            <a:r>
              <a:rPr lang="en-US" sz="2400" b="1" dirty="0" err="1" smtClean="0">
                <a:latin typeface="Maiandra GD" pitchFamily="34" charset="0"/>
              </a:rPr>
              <a:t>alamat</a:t>
            </a:r>
            <a:r>
              <a:rPr lang="en-US" sz="2400" b="1" dirty="0" smtClean="0">
                <a:latin typeface="Maiandra GD" pitchFamily="34" charset="0"/>
              </a:rPr>
              <a:t> </a:t>
            </a:r>
            <a:r>
              <a:rPr lang="en-US" sz="2400" b="1" dirty="0" err="1" smtClean="0">
                <a:latin typeface="Maiandra GD" pitchFamily="34" charset="0"/>
              </a:rPr>
              <a:t>fisik</a:t>
            </a:r>
            <a:r>
              <a:rPr lang="en-US" sz="2400" b="1" dirty="0" smtClean="0">
                <a:latin typeface="Maiandra GD" pitchFamily="34" charset="0"/>
              </a:rPr>
              <a:t> </a:t>
            </a:r>
            <a:r>
              <a:rPr lang="en-US" sz="2400" dirty="0" err="1" smtClean="0">
                <a:latin typeface="Maiandra GD" pitchFamily="34" charset="0"/>
              </a:rPr>
              <a:t>dari</a:t>
            </a:r>
            <a:r>
              <a:rPr lang="en-US" sz="2400" dirty="0" smtClean="0">
                <a:latin typeface="Maiandra GD" pitchFamily="34" charset="0"/>
              </a:rPr>
              <a:t> </a:t>
            </a:r>
            <a:r>
              <a:rPr lang="en-US" sz="2400" dirty="0" err="1" smtClean="0">
                <a:latin typeface="Maiandra GD" pitchFamily="34" charset="0"/>
              </a:rPr>
              <a:t>alamat</a:t>
            </a:r>
            <a:r>
              <a:rPr lang="en-US" sz="2400" dirty="0" smtClean="0">
                <a:latin typeface="Maiandra GD" pitchFamily="34" charset="0"/>
              </a:rPr>
              <a:t> </a:t>
            </a:r>
            <a:r>
              <a:rPr lang="en-US" sz="2400" dirty="0" err="1" smtClean="0">
                <a:latin typeface="Maiandra GD" pitchFamily="34" charset="0"/>
              </a:rPr>
              <a:t>logika</a:t>
            </a:r>
            <a:r>
              <a:rPr lang="en-US" sz="2400" dirty="0" smtClean="0">
                <a:latin typeface="Maiandra GD" pitchFamily="34" charset="0"/>
              </a:rPr>
              <a:t> </a:t>
            </a:r>
            <a:r>
              <a:rPr lang="en-US" sz="2400" b="1" dirty="0" smtClean="0">
                <a:latin typeface="Maiandra GD" pitchFamily="34" charset="0"/>
              </a:rPr>
              <a:t>50</a:t>
            </a:r>
            <a:r>
              <a:rPr lang="en-US" sz="2400" dirty="0" smtClean="0">
                <a:latin typeface="Maiandra GD" pitchFamily="34" charset="0"/>
              </a:rPr>
              <a:t> </a:t>
            </a:r>
            <a:r>
              <a:rPr lang="en-US" sz="2400" dirty="0" err="1" smtClean="0">
                <a:latin typeface="Maiandra GD" pitchFamily="34" charset="0"/>
              </a:rPr>
              <a:t>dan</a:t>
            </a:r>
            <a:r>
              <a:rPr lang="en-US" sz="2400" dirty="0" smtClean="0">
                <a:latin typeface="Maiandra GD" pitchFamily="34" charset="0"/>
              </a:rPr>
              <a:t> </a:t>
            </a:r>
            <a:r>
              <a:rPr lang="en-US" sz="2400" b="1" dirty="0" smtClean="0">
                <a:latin typeface="Maiandra GD" pitchFamily="34" charset="0"/>
              </a:rPr>
              <a:t>121</a:t>
            </a:r>
            <a:r>
              <a:rPr lang="en-US" sz="2400" dirty="0" smtClean="0">
                <a:latin typeface="Maiandra GD" pitchFamily="34" charset="0"/>
              </a:rPr>
              <a:t>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910" y="4192510"/>
            <a:ext cx="72866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 smtClean="0">
                <a:latin typeface="Maiandra GD" pitchFamily="34" charset="0"/>
              </a:rPr>
              <a:t>Alamat</a:t>
            </a:r>
            <a:r>
              <a:rPr lang="en-US" sz="2400" b="1" dirty="0" smtClean="0">
                <a:latin typeface="Maiandra GD" pitchFamily="34" charset="0"/>
              </a:rPr>
              <a:t> </a:t>
            </a:r>
            <a:r>
              <a:rPr lang="en-US" sz="2400" b="1" dirty="0" err="1" smtClean="0">
                <a:latin typeface="Maiandra GD" pitchFamily="34" charset="0"/>
              </a:rPr>
              <a:t>logika</a:t>
            </a:r>
            <a:r>
              <a:rPr lang="en-US" sz="2400" b="1" dirty="0" smtClean="0">
                <a:latin typeface="Maiandra GD" pitchFamily="34" charset="0"/>
              </a:rPr>
              <a:t> 50 =&gt; </a:t>
            </a:r>
            <a:r>
              <a:rPr lang="en-US" sz="2400" b="1" dirty="0" err="1" smtClean="0">
                <a:latin typeface="Maiandra GD" pitchFamily="34" charset="0"/>
              </a:rPr>
              <a:t>berada</a:t>
            </a:r>
            <a:r>
              <a:rPr lang="en-US" sz="2400" b="1" dirty="0" smtClean="0">
                <a:latin typeface="Maiandra GD" pitchFamily="34" charset="0"/>
              </a:rPr>
              <a:t> </a:t>
            </a:r>
            <a:r>
              <a:rPr lang="en-US" sz="2400" b="1" dirty="0" err="1" smtClean="0">
                <a:latin typeface="Maiandra GD" pitchFamily="34" charset="0"/>
              </a:rPr>
              <a:t>di</a:t>
            </a:r>
            <a:r>
              <a:rPr lang="en-US" sz="2400" b="1" dirty="0" smtClean="0">
                <a:latin typeface="Maiandra GD" pitchFamily="34" charset="0"/>
              </a:rPr>
              <a:t> Page 0, Offset 50</a:t>
            </a:r>
          </a:p>
          <a:p>
            <a:r>
              <a:rPr lang="en-US" sz="2400" b="1" dirty="0" err="1" smtClean="0">
                <a:latin typeface="Maiandra GD" pitchFamily="34" charset="0"/>
              </a:rPr>
              <a:t>Maka</a:t>
            </a:r>
            <a:r>
              <a:rPr lang="en-US" sz="2400" b="1" dirty="0" smtClean="0">
                <a:latin typeface="Maiandra GD" pitchFamily="34" charset="0"/>
              </a:rPr>
              <a:t>, </a:t>
            </a:r>
            <a:r>
              <a:rPr lang="en-US" sz="2400" b="1" dirty="0" err="1" smtClean="0">
                <a:latin typeface="Maiandra GD" pitchFamily="34" charset="0"/>
              </a:rPr>
              <a:t>alamat</a:t>
            </a:r>
            <a:r>
              <a:rPr lang="en-US" sz="2400" b="1" dirty="0" smtClean="0">
                <a:latin typeface="Maiandra GD" pitchFamily="34" charset="0"/>
              </a:rPr>
              <a:t> </a:t>
            </a:r>
            <a:r>
              <a:rPr lang="en-US" sz="2400" b="1" dirty="0" err="1" smtClean="0">
                <a:latin typeface="Maiandra GD" pitchFamily="34" charset="0"/>
              </a:rPr>
              <a:t>fisik-nya</a:t>
            </a:r>
            <a:r>
              <a:rPr lang="en-US" sz="2400" b="1" dirty="0" smtClean="0">
                <a:latin typeface="Maiandra GD" pitchFamily="34" charset="0"/>
              </a:rPr>
              <a:t> : (8 x 64) + 50 = 562</a:t>
            </a:r>
          </a:p>
          <a:p>
            <a:endParaRPr lang="en-US" sz="2400" b="1" dirty="0" smtClean="0">
              <a:latin typeface="Maiandra GD" pitchFamily="34" charset="0"/>
            </a:endParaRPr>
          </a:p>
          <a:p>
            <a:r>
              <a:rPr lang="en-US" sz="2400" b="1" dirty="0" err="1" smtClean="0">
                <a:latin typeface="Maiandra GD" pitchFamily="34" charset="0"/>
              </a:rPr>
              <a:t>Alamat</a:t>
            </a:r>
            <a:r>
              <a:rPr lang="en-US" sz="2400" b="1" dirty="0" smtClean="0">
                <a:latin typeface="Maiandra GD" pitchFamily="34" charset="0"/>
              </a:rPr>
              <a:t> </a:t>
            </a:r>
            <a:r>
              <a:rPr lang="en-US" sz="2400" b="1" dirty="0" err="1" smtClean="0">
                <a:latin typeface="Maiandra GD" pitchFamily="34" charset="0"/>
              </a:rPr>
              <a:t>logika</a:t>
            </a:r>
            <a:r>
              <a:rPr lang="en-US" sz="2400" b="1" dirty="0" smtClean="0">
                <a:latin typeface="Maiandra GD" pitchFamily="34" charset="0"/>
              </a:rPr>
              <a:t> 121 =&gt; </a:t>
            </a:r>
            <a:r>
              <a:rPr lang="en-US" sz="2400" b="1" dirty="0" err="1" smtClean="0">
                <a:latin typeface="Maiandra GD" pitchFamily="34" charset="0"/>
              </a:rPr>
              <a:t>berada</a:t>
            </a:r>
            <a:r>
              <a:rPr lang="en-US" sz="2400" b="1" dirty="0" smtClean="0">
                <a:latin typeface="Maiandra GD" pitchFamily="34" charset="0"/>
              </a:rPr>
              <a:t> </a:t>
            </a:r>
            <a:r>
              <a:rPr lang="en-US" sz="2400" b="1" dirty="0" err="1" smtClean="0">
                <a:latin typeface="Maiandra GD" pitchFamily="34" charset="0"/>
              </a:rPr>
              <a:t>di</a:t>
            </a:r>
            <a:r>
              <a:rPr lang="en-US" sz="2400" b="1" dirty="0" smtClean="0">
                <a:latin typeface="Maiandra GD" pitchFamily="34" charset="0"/>
              </a:rPr>
              <a:t> Page 1, Offset 57</a:t>
            </a:r>
          </a:p>
          <a:p>
            <a:r>
              <a:rPr lang="en-US" sz="2400" b="1" dirty="0" err="1" smtClean="0">
                <a:latin typeface="Maiandra GD" pitchFamily="34" charset="0"/>
              </a:rPr>
              <a:t>Maka</a:t>
            </a:r>
            <a:r>
              <a:rPr lang="en-US" sz="2400" b="1" dirty="0" smtClean="0">
                <a:latin typeface="Maiandra GD" pitchFamily="34" charset="0"/>
              </a:rPr>
              <a:t>, </a:t>
            </a:r>
            <a:r>
              <a:rPr lang="en-US" sz="2400" b="1" dirty="0" err="1" smtClean="0">
                <a:latin typeface="Maiandra GD" pitchFamily="34" charset="0"/>
              </a:rPr>
              <a:t>alamat</a:t>
            </a:r>
            <a:r>
              <a:rPr lang="en-US" sz="2400" b="1" dirty="0" smtClean="0">
                <a:latin typeface="Maiandra GD" pitchFamily="34" charset="0"/>
              </a:rPr>
              <a:t> </a:t>
            </a:r>
            <a:r>
              <a:rPr lang="en-US" sz="2400" b="1" dirty="0" err="1" smtClean="0">
                <a:latin typeface="Maiandra GD" pitchFamily="34" charset="0"/>
              </a:rPr>
              <a:t>fisik-nya</a:t>
            </a:r>
            <a:r>
              <a:rPr lang="en-US" sz="2400" b="1" dirty="0" smtClean="0">
                <a:latin typeface="Maiandra GD" pitchFamily="34" charset="0"/>
              </a:rPr>
              <a:t> : (2 x 64) + 57 = 185</a:t>
            </a:r>
          </a:p>
          <a:p>
            <a:endParaRPr lang="en-US" sz="2400" b="1" dirty="0" smtClean="0">
              <a:latin typeface="Maiandra GD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500166" y="500042"/>
          <a:ext cx="6096000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9290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Page</a:t>
                      </a:r>
                      <a:endParaRPr lang="id-ID" sz="2400" b="1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Alamat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 </a:t>
                      </a:r>
                      <a:r>
                        <a:rPr lang="en-US" sz="2400" b="1" baseline="0" dirty="0" err="1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Logika</a:t>
                      </a:r>
                      <a:endParaRPr lang="id-ID" sz="2400" b="1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290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0</a:t>
                      </a:r>
                      <a:endParaRPr lang="id-ID" sz="2400" b="1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    0 . . 63</a:t>
                      </a:r>
                      <a:endParaRPr lang="id-ID" sz="2400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/>
                </a:tc>
              </a:tr>
              <a:tr h="39290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1</a:t>
                      </a:r>
                      <a:endParaRPr lang="id-ID" sz="2400" b="1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   64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 . . 127</a:t>
                      </a:r>
                      <a:endParaRPr lang="id-ID" sz="2400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/>
                </a:tc>
              </a:tr>
              <a:tr h="39290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2</a:t>
                      </a:r>
                      <a:endParaRPr lang="id-ID" sz="2400" b="1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 128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 . . 191</a:t>
                      </a:r>
                      <a:endParaRPr lang="id-ID" sz="2400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/>
                </a:tc>
              </a:tr>
              <a:tr h="39290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3</a:t>
                      </a:r>
                      <a:endParaRPr lang="id-ID" sz="2400" b="1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 192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 . . 255</a:t>
                      </a:r>
                      <a:endParaRPr lang="id-ID" sz="2400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/>
                </a:tc>
              </a:tr>
              <a:tr h="39290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4</a:t>
                      </a:r>
                      <a:endParaRPr lang="id-ID" sz="2400" b="1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 256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 . . 319</a:t>
                      </a:r>
                      <a:endParaRPr lang="id-ID" sz="2400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/>
                </a:tc>
              </a:tr>
              <a:tr h="39290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.</a:t>
                      </a:r>
                      <a:endParaRPr lang="id-ID" sz="2400" b="1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.</a:t>
                      </a:r>
                      <a:endParaRPr lang="id-ID" sz="2400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/>
                </a:tc>
              </a:tr>
              <a:tr h="39290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.</a:t>
                      </a:r>
                      <a:endParaRPr lang="id-ID" sz="2400" b="1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.</a:t>
                      </a:r>
                      <a:endParaRPr lang="id-ID" sz="2400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latin typeface="Aharoni" pitchFamily="2" charset="-79"/>
                <a:cs typeface="Aharoni" pitchFamily="2" charset="-79"/>
              </a:rPr>
              <a:t>TLB</a:t>
            </a:r>
            <a:endParaRPr lang="id-ID" dirty="0">
              <a:latin typeface="Aharoni" pitchFamily="2" charset="-79"/>
              <a:cs typeface="Aharoni" pitchFamily="2" charset="-79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428596" y="1214422"/>
            <a:ext cx="807249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214414" y="1857364"/>
            <a:ext cx="671517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Maiandra GD" pitchFamily="34" charset="0"/>
              </a:rPr>
              <a:t>Untuk</a:t>
            </a:r>
            <a:r>
              <a:rPr lang="en-US" sz="2800" dirty="0" smtClean="0">
                <a:latin typeface="Maiandra GD" pitchFamily="34" charset="0"/>
              </a:rPr>
              <a:t> </a:t>
            </a:r>
            <a:r>
              <a:rPr lang="en-US" sz="2800" dirty="0" err="1" smtClean="0">
                <a:latin typeface="Maiandra GD" pitchFamily="34" charset="0"/>
              </a:rPr>
              <a:t>mempercepat</a:t>
            </a:r>
            <a:r>
              <a:rPr lang="en-US" sz="2800" dirty="0" smtClean="0">
                <a:latin typeface="Maiandra GD" pitchFamily="34" charset="0"/>
              </a:rPr>
              <a:t> </a:t>
            </a:r>
            <a:r>
              <a:rPr lang="en-US" sz="2800" dirty="0" err="1" smtClean="0">
                <a:latin typeface="Maiandra GD" pitchFamily="34" charset="0"/>
              </a:rPr>
              <a:t>proses</a:t>
            </a:r>
            <a:r>
              <a:rPr lang="en-US" sz="2800" dirty="0" smtClean="0">
                <a:latin typeface="Maiandra GD" pitchFamily="34" charset="0"/>
              </a:rPr>
              <a:t> translate,</a:t>
            </a:r>
          </a:p>
          <a:p>
            <a:r>
              <a:rPr lang="en-US" sz="2800" dirty="0" err="1" smtClean="0">
                <a:latin typeface="Maiandra GD" pitchFamily="34" charset="0"/>
              </a:rPr>
              <a:t>dibuat</a:t>
            </a:r>
            <a:r>
              <a:rPr lang="en-US" sz="2800" dirty="0" smtClean="0">
                <a:latin typeface="Maiandra GD" pitchFamily="34" charset="0"/>
              </a:rPr>
              <a:t> </a:t>
            </a:r>
            <a:r>
              <a:rPr lang="en-US" sz="2800" i="1" dirty="0" smtClean="0">
                <a:latin typeface="Maiandra GD" pitchFamily="34" charset="0"/>
              </a:rPr>
              <a:t>cache</a:t>
            </a:r>
            <a:r>
              <a:rPr lang="en-US" sz="2800" dirty="0" smtClean="0">
                <a:latin typeface="Maiandra GD" pitchFamily="34" charset="0"/>
              </a:rPr>
              <a:t> </a:t>
            </a:r>
            <a:r>
              <a:rPr lang="en-US" sz="2800" dirty="0" err="1" smtClean="0">
                <a:latin typeface="Maiandra GD" pitchFamily="34" charset="0"/>
              </a:rPr>
              <a:t>khusus</a:t>
            </a:r>
            <a:r>
              <a:rPr lang="en-US" sz="2800" dirty="0" smtClean="0">
                <a:latin typeface="Maiandra GD" pitchFamily="34" charset="0"/>
              </a:rPr>
              <a:t> </a:t>
            </a:r>
            <a:r>
              <a:rPr lang="en-US" sz="2800" dirty="0" err="1" smtClean="0">
                <a:latin typeface="Maiandra GD" pitchFamily="34" charset="0"/>
              </a:rPr>
              <a:t>untuk</a:t>
            </a:r>
            <a:r>
              <a:rPr lang="en-US" sz="2800" dirty="0" smtClean="0">
                <a:latin typeface="Maiandra GD" pitchFamily="34" charset="0"/>
              </a:rPr>
              <a:t> Paging, </a:t>
            </a:r>
            <a:r>
              <a:rPr lang="en-US" sz="2800" dirty="0" err="1" smtClean="0">
                <a:latin typeface="Maiandra GD" pitchFamily="34" charset="0"/>
              </a:rPr>
              <a:t>yaitu</a:t>
            </a:r>
            <a:r>
              <a:rPr lang="en-US" sz="2800" dirty="0" smtClean="0">
                <a:latin typeface="Maiandra GD" pitchFamily="34" charset="0"/>
              </a:rPr>
              <a:t> :</a:t>
            </a:r>
          </a:p>
          <a:p>
            <a:endParaRPr lang="en-US" sz="2800" dirty="0" smtClean="0">
              <a:latin typeface="Maiandra GD" pitchFamily="34" charset="0"/>
            </a:endParaRPr>
          </a:p>
          <a:p>
            <a:pPr algn="ctr"/>
            <a:r>
              <a:rPr lang="en-US" sz="2800" b="1" dirty="0" smtClean="0">
                <a:latin typeface="Maiandra GD" pitchFamily="34" charset="0"/>
              </a:rPr>
              <a:t>Translation </a:t>
            </a:r>
            <a:r>
              <a:rPr lang="en-US" sz="2800" b="1" dirty="0" err="1" smtClean="0">
                <a:latin typeface="Maiandra GD" pitchFamily="34" charset="0"/>
              </a:rPr>
              <a:t>Lookaside</a:t>
            </a:r>
            <a:r>
              <a:rPr lang="en-US" sz="2800" b="1" dirty="0" smtClean="0">
                <a:latin typeface="Maiandra GD" pitchFamily="34" charset="0"/>
              </a:rPr>
              <a:t> Buffer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 l="6054" t="2247" b="3371"/>
          <a:stretch>
            <a:fillRect/>
          </a:stretch>
        </p:blipFill>
        <p:spPr bwMode="auto">
          <a:xfrm>
            <a:off x="1103198" y="142851"/>
            <a:ext cx="7326454" cy="660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357158" y="0"/>
            <a:ext cx="3357586" cy="1785950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Aharoni" pitchFamily="2" charset="-79"/>
                <a:cs typeface="Aharoni" pitchFamily="2" charset="-79"/>
              </a:rPr>
              <a:t>MULTILEVEL PAGE TABLE</a:t>
            </a:r>
            <a:endParaRPr lang="id-ID" sz="3200" dirty="0">
              <a:latin typeface="Aharoni" pitchFamily="2" charset="-79"/>
              <a:cs typeface="Aharoni" pitchFamily="2" charset="-79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357158" y="1428736"/>
            <a:ext cx="2564688" cy="77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785918" y="3929066"/>
            <a:ext cx="714380" cy="5000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latin typeface="Aharoni" pitchFamily="2" charset="-79"/>
                <a:cs typeface="Aharoni" pitchFamily="2" charset="-79"/>
              </a:rPr>
              <a:t>ALGORITMA PENGGANTIAN</a:t>
            </a:r>
            <a:endParaRPr lang="id-ID" dirty="0">
              <a:latin typeface="Aharoni" pitchFamily="2" charset="-79"/>
              <a:cs typeface="Aharoni" pitchFamily="2" charset="-79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428596" y="1214422"/>
            <a:ext cx="807249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428728" y="2100196"/>
            <a:ext cx="592444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 smtClean="0">
                <a:latin typeface="Maiandra GD" pitchFamily="34" charset="0"/>
              </a:rPr>
              <a:t>Dilakukan</a:t>
            </a:r>
            <a:r>
              <a:rPr lang="en-US" sz="2800" dirty="0" smtClean="0">
                <a:latin typeface="Maiandra GD" pitchFamily="34" charset="0"/>
              </a:rPr>
              <a:t> </a:t>
            </a:r>
            <a:r>
              <a:rPr lang="en-US" sz="2800" dirty="0" err="1" smtClean="0">
                <a:latin typeface="Maiandra GD" pitchFamily="34" charset="0"/>
              </a:rPr>
              <a:t>ketika</a:t>
            </a:r>
            <a:r>
              <a:rPr lang="en-US" sz="2800" dirty="0" smtClean="0">
                <a:latin typeface="Maiandra GD" pitchFamily="34" charset="0"/>
              </a:rPr>
              <a:t> </a:t>
            </a:r>
            <a:r>
              <a:rPr lang="en-US" sz="2800" dirty="0" err="1" smtClean="0">
                <a:latin typeface="Maiandra GD" pitchFamily="34" charset="0"/>
              </a:rPr>
              <a:t>terjadi</a:t>
            </a:r>
            <a:r>
              <a:rPr lang="en-US" sz="2800" dirty="0" smtClean="0">
                <a:latin typeface="Maiandra GD" pitchFamily="34" charset="0"/>
              </a:rPr>
              <a:t> PAGE FAULT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2800" dirty="0" smtClean="0">
                <a:latin typeface="Maiandra GD" pitchFamily="34" charset="0"/>
              </a:rPr>
              <a:t> </a:t>
            </a:r>
            <a:r>
              <a:rPr lang="en-US" sz="2800" b="1" dirty="0" smtClean="0">
                <a:latin typeface="Maiandra GD" pitchFamily="34" charset="0"/>
              </a:rPr>
              <a:t>Optimal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2800" dirty="0" smtClean="0">
                <a:latin typeface="Maiandra GD" pitchFamily="34" charset="0"/>
              </a:rPr>
              <a:t> </a:t>
            </a:r>
            <a:r>
              <a:rPr lang="en-US" sz="2800" b="1" dirty="0" smtClean="0">
                <a:latin typeface="Maiandra GD" pitchFamily="34" charset="0"/>
              </a:rPr>
              <a:t>FIFO</a:t>
            </a:r>
            <a:r>
              <a:rPr lang="en-US" sz="2800" dirty="0" smtClean="0">
                <a:latin typeface="Maiandra GD" pitchFamily="34" charset="0"/>
              </a:rPr>
              <a:t> (</a:t>
            </a:r>
            <a:r>
              <a:rPr lang="en-US" sz="2800" i="1" dirty="0" smtClean="0">
                <a:latin typeface="Maiandra GD" pitchFamily="34" charset="0"/>
              </a:rPr>
              <a:t>First In First Out</a:t>
            </a:r>
            <a:r>
              <a:rPr lang="en-US" sz="2800" dirty="0" smtClean="0">
                <a:latin typeface="Maiandra GD" pitchFamily="34" charset="0"/>
              </a:rPr>
              <a:t>)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2800" dirty="0" smtClean="0">
                <a:latin typeface="Maiandra GD" pitchFamily="34" charset="0"/>
              </a:rPr>
              <a:t> </a:t>
            </a:r>
            <a:r>
              <a:rPr lang="en-US" sz="2800" b="1" dirty="0" smtClean="0">
                <a:latin typeface="Maiandra GD" pitchFamily="34" charset="0"/>
              </a:rPr>
              <a:t>LRU</a:t>
            </a:r>
            <a:r>
              <a:rPr lang="en-US" sz="2800" dirty="0" smtClean="0">
                <a:latin typeface="Maiandra GD" pitchFamily="34" charset="0"/>
              </a:rPr>
              <a:t> (</a:t>
            </a:r>
            <a:r>
              <a:rPr lang="en-US" sz="2800" i="1" dirty="0" smtClean="0">
                <a:latin typeface="Maiandra GD" pitchFamily="34" charset="0"/>
              </a:rPr>
              <a:t>Least-Recently Used</a:t>
            </a:r>
            <a:r>
              <a:rPr lang="en-US" sz="2800" dirty="0" smtClean="0">
                <a:latin typeface="Maiandra GD" pitchFamily="34" charset="0"/>
              </a:rPr>
              <a:t>)</a:t>
            </a:r>
            <a:endParaRPr lang="id-ID" sz="2800" dirty="0">
              <a:latin typeface="Maiandra G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14282" y="785794"/>
          <a:ext cx="8786840" cy="82804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39342"/>
                <a:gridCol w="439342"/>
                <a:gridCol w="439342"/>
                <a:gridCol w="439342"/>
                <a:gridCol w="439342"/>
                <a:gridCol w="439342"/>
                <a:gridCol w="439342"/>
                <a:gridCol w="439342"/>
                <a:gridCol w="439342"/>
                <a:gridCol w="439342"/>
                <a:gridCol w="439342"/>
                <a:gridCol w="439342"/>
                <a:gridCol w="439342"/>
                <a:gridCol w="439342"/>
                <a:gridCol w="439342"/>
                <a:gridCol w="439342"/>
                <a:gridCol w="439342"/>
                <a:gridCol w="439342"/>
                <a:gridCol w="439342"/>
                <a:gridCol w="43934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2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3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4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5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6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7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8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9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10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11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12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13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14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15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16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17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18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19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20</a:t>
                      </a:r>
                      <a:endParaRPr lang="id-ID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7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4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7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</a:t>
                      </a:r>
                      <a:endParaRPr lang="id-ID" sz="24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28596" y="2214554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FF"/>
                          </a:solidFill>
                        </a:rPr>
                        <a:t>7</a:t>
                      </a:r>
                      <a:endParaRPr lang="id-ID" sz="24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d-ID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d-ID" sz="24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643042" y="2214554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7</a:t>
                      </a:r>
                      <a:endParaRPr lang="id-ID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id-ID" sz="24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d-ID" sz="24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2857488" y="2214554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7</a:t>
                      </a:r>
                      <a:endParaRPr lang="id-ID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id-ID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id-ID" sz="24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4071934" y="2214554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id-ID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id-ID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id-ID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5286380" y="2214554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id-ID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id-ID" sz="24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id-ID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6500826" y="2214554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id-ID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id-ID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id-ID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7715272" y="2214554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id-ID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id-ID" sz="24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</a:t>
                      </a:r>
                      <a:endParaRPr lang="id-ID" sz="24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428596" y="3857628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id-ID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id-ID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</a:t>
                      </a:r>
                      <a:endParaRPr lang="id-ID" sz="24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/>
        </p:nvGraphicFramePr>
        <p:xfrm>
          <a:off x="1643042" y="3857628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id-ID" sz="24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4</a:t>
                      </a:r>
                      <a:endParaRPr lang="id-ID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</a:t>
                      </a:r>
                      <a:endParaRPr lang="id-ID" sz="24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2857488" y="3857628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id-ID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4</a:t>
                      </a:r>
                      <a:endParaRPr lang="id-ID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FF"/>
                          </a:solidFill>
                        </a:rPr>
                        <a:t>3</a:t>
                      </a:r>
                      <a:endParaRPr lang="id-ID" sz="24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/>
        </p:nvGraphicFramePr>
        <p:xfrm>
          <a:off x="4071934" y="3857628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id-ID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id-ID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</a:t>
                      </a:r>
                      <a:endParaRPr lang="id-ID" sz="24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5286380" y="3857628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id-ID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id-ID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FF"/>
                          </a:solidFill>
                        </a:rPr>
                        <a:t>3</a:t>
                      </a:r>
                      <a:endParaRPr lang="id-ID" sz="24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/>
        </p:nvGraphicFramePr>
        <p:xfrm>
          <a:off x="6500826" y="3857628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id-ID" sz="24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id-ID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</a:t>
                      </a:r>
                      <a:endParaRPr lang="id-ID" sz="24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7" name="Table 36"/>
          <p:cNvGraphicFramePr>
            <a:graphicFrameLocks noGrp="1"/>
          </p:cNvGraphicFramePr>
          <p:nvPr/>
        </p:nvGraphicFramePr>
        <p:xfrm>
          <a:off x="7715272" y="3857628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id-ID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id-ID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id-ID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8" name="Down Arrow 37"/>
          <p:cNvSpPr/>
          <p:nvPr/>
        </p:nvSpPr>
        <p:spPr>
          <a:xfrm>
            <a:off x="285720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9" name="Down Arrow 38"/>
          <p:cNvSpPr/>
          <p:nvPr/>
        </p:nvSpPr>
        <p:spPr>
          <a:xfrm>
            <a:off x="714348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0" name="Down Arrow 39"/>
          <p:cNvSpPr/>
          <p:nvPr/>
        </p:nvSpPr>
        <p:spPr>
          <a:xfrm>
            <a:off x="1142976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1" name="Down Arrow 40"/>
          <p:cNvSpPr/>
          <p:nvPr/>
        </p:nvSpPr>
        <p:spPr>
          <a:xfrm>
            <a:off x="1571604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2" name="Down Arrow 41"/>
          <p:cNvSpPr/>
          <p:nvPr/>
        </p:nvSpPr>
        <p:spPr>
          <a:xfrm>
            <a:off x="2071670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3" name="Down Arrow 42"/>
          <p:cNvSpPr/>
          <p:nvPr/>
        </p:nvSpPr>
        <p:spPr>
          <a:xfrm>
            <a:off x="2500298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4" name="Down Arrow 43"/>
          <p:cNvSpPr/>
          <p:nvPr/>
        </p:nvSpPr>
        <p:spPr>
          <a:xfrm>
            <a:off x="2928926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5" name="Down Arrow 44"/>
          <p:cNvSpPr/>
          <p:nvPr/>
        </p:nvSpPr>
        <p:spPr>
          <a:xfrm>
            <a:off x="3357554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6" name="Down Arrow 45"/>
          <p:cNvSpPr/>
          <p:nvPr/>
        </p:nvSpPr>
        <p:spPr>
          <a:xfrm>
            <a:off x="3786182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7" name="Down Arrow 46"/>
          <p:cNvSpPr/>
          <p:nvPr/>
        </p:nvSpPr>
        <p:spPr>
          <a:xfrm>
            <a:off x="4214810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8" name="Down Arrow 47"/>
          <p:cNvSpPr/>
          <p:nvPr/>
        </p:nvSpPr>
        <p:spPr>
          <a:xfrm>
            <a:off x="4714876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9" name="Down Arrow 48"/>
          <p:cNvSpPr/>
          <p:nvPr/>
        </p:nvSpPr>
        <p:spPr>
          <a:xfrm>
            <a:off x="5072066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0" name="Down Arrow 49"/>
          <p:cNvSpPr/>
          <p:nvPr/>
        </p:nvSpPr>
        <p:spPr>
          <a:xfrm>
            <a:off x="5572132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aphicFrame>
        <p:nvGraphicFramePr>
          <p:cNvPr id="51" name="Table 50"/>
          <p:cNvGraphicFramePr>
            <a:graphicFrameLocks noGrp="1"/>
          </p:cNvGraphicFramePr>
          <p:nvPr/>
        </p:nvGraphicFramePr>
        <p:xfrm>
          <a:off x="428596" y="5414986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id-ID" sz="24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id-ID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id-ID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2" name="Table 51"/>
          <p:cNvGraphicFramePr>
            <a:graphicFrameLocks noGrp="1"/>
          </p:cNvGraphicFramePr>
          <p:nvPr/>
        </p:nvGraphicFramePr>
        <p:xfrm>
          <a:off x="1643042" y="5414986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id-ID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id-ID" sz="24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id-ID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3" name="Table 52"/>
          <p:cNvGraphicFramePr>
            <a:graphicFrameLocks noGrp="1"/>
          </p:cNvGraphicFramePr>
          <p:nvPr/>
        </p:nvGraphicFramePr>
        <p:xfrm>
          <a:off x="2857488" y="5414986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id-ID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id-ID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id-ID" sz="24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4071934" y="5414986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id-ID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id-ID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id-ID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5" name="Table 54"/>
          <p:cNvGraphicFramePr>
            <a:graphicFrameLocks noGrp="1"/>
          </p:cNvGraphicFramePr>
          <p:nvPr/>
        </p:nvGraphicFramePr>
        <p:xfrm>
          <a:off x="5286380" y="5414986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id-ID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id-ID" sz="24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id-ID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6" name="Table 55"/>
          <p:cNvGraphicFramePr>
            <a:graphicFrameLocks noGrp="1"/>
          </p:cNvGraphicFramePr>
          <p:nvPr/>
        </p:nvGraphicFramePr>
        <p:xfrm>
          <a:off x="6500826" y="5414986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id-ID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id-ID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id-ID" sz="24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8" name="Down Arrow 57"/>
          <p:cNvSpPr/>
          <p:nvPr/>
        </p:nvSpPr>
        <p:spPr>
          <a:xfrm>
            <a:off x="6000760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9" name="Down Arrow 58"/>
          <p:cNvSpPr/>
          <p:nvPr/>
        </p:nvSpPr>
        <p:spPr>
          <a:xfrm>
            <a:off x="6429388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0" name="Down Arrow 59"/>
          <p:cNvSpPr/>
          <p:nvPr/>
        </p:nvSpPr>
        <p:spPr>
          <a:xfrm>
            <a:off x="6858016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1" name="Down Arrow 60"/>
          <p:cNvSpPr/>
          <p:nvPr/>
        </p:nvSpPr>
        <p:spPr>
          <a:xfrm>
            <a:off x="7286644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2" name="Down Arrow 61"/>
          <p:cNvSpPr/>
          <p:nvPr/>
        </p:nvSpPr>
        <p:spPr>
          <a:xfrm>
            <a:off x="7715272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3" name="Down Arrow 62"/>
          <p:cNvSpPr/>
          <p:nvPr/>
        </p:nvSpPr>
        <p:spPr>
          <a:xfrm>
            <a:off x="8215338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4" name="Down Arrow 63"/>
          <p:cNvSpPr/>
          <p:nvPr/>
        </p:nvSpPr>
        <p:spPr>
          <a:xfrm>
            <a:off x="8643966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5" name="Title 1"/>
          <p:cNvSpPr>
            <a:spLocks noGrp="1"/>
          </p:cNvSpPr>
          <p:nvPr>
            <p:ph type="title"/>
          </p:nvPr>
        </p:nvSpPr>
        <p:spPr>
          <a:xfrm>
            <a:off x="0" y="214290"/>
            <a:ext cx="1928794" cy="500066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dirty="0" smtClean="0">
                <a:latin typeface="Aharoni" pitchFamily="2" charset="-79"/>
                <a:cs typeface="Aharoni" pitchFamily="2" charset="-79"/>
              </a:rPr>
              <a:t>OPTIMAL </a:t>
            </a:r>
            <a:endParaRPr lang="id-ID" sz="3200" dirty="0">
              <a:latin typeface="Aharoni" pitchFamily="2" charset="-79"/>
              <a:cs typeface="Aharoni" pitchFamily="2" charset="-79"/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>
            <a:off x="71406" y="642918"/>
            <a:ext cx="1714512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8" name="Title 1"/>
          <p:cNvSpPr txBox="1">
            <a:spLocks/>
          </p:cNvSpPr>
          <p:nvPr/>
        </p:nvSpPr>
        <p:spPr>
          <a:xfrm>
            <a:off x="2285984" y="0"/>
            <a:ext cx="6715172" cy="6429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aiandra GD" pitchFamily="34" charset="0"/>
                <a:ea typeface="+mj-ea"/>
                <a:cs typeface="Aharoni" pitchFamily="2" charset="-79"/>
              </a:rPr>
              <a:t>Page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aiandra GD" pitchFamily="34" charset="0"/>
                <a:ea typeface="+mj-ea"/>
                <a:cs typeface="Aharoni" pitchFamily="2" charset="-79"/>
              </a:rPr>
              <a:t>diganti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aiandra GD" pitchFamily="34" charset="0"/>
                <a:ea typeface="+mj-ea"/>
                <a:cs typeface="Aharoni" pitchFamily="2" charset="-79"/>
              </a:rPr>
              <a:t> : Page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aiandra GD" pitchFamily="34" charset="0"/>
                <a:ea typeface="+mj-ea"/>
                <a:cs typeface="Aharoni" pitchFamily="2" charset="-79"/>
              </a:rPr>
              <a:t> yang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aiandra GD" pitchFamily="34" charset="0"/>
                <a:ea typeface="+mj-ea"/>
                <a:cs typeface="Aharoni" pitchFamily="2" charset="-79"/>
              </a:rPr>
              <a:t>giliran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aiandra GD" pitchFamily="34" charset="0"/>
                <a:ea typeface="+mj-ea"/>
                <a:cs typeface="Aharoni" pitchFamily="2" charset="-79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aiandra GD" pitchFamily="34" charset="0"/>
                <a:ea typeface="+mj-ea"/>
                <a:cs typeface="Aharoni" pitchFamily="2" charset="-79"/>
              </a:rPr>
              <a:t>eksekusi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aiandra GD" pitchFamily="34" charset="0"/>
                <a:ea typeface="+mj-ea"/>
                <a:cs typeface="Aharoni" pitchFamily="2" charset="-79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aiandra GD" pitchFamily="34" charset="0"/>
                <a:ea typeface="+mj-ea"/>
                <a:cs typeface="Aharoni" pitchFamily="2" charset="-79"/>
              </a:rPr>
              <a:t>selanjutnya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aiandra GD" pitchFamily="34" charset="0"/>
                <a:ea typeface="+mj-ea"/>
                <a:cs typeface="Aharoni" pitchFamily="2" charset="-79"/>
              </a:rPr>
              <a:t> paling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aiandra GD" pitchFamily="34" charset="0"/>
                <a:ea typeface="+mj-ea"/>
                <a:cs typeface="Aharoni" pitchFamily="2" charset="-79"/>
              </a:rPr>
              <a:t>jauh</a:t>
            </a:r>
            <a:endParaRPr kumimoji="0" lang="id-ID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aiandra GD" pitchFamily="34" charset="0"/>
              <a:ea typeface="+mj-ea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1" grpId="0" animBg="1"/>
      <p:bldP spid="42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500034" y="1571612"/>
            <a:ext cx="8072494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200" dirty="0" err="1" smtClean="0">
                <a:latin typeface="Maiandra GD" pitchFamily="34" charset="0"/>
                <a:cs typeface="Aharoni" pitchFamily="2" charset="-79"/>
              </a:rPr>
              <a:t>Ukuran</a:t>
            </a:r>
            <a:r>
              <a:rPr lang="en-US" sz="32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3200" dirty="0" err="1" smtClean="0">
                <a:latin typeface="Maiandra GD" pitchFamily="34" charset="0"/>
                <a:cs typeface="Aharoni" pitchFamily="2" charset="-79"/>
              </a:rPr>
              <a:t>Memori</a:t>
            </a:r>
            <a:r>
              <a:rPr lang="en-US" sz="3200" dirty="0" smtClean="0">
                <a:latin typeface="Maiandra GD" pitchFamily="34" charset="0"/>
                <a:cs typeface="Aharoni" pitchFamily="2" charset="-79"/>
              </a:rPr>
              <a:t>   </a:t>
            </a:r>
            <a:r>
              <a:rPr lang="en-US" sz="3200" b="1" dirty="0" err="1" smtClean="0">
                <a:latin typeface="Maiandra GD" pitchFamily="34" charset="0"/>
                <a:cs typeface="Aharoni" pitchFamily="2" charset="-79"/>
              </a:rPr>
              <a:t>vs</a:t>
            </a:r>
            <a:r>
              <a:rPr lang="en-US" sz="3200" b="1" dirty="0" smtClean="0">
                <a:latin typeface="Maiandra GD" pitchFamily="34" charset="0"/>
                <a:cs typeface="Aharoni" pitchFamily="2" charset="-79"/>
              </a:rPr>
              <a:t>  </a:t>
            </a:r>
            <a:r>
              <a:rPr lang="en-US" sz="32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3200" dirty="0" err="1" smtClean="0">
                <a:latin typeface="Maiandra GD" pitchFamily="34" charset="0"/>
                <a:cs typeface="Aharoni" pitchFamily="2" charset="-79"/>
              </a:rPr>
              <a:t>Ukuran</a:t>
            </a:r>
            <a:r>
              <a:rPr lang="en-US" sz="3200" dirty="0" smtClean="0">
                <a:latin typeface="Maiandra GD" pitchFamily="34" charset="0"/>
                <a:cs typeface="Aharoni" pitchFamily="2" charset="-79"/>
              </a:rPr>
              <a:t> Program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71472" y="2857495"/>
            <a:ext cx="80724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800" dirty="0" err="1" smtClean="0">
                <a:latin typeface="Maiandra GD" pitchFamily="34" charset="0"/>
                <a:cs typeface="Aharoni" pitchFamily="2" charset="-79"/>
              </a:rPr>
              <a:t>Solusinya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…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71472" y="4071941"/>
            <a:ext cx="807249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endParaRPr lang="en-US" dirty="0" smtClean="0">
              <a:latin typeface="Maiandra GD" pitchFamily="34" charset="0"/>
              <a:cs typeface="Aharoni" pitchFamily="2" charset="-79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3200" dirty="0" smtClean="0">
                <a:latin typeface="Maiandra GD" pitchFamily="34" charset="0"/>
                <a:cs typeface="Aharoni" pitchFamily="2" charset="-79"/>
              </a:rPr>
              <a:t>SWAPPING ??? OVERLAY ???</a:t>
            </a:r>
            <a:endParaRPr lang="id-ID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14282" y="785794"/>
          <a:ext cx="8786840" cy="82804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39342"/>
                <a:gridCol w="439342"/>
                <a:gridCol w="439342"/>
                <a:gridCol w="439342"/>
                <a:gridCol w="439342"/>
                <a:gridCol w="439342"/>
                <a:gridCol w="439342"/>
                <a:gridCol w="439342"/>
                <a:gridCol w="439342"/>
                <a:gridCol w="439342"/>
                <a:gridCol w="439342"/>
                <a:gridCol w="439342"/>
                <a:gridCol w="439342"/>
                <a:gridCol w="439342"/>
                <a:gridCol w="439342"/>
                <a:gridCol w="439342"/>
                <a:gridCol w="439342"/>
                <a:gridCol w="439342"/>
                <a:gridCol w="439342"/>
                <a:gridCol w="43934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2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3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4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5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6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7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8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9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10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11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12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13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14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15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16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17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18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19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20</a:t>
                      </a:r>
                      <a:endParaRPr lang="id-ID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7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4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7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</a:t>
                      </a:r>
                      <a:endParaRPr lang="id-ID" sz="24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28596" y="2214554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FF"/>
                          </a:solidFill>
                        </a:rPr>
                        <a:t>7</a:t>
                      </a:r>
                      <a:endParaRPr lang="id-ID" sz="24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d-ID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d-ID" sz="24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643042" y="2214554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7</a:t>
                      </a:r>
                      <a:endParaRPr lang="id-ID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id-ID" sz="24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d-ID" sz="24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2857488" y="2214554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7</a:t>
                      </a:r>
                      <a:endParaRPr lang="id-ID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id-ID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id-ID" sz="24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4071934" y="2214554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id-ID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id-ID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id-ID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5286380" y="2214554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id-ID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id-ID" sz="24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id-ID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6500826" y="2214554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id-ID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id-ID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id-ID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7715272" y="2214554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id-ID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3</a:t>
                      </a:r>
                      <a:endParaRPr lang="id-ID" sz="2400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id-ID" sz="24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428596" y="3857628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id-ID" sz="24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</a:t>
                      </a:r>
                      <a:endParaRPr lang="id-ID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id-ID" sz="24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/>
        </p:nvGraphicFramePr>
        <p:xfrm>
          <a:off x="1643042" y="3857628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4</a:t>
                      </a:r>
                      <a:endParaRPr lang="id-ID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id-ID" sz="24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id-ID" sz="24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2857488" y="3857628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id-ID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id-ID" sz="2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id-ID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/>
        </p:nvGraphicFramePr>
        <p:xfrm>
          <a:off x="4071934" y="3857628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id-ID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id-ID" sz="2400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</a:t>
                      </a:r>
                      <a:endParaRPr lang="id-ID" sz="24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5286380" y="3857628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id-ID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id-ID" sz="2400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FF"/>
                          </a:solidFill>
                        </a:rPr>
                        <a:t>3</a:t>
                      </a:r>
                      <a:endParaRPr lang="id-ID" sz="24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/>
        </p:nvGraphicFramePr>
        <p:xfrm>
          <a:off x="6500826" y="3857628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id-ID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id-ID" sz="2400" b="1" dirty="0" smtClean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</a:t>
                      </a:r>
                      <a:endParaRPr lang="id-ID" sz="24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7" name="Table 36"/>
          <p:cNvGraphicFramePr>
            <a:graphicFrameLocks noGrp="1"/>
          </p:cNvGraphicFramePr>
          <p:nvPr/>
        </p:nvGraphicFramePr>
        <p:xfrm>
          <a:off x="7715272" y="3857628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id-ID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id-ID" sz="24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</a:t>
                      </a:r>
                      <a:endParaRPr lang="id-ID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8" name="Down Arrow 37"/>
          <p:cNvSpPr/>
          <p:nvPr/>
        </p:nvSpPr>
        <p:spPr>
          <a:xfrm>
            <a:off x="285720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9" name="Down Arrow 38"/>
          <p:cNvSpPr/>
          <p:nvPr/>
        </p:nvSpPr>
        <p:spPr>
          <a:xfrm>
            <a:off x="714348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0" name="Down Arrow 39"/>
          <p:cNvSpPr/>
          <p:nvPr/>
        </p:nvSpPr>
        <p:spPr>
          <a:xfrm>
            <a:off x="1142976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1" name="Down Arrow 40"/>
          <p:cNvSpPr/>
          <p:nvPr/>
        </p:nvSpPr>
        <p:spPr>
          <a:xfrm>
            <a:off x="1571604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2" name="Down Arrow 41"/>
          <p:cNvSpPr/>
          <p:nvPr/>
        </p:nvSpPr>
        <p:spPr>
          <a:xfrm>
            <a:off x="2071670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3" name="Down Arrow 42"/>
          <p:cNvSpPr/>
          <p:nvPr/>
        </p:nvSpPr>
        <p:spPr>
          <a:xfrm>
            <a:off x="2500298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4" name="Down Arrow 43"/>
          <p:cNvSpPr/>
          <p:nvPr/>
        </p:nvSpPr>
        <p:spPr>
          <a:xfrm>
            <a:off x="2928926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5" name="Down Arrow 44"/>
          <p:cNvSpPr/>
          <p:nvPr/>
        </p:nvSpPr>
        <p:spPr>
          <a:xfrm>
            <a:off x="3357554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6" name="Down Arrow 45"/>
          <p:cNvSpPr/>
          <p:nvPr/>
        </p:nvSpPr>
        <p:spPr>
          <a:xfrm>
            <a:off x="3786182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7" name="Down Arrow 46"/>
          <p:cNvSpPr/>
          <p:nvPr/>
        </p:nvSpPr>
        <p:spPr>
          <a:xfrm>
            <a:off x="4214810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8" name="Down Arrow 47"/>
          <p:cNvSpPr/>
          <p:nvPr/>
        </p:nvSpPr>
        <p:spPr>
          <a:xfrm>
            <a:off x="4714876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9" name="Down Arrow 48"/>
          <p:cNvSpPr/>
          <p:nvPr/>
        </p:nvSpPr>
        <p:spPr>
          <a:xfrm>
            <a:off x="5072066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0" name="Down Arrow 49"/>
          <p:cNvSpPr/>
          <p:nvPr/>
        </p:nvSpPr>
        <p:spPr>
          <a:xfrm>
            <a:off x="5572132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aphicFrame>
        <p:nvGraphicFramePr>
          <p:cNvPr id="51" name="Table 50"/>
          <p:cNvGraphicFramePr>
            <a:graphicFrameLocks noGrp="1"/>
          </p:cNvGraphicFramePr>
          <p:nvPr/>
        </p:nvGraphicFramePr>
        <p:xfrm>
          <a:off x="428596" y="5414986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id-ID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id-ID" sz="2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id-ID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2" name="Table 51"/>
          <p:cNvGraphicFramePr>
            <a:graphicFrameLocks noGrp="1"/>
          </p:cNvGraphicFramePr>
          <p:nvPr/>
        </p:nvGraphicFramePr>
        <p:xfrm>
          <a:off x="1643042" y="5414986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id-ID" sz="24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id-ID" sz="2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id-ID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3" name="Table 52"/>
          <p:cNvGraphicFramePr>
            <a:graphicFrameLocks noGrp="1"/>
          </p:cNvGraphicFramePr>
          <p:nvPr/>
        </p:nvGraphicFramePr>
        <p:xfrm>
          <a:off x="2857488" y="5414986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id-ID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id-ID" sz="2400" b="1" dirty="0" smtClean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id-ID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4071934" y="5414986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id-ID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id-ID" sz="2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id-ID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5" name="Table 54"/>
          <p:cNvGraphicFramePr>
            <a:graphicFrameLocks noGrp="1"/>
          </p:cNvGraphicFramePr>
          <p:nvPr/>
        </p:nvGraphicFramePr>
        <p:xfrm>
          <a:off x="5286380" y="5414986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id-ID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id-ID" sz="24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id-ID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6" name="Table 55"/>
          <p:cNvGraphicFramePr>
            <a:graphicFrameLocks noGrp="1"/>
          </p:cNvGraphicFramePr>
          <p:nvPr/>
        </p:nvGraphicFramePr>
        <p:xfrm>
          <a:off x="6500826" y="5414986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id-ID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id-ID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id-ID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8" name="Down Arrow 57"/>
          <p:cNvSpPr/>
          <p:nvPr/>
        </p:nvSpPr>
        <p:spPr>
          <a:xfrm>
            <a:off x="6000760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9" name="Down Arrow 58"/>
          <p:cNvSpPr/>
          <p:nvPr/>
        </p:nvSpPr>
        <p:spPr>
          <a:xfrm>
            <a:off x="6429388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0" name="Down Arrow 59"/>
          <p:cNvSpPr/>
          <p:nvPr/>
        </p:nvSpPr>
        <p:spPr>
          <a:xfrm>
            <a:off x="6858016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1" name="Down Arrow 60"/>
          <p:cNvSpPr/>
          <p:nvPr/>
        </p:nvSpPr>
        <p:spPr>
          <a:xfrm>
            <a:off x="7286644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2" name="Down Arrow 61"/>
          <p:cNvSpPr/>
          <p:nvPr/>
        </p:nvSpPr>
        <p:spPr>
          <a:xfrm>
            <a:off x="7715272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3" name="Down Arrow 62"/>
          <p:cNvSpPr/>
          <p:nvPr/>
        </p:nvSpPr>
        <p:spPr>
          <a:xfrm>
            <a:off x="8215338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4" name="Down Arrow 63"/>
          <p:cNvSpPr/>
          <p:nvPr/>
        </p:nvSpPr>
        <p:spPr>
          <a:xfrm>
            <a:off x="8643966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5" name="Title 1"/>
          <p:cNvSpPr>
            <a:spLocks noGrp="1"/>
          </p:cNvSpPr>
          <p:nvPr>
            <p:ph type="title"/>
          </p:nvPr>
        </p:nvSpPr>
        <p:spPr>
          <a:xfrm>
            <a:off x="0" y="214290"/>
            <a:ext cx="3357586" cy="500066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dirty="0" smtClean="0">
                <a:latin typeface="Aharoni" pitchFamily="2" charset="-79"/>
                <a:cs typeface="Aharoni" pitchFamily="2" charset="-79"/>
              </a:rPr>
              <a:t>FIFO </a:t>
            </a:r>
            <a:endParaRPr lang="id-ID" sz="3200" dirty="0">
              <a:latin typeface="Aharoni" pitchFamily="2" charset="-79"/>
              <a:cs typeface="Aharoni" pitchFamily="2" charset="-79"/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>
            <a:off x="71406" y="642918"/>
            <a:ext cx="1714512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7" name="Title 1"/>
          <p:cNvSpPr txBox="1">
            <a:spLocks/>
          </p:cNvSpPr>
          <p:nvPr/>
        </p:nvSpPr>
        <p:spPr>
          <a:xfrm>
            <a:off x="2285984" y="0"/>
            <a:ext cx="6715172" cy="6429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aiandra GD" pitchFamily="34" charset="0"/>
                <a:ea typeface="+mj-ea"/>
                <a:cs typeface="Aharoni" pitchFamily="2" charset="-79"/>
              </a:rPr>
              <a:t>Page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aiandra GD" pitchFamily="34" charset="0"/>
                <a:ea typeface="+mj-ea"/>
                <a:cs typeface="Aharoni" pitchFamily="2" charset="-79"/>
              </a:rPr>
              <a:t>diganti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aiandra GD" pitchFamily="34" charset="0"/>
                <a:ea typeface="+mj-ea"/>
                <a:cs typeface="Aharoni" pitchFamily="2" charset="-79"/>
              </a:rPr>
              <a:t> : Page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aiandra GD" pitchFamily="34" charset="0"/>
                <a:ea typeface="+mj-ea"/>
                <a:cs typeface="Aharoni" pitchFamily="2" charset="-79"/>
              </a:rPr>
              <a:t> yang paling lama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aiandra GD" pitchFamily="34" charset="0"/>
                <a:ea typeface="+mj-ea"/>
                <a:cs typeface="Aharoni" pitchFamily="2" charset="-79"/>
              </a:rPr>
              <a:t>di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aiandra GD" pitchFamily="34" charset="0"/>
                <a:ea typeface="+mj-ea"/>
                <a:cs typeface="Aharoni" pitchFamily="2" charset="-79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aiandra GD" pitchFamily="34" charset="0"/>
                <a:ea typeface="+mj-ea"/>
                <a:cs typeface="Aharoni" pitchFamily="2" charset="-79"/>
              </a:rPr>
              <a:t>memori</a:t>
            </a:r>
            <a:endParaRPr kumimoji="0" lang="id-ID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aiandra GD" pitchFamily="34" charset="0"/>
              <a:ea typeface="+mj-ea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1" grpId="0" animBg="1"/>
      <p:bldP spid="42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14282" y="785794"/>
          <a:ext cx="8786840" cy="82804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39342"/>
                <a:gridCol w="439342"/>
                <a:gridCol w="439342"/>
                <a:gridCol w="439342"/>
                <a:gridCol w="439342"/>
                <a:gridCol w="439342"/>
                <a:gridCol w="439342"/>
                <a:gridCol w="439342"/>
                <a:gridCol w="439342"/>
                <a:gridCol w="439342"/>
                <a:gridCol w="439342"/>
                <a:gridCol w="439342"/>
                <a:gridCol w="439342"/>
                <a:gridCol w="439342"/>
                <a:gridCol w="439342"/>
                <a:gridCol w="439342"/>
                <a:gridCol w="439342"/>
                <a:gridCol w="439342"/>
                <a:gridCol w="439342"/>
                <a:gridCol w="43934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2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3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4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5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6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7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8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9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10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11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12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13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14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15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16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17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18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19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20</a:t>
                      </a:r>
                      <a:endParaRPr lang="id-ID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7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4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7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</a:t>
                      </a:r>
                      <a:endParaRPr lang="id-ID" sz="24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28596" y="2214554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FF"/>
                          </a:solidFill>
                        </a:rPr>
                        <a:t>7</a:t>
                      </a:r>
                      <a:endParaRPr lang="id-ID" sz="24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d-ID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d-ID" sz="24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643042" y="2214554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7</a:t>
                      </a:r>
                      <a:endParaRPr lang="id-ID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id-ID" sz="24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d-ID" sz="24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2857488" y="2214554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7</a:t>
                      </a:r>
                      <a:endParaRPr lang="id-ID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id-ID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id-ID" sz="24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4071934" y="2214554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id-ID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id-ID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id-ID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5286380" y="2214554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id-ID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id-ID" sz="24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id-ID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6500826" y="2214554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id-ID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id-ID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id-ID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7715272" y="2214554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id-ID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id-ID" sz="24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id-ID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428596" y="3857628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id-ID" sz="24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id-ID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id-ID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/>
        </p:nvGraphicFramePr>
        <p:xfrm>
          <a:off x="1643042" y="3857628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4</a:t>
                      </a:r>
                      <a:endParaRPr lang="id-ID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id-ID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id-ID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2857488" y="3857628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id-ID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id-ID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id-ID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/>
        </p:nvGraphicFramePr>
        <p:xfrm>
          <a:off x="4071934" y="3857628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id-ID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</a:t>
                      </a:r>
                      <a:endParaRPr lang="id-ID" sz="2400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id-ID" sz="24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5286380" y="3857628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id-ID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FF"/>
                          </a:solidFill>
                        </a:rPr>
                        <a:t>3</a:t>
                      </a:r>
                      <a:endParaRPr lang="id-ID" sz="2400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2</a:t>
                      </a:r>
                      <a:endParaRPr lang="id-ID" sz="2400" b="1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/>
        </p:nvGraphicFramePr>
        <p:xfrm>
          <a:off x="6500826" y="3857628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id-ID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</a:t>
                      </a:r>
                      <a:endParaRPr lang="id-ID" sz="2400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id-ID" sz="2400" b="1" dirty="0" smtClean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7" name="Table 36"/>
          <p:cNvGraphicFramePr>
            <a:graphicFrameLocks noGrp="1"/>
          </p:cNvGraphicFramePr>
          <p:nvPr/>
        </p:nvGraphicFramePr>
        <p:xfrm>
          <a:off x="7715272" y="3857628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id-ID" sz="24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</a:t>
                      </a:r>
                      <a:endParaRPr lang="id-ID" sz="2400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id-ID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8" name="Down Arrow 37"/>
          <p:cNvSpPr/>
          <p:nvPr/>
        </p:nvSpPr>
        <p:spPr>
          <a:xfrm>
            <a:off x="285720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9" name="Down Arrow 38"/>
          <p:cNvSpPr/>
          <p:nvPr/>
        </p:nvSpPr>
        <p:spPr>
          <a:xfrm>
            <a:off x="714348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0" name="Down Arrow 39"/>
          <p:cNvSpPr/>
          <p:nvPr/>
        </p:nvSpPr>
        <p:spPr>
          <a:xfrm>
            <a:off x="1142976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1" name="Down Arrow 40"/>
          <p:cNvSpPr/>
          <p:nvPr/>
        </p:nvSpPr>
        <p:spPr>
          <a:xfrm>
            <a:off x="1571604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2" name="Down Arrow 41"/>
          <p:cNvSpPr/>
          <p:nvPr/>
        </p:nvSpPr>
        <p:spPr>
          <a:xfrm>
            <a:off x="2071670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3" name="Down Arrow 42"/>
          <p:cNvSpPr/>
          <p:nvPr/>
        </p:nvSpPr>
        <p:spPr>
          <a:xfrm>
            <a:off x="2500298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4" name="Down Arrow 43"/>
          <p:cNvSpPr/>
          <p:nvPr/>
        </p:nvSpPr>
        <p:spPr>
          <a:xfrm>
            <a:off x="2928926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5" name="Down Arrow 44"/>
          <p:cNvSpPr/>
          <p:nvPr/>
        </p:nvSpPr>
        <p:spPr>
          <a:xfrm>
            <a:off x="3357554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6" name="Down Arrow 45"/>
          <p:cNvSpPr/>
          <p:nvPr/>
        </p:nvSpPr>
        <p:spPr>
          <a:xfrm>
            <a:off x="3786182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7" name="Down Arrow 46"/>
          <p:cNvSpPr/>
          <p:nvPr/>
        </p:nvSpPr>
        <p:spPr>
          <a:xfrm>
            <a:off x="4214810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8" name="Down Arrow 47"/>
          <p:cNvSpPr/>
          <p:nvPr/>
        </p:nvSpPr>
        <p:spPr>
          <a:xfrm>
            <a:off x="4714876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9" name="Down Arrow 48"/>
          <p:cNvSpPr/>
          <p:nvPr/>
        </p:nvSpPr>
        <p:spPr>
          <a:xfrm>
            <a:off x="5072066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0" name="Down Arrow 49"/>
          <p:cNvSpPr/>
          <p:nvPr/>
        </p:nvSpPr>
        <p:spPr>
          <a:xfrm>
            <a:off x="5572132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aphicFrame>
        <p:nvGraphicFramePr>
          <p:cNvPr id="51" name="Table 50"/>
          <p:cNvGraphicFramePr>
            <a:graphicFrameLocks noGrp="1"/>
          </p:cNvGraphicFramePr>
          <p:nvPr/>
        </p:nvGraphicFramePr>
        <p:xfrm>
          <a:off x="428596" y="5414986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id-ID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id-ID" sz="2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id-ID" sz="24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2" name="Table 51"/>
          <p:cNvGraphicFramePr>
            <a:graphicFrameLocks noGrp="1"/>
          </p:cNvGraphicFramePr>
          <p:nvPr/>
        </p:nvGraphicFramePr>
        <p:xfrm>
          <a:off x="1643042" y="5414986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id-ID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id-ID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id-ID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3" name="Table 52"/>
          <p:cNvGraphicFramePr>
            <a:graphicFrameLocks noGrp="1"/>
          </p:cNvGraphicFramePr>
          <p:nvPr/>
        </p:nvGraphicFramePr>
        <p:xfrm>
          <a:off x="2857488" y="5414986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id-ID" sz="2400" b="1" dirty="0" smtClean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id-ID" sz="2400" b="1" dirty="0" smtClean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id-ID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4071934" y="5414986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id-ID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id-ID" sz="2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id-ID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5" name="Table 54"/>
          <p:cNvGraphicFramePr>
            <a:graphicFrameLocks noGrp="1"/>
          </p:cNvGraphicFramePr>
          <p:nvPr/>
        </p:nvGraphicFramePr>
        <p:xfrm>
          <a:off x="5286380" y="5414986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id-ID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id-ID" sz="2400" b="1" dirty="0" smtClean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id-ID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6" name="Table 55"/>
          <p:cNvGraphicFramePr>
            <a:graphicFrameLocks noGrp="1"/>
          </p:cNvGraphicFramePr>
          <p:nvPr/>
        </p:nvGraphicFramePr>
        <p:xfrm>
          <a:off x="6500826" y="5414986"/>
          <a:ext cx="85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id-ID" sz="24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id-ID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id-ID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8" name="Down Arrow 57"/>
          <p:cNvSpPr/>
          <p:nvPr/>
        </p:nvSpPr>
        <p:spPr>
          <a:xfrm>
            <a:off x="6000760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9" name="Down Arrow 58"/>
          <p:cNvSpPr/>
          <p:nvPr/>
        </p:nvSpPr>
        <p:spPr>
          <a:xfrm>
            <a:off x="6429388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0" name="Down Arrow 59"/>
          <p:cNvSpPr/>
          <p:nvPr/>
        </p:nvSpPr>
        <p:spPr>
          <a:xfrm>
            <a:off x="6858016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1" name="Down Arrow 60"/>
          <p:cNvSpPr/>
          <p:nvPr/>
        </p:nvSpPr>
        <p:spPr>
          <a:xfrm>
            <a:off x="7286644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2" name="Down Arrow 61"/>
          <p:cNvSpPr/>
          <p:nvPr/>
        </p:nvSpPr>
        <p:spPr>
          <a:xfrm>
            <a:off x="7715272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3" name="Down Arrow 62"/>
          <p:cNvSpPr/>
          <p:nvPr/>
        </p:nvSpPr>
        <p:spPr>
          <a:xfrm>
            <a:off x="8215338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4" name="Down Arrow 63"/>
          <p:cNvSpPr/>
          <p:nvPr/>
        </p:nvSpPr>
        <p:spPr>
          <a:xfrm>
            <a:off x="8643966" y="1714488"/>
            <a:ext cx="285752" cy="2857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5" name="Title 1"/>
          <p:cNvSpPr>
            <a:spLocks noGrp="1"/>
          </p:cNvSpPr>
          <p:nvPr>
            <p:ph type="title"/>
          </p:nvPr>
        </p:nvSpPr>
        <p:spPr>
          <a:xfrm>
            <a:off x="0" y="214290"/>
            <a:ext cx="3357586" cy="500066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dirty="0" smtClean="0">
                <a:latin typeface="Aharoni" pitchFamily="2" charset="-79"/>
                <a:cs typeface="Aharoni" pitchFamily="2" charset="-79"/>
              </a:rPr>
              <a:t>LRU </a:t>
            </a:r>
            <a:endParaRPr lang="id-ID" sz="3200" dirty="0">
              <a:latin typeface="Aharoni" pitchFamily="2" charset="-79"/>
              <a:cs typeface="Aharoni" pitchFamily="2" charset="-79"/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>
            <a:off x="71406" y="642918"/>
            <a:ext cx="1714512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7" name="Title 1"/>
          <p:cNvSpPr txBox="1">
            <a:spLocks/>
          </p:cNvSpPr>
          <p:nvPr/>
        </p:nvSpPr>
        <p:spPr>
          <a:xfrm>
            <a:off x="2285984" y="0"/>
            <a:ext cx="6715172" cy="6429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aiandra GD" pitchFamily="34" charset="0"/>
                <a:ea typeface="+mj-ea"/>
                <a:cs typeface="Aharoni" pitchFamily="2" charset="-79"/>
              </a:rPr>
              <a:t>Page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aiandra GD" pitchFamily="34" charset="0"/>
                <a:ea typeface="+mj-ea"/>
                <a:cs typeface="Aharoni" pitchFamily="2" charset="-79"/>
              </a:rPr>
              <a:t>diganti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aiandra GD" pitchFamily="34" charset="0"/>
                <a:ea typeface="+mj-ea"/>
                <a:cs typeface="Aharoni" pitchFamily="2" charset="-79"/>
              </a:rPr>
              <a:t> : Page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aiandra GD" pitchFamily="34" charset="0"/>
                <a:ea typeface="+mj-ea"/>
                <a:cs typeface="Aharoni" pitchFamily="2" charset="-79"/>
              </a:rPr>
              <a:t> yang paling lama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aiandra GD" pitchFamily="34" charset="0"/>
                <a:ea typeface="+mj-ea"/>
                <a:cs typeface="Aharoni" pitchFamily="2" charset="-79"/>
              </a:rPr>
              <a:t>tidak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aiandra GD" pitchFamily="34" charset="0"/>
                <a:ea typeface="+mj-ea"/>
                <a:cs typeface="Aharoni" pitchFamily="2" charset="-79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aiandra GD" pitchFamily="34" charset="0"/>
                <a:ea typeface="+mj-ea"/>
                <a:cs typeface="Aharoni" pitchFamily="2" charset="-79"/>
              </a:rPr>
              <a:t>diakses</a:t>
            </a:r>
            <a:endParaRPr kumimoji="0" lang="id-ID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aiandra GD" pitchFamily="34" charset="0"/>
              <a:ea typeface="+mj-ea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1" grpId="0" animBg="1"/>
      <p:bldP spid="42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01000" cy="11430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latin typeface="Arabic Typesetting" pitchFamily="66" charset="-78"/>
                <a:cs typeface="Arabic Typesetting" pitchFamily="66" charset="-78"/>
              </a:rPr>
              <a:t>TUGAS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1752600" y="1219200"/>
            <a:ext cx="556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752600" y="1295400"/>
            <a:ext cx="556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1066800" y="1828800"/>
            <a:ext cx="7391400" cy="4114800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dirty="0" err="1" smtClean="0">
                <a:ea typeface="Kozuka Gothic Pro H" pitchFamily="34" charset="-128"/>
              </a:rPr>
              <a:t>Peta</a:t>
            </a:r>
            <a:r>
              <a:rPr lang="en-US" dirty="0" smtClean="0">
                <a:ea typeface="Kozuka Gothic Pro H" pitchFamily="34" charset="-128"/>
              </a:rPr>
              <a:t> </a:t>
            </a:r>
            <a:r>
              <a:rPr lang="en-US" dirty="0" err="1" smtClean="0">
                <a:ea typeface="Kozuka Gothic Pro H" pitchFamily="34" charset="-128"/>
              </a:rPr>
              <a:t>Konsep</a:t>
            </a:r>
            <a:r>
              <a:rPr lang="en-US" dirty="0" smtClean="0">
                <a:ea typeface="Kozuka Gothic Pro H" pitchFamily="34" charset="-128"/>
              </a:rPr>
              <a:t> “Virtual </a:t>
            </a:r>
            <a:r>
              <a:rPr lang="en-US" dirty="0" err="1" smtClean="0">
                <a:ea typeface="Kozuka Gothic Pro H" pitchFamily="34" charset="-128"/>
              </a:rPr>
              <a:t>Memori</a:t>
            </a:r>
            <a:r>
              <a:rPr lang="en-US" dirty="0" smtClean="0">
                <a:ea typeface="Kozuka Gothic Pro H" pitchFamily="34" charset="-128"/>
              </a:rPr>
              <a:t>”</a:t>
            </a:r>
          </a:p>
          <a:p>
            <a:pPr marL="514350" indent="-514350">
              <a:buNone/>
            </a:pPr>
            <a:endParaRPr lang="en-US" dirty="0" smtClean="0">
              <a:ea typeface="Kozuka Gothic Pro H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SWAPPING </a:t>
            </a:r>
            <a:r>
              <a:rPr kumimoji="0" 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???</a:t>
            </a:r>
            <a:endParaRPr kumimoji="0" lang="id-ID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28596" y="1214422"/>
            <a:ext cx="807249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071538" y="2428868"/>
            <a:ext cx="2000264" cy="38576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1071538" y="3500438"/>
            <a:ext cx="2000264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285852" y="2786058"/>
            <a:ext cx="1653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Maiandra GD" pitchFamily="34" charset="0"/>
              </a:rPr>
              <a:t>Sistem</a:t>
            </a:r>
            <a:r>
              <a:rPr lang="en-US" dirty="0" smtClean="0">
                <a:latin typeface="Maiandra GD" pitchFamily="34" charset="0"/>
              </a:rPr>
              <a:t> </a:t>
            </a:r>
            <a:r>
              <a:rPr lang="en-US" dirty="0" err="1" smtClean="0">
                <a:latin typeface="Maiandra GD" pitchFamily="34" charset="0"/>
              </a:rPr>
              <a:t>Operasi</a:t>
            </a:r>
            <a:endParaRPr lang="id-ID" dirty="0">
              <a:latin typeface="Maiandra GD" pitchFamily="34" charset="0"/>
            </a:endParaRPr>
          </a:p>
        </p:txBody>
      </p:sp>
      <p:sp>
        <p:nvSpPr>
          <p:cNvPr id="21" name="Flowchart: Magnetic Disk 20"/>
          <p:cNvSpPr/>
          <p:nvPr/>
        </p:nvSpPr>
        <p:spPr>
          <a:xfrm>
            <a:off x="6000760" y="3786190"/>
            <a:ext cx="2214578" cy="2286016"/>
          </a:xfrm>
          <a:prstGeom prst="flowChartMagneticDisk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2" name="Flowchart: Connector 21"/>
          <p:cNvSpPr/>
          <p:nvPr/>
        </p:nvSpPr>
        <p:spPr>
          <a:xfrm>
            <a:off x="2143108" y="4071942"/>
            <a:ext cx="500066" cy="428628"/>
          </a:xfrm>
          <a:prstGeom prst="flowChartConnecto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id-ID" dirty="0"/>
          </a:p>
        </p:txBody>
      </p:sp>
      <p:cxnSp>
        <p:nvCxnSpPr>
          <p:cNvPr id="24" name="Straight Arrow Connector 23"/>
          <p:cNvCxnSpPr/>
          <p:nvPr/>
        </p:nvCxnSpPr>
        <p:spPr>
          <a:xfrm rot="239491">
            <a:off x="2704025" y="4233896"/>
            <a:ext cx="3571900" cy="4286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1039491">
            <a:off x="2632587" y="4733962"/>
            <a:ext cx="3571900" cy="4286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Flowchart: Connector 29"/>
          <p:cNvSpPr/>
          <p:nvPr/>
        </p:nvSpPr>
        <p:spPr>
          <a:xfrm>
            <a:off x="6286512" y="4857760"/>
            <a:ext cx="500066" cy="428628"/>
          </a:xfrm>
          <a:prstGeom prst="flowChartConnecto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id-ID" dirty="0"/>
          </a:p>
        </p:txBody>
      </p:sp>
      <p:sp>
        <p:nvSpPr>
          <p:cNvPr id="31" name="TextBox 30"/>
          <p:cNvSpPr txBox="1"/>
          <p:nvPr/>
        </p:nvSpPr>
        <p:spPr>
          <a:xfrm rot="546660">
            <a:off x="4122906" y="4001031"/>
            <a:ext cx="12217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Maiandra GD" pitchFamily="34" charset="0"/>
              </a:rPr>
              <a:t>swap-out</a:t>
            </a:r>
            <a:endParaRPr lang="id-ID" sz="2000" dirty="0">
              <a:latin typeface="Maiandra GD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 rot="546660">
            <a:off x="4135372" y="4558907"/>
            <a:ext cx="1047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Maiandra GD" pitchFamily="34" charset="0"/>
              </a:rPr>
              <a:t>swap-in</a:t>
            </a:r>
            <a:endParaRPr lang="id-ID" sz="2000" dirty="0">
              <a:latin typeface="Maiandra GD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455688" y="3929066"/>
            <a:ext cx="1188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chemeClr val="tx2"/>
                </a:solidFill>
                <a:latin typeface="Maiandra GD" pitchFamily="34" charset="0"/>
              </a:rPr>
              <a:t>Harddisk</a:t>
            </a:r>
            <a:endParaRPr lang="id-ID" sz="2000" b="1" dirty="0">
              <a:solidFill>
                <a:schemeClr val="tx2"/>
              </a:solidFill>
              <a:latin typeface="Maiandra GD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142976" y="1928802"/>
            <a:ext cx="18582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chemeClr val="tx2"/>
                </a:solidFill>
                <a:latin typeface="Maiandra GD" pitchFamily="34" charset="0"/>
              </a:rPr>
              <a:t>Memori</a:t>
            </a:r>
            <a:r>
              <a:rPr lang="en-US" sz="2000" b="1" dirty="0" smtClean="0">
                <a:solidFill>
                  <a:schemeClr val="tx2"/>
                </a:solidFill>
                <a:latin typeface="Maiandra GD" pitchFamily="34" charset="0"/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  <a:latin typeface="Maiandra GD" pitchFamily="34" charset="0"/>
              </a:rPr>
              <a:t>utama</a:t>
            </a:r>
            <a:endParaRPr lang="id-ID" sz="2000" b="1" dirty="0">
              <a:solidFill>
                <a:schemeClr val="tx2"/>
              </a:solidFill>
              <a:latin typeface="Maiandra G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215074" y="285728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Maiandra GD" pitchFamily="34" charset="0"/>
              </a:rPr>
              <a:t>SWAP -&gt; TUKAR</a:t>
            </a:r>
            <a:endParaRPr lang="id-ID" dirty="0">
              <a:latin typeface="Maiandra GD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798731" y="1460141"/>
            <a:ext cx="4786888" cy="193899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Maiandra GD" pitchFamily="34" charset="0"/>
              </a:rPr>
              <a:t>Jika</a:t>
            </a:r>
            <a:r>
              <a:rPr lang="en-US" sz="2000" dirty="0" smtClean="0">
                <a:latin typeface="Maiandra GD" pitchFamily="34" charset="0"/>
              </a:rPr>
              <a:t> Transfer-Rate : 100 MB/s</a:t>
            </a:r>
          </a:p>
          <a:p>
            <a:endParaRPr lang="en-US" sz="2000" dirty="0" smtClean="0">
              <a:latin typeface="Maiandra GD" pitchFamily="34" charset="0"/>
            </a:endParaRPr>
          </a:p>
          <a:p>
            <a:r>
              <a:rPr lang="en-US" sz="2000" dirty="0" err="1" smtClean="0">
                <a:latin typeface="Maiandra GD" pitchFamily="34" charset="0"/>
              </a:rPr>
              <a:t>Maka</a:t>
            </a:r>
            <a:r>
              <a:rPr lang="en-US" sz="2000" dirty="0" smtClean="0">
                <a:latin typeface="Maiandra GD" pitchFamily="34" charset="0"/>
              </a:rPr>
              <a:t>, Program </a:t>
            </a:r>
            <a:r>
              <a:rPr lang="en-US" sz="2000" dirty="0" err="1" smtClean="0">
                <a:latin typeface="Maiandra GD" pitchFamily="34" charset="0"/>
              </a:rPr>
              <a:t>berukuran</a:t>
            </a:r>
            <a:r>
              <a:rPr lang="en-US" sz="2000" dirty="0" smtClean="0">
                <a:latin typeface="Maiandra GD" pitchFamily="34" charset="0"/>
              </a:rPr>
              <a:t> 1 GB,</a:t>
            </a:r>
          </a:p>
          <a:p>
            <a:r>
              <a:rPr lang="en-US" sz="2000" dirty="0" err="1" smtClean="0">
                <a:latin typeface="Maiandra GD" pitchFamily="34" charset="0"/>
              </a:rPr>
              <a:t>Butuh</a:t>
            </a:r>
            <a:r>
              <a:rPr lang="en-US" sz="2000" dirty="0" smtClean="0">
                <a:latin typeface="Maiandra GD" pitchFamily="34" charset="0"/>
              </a:rPr>
              <a:t> 1000/100 s = 10 s</a:t>
            </a:r>
          </a:p>
          <a:p>
            <a:endParaRPr lang="en-US" sz="2000" dirty="0" smtClean="0">
              <a:latin typeface="Maiandra GD" pitchFamily="34" charset="0"/>
            </a:endParaRPr>
          </a:p>
          <a:p>
            <a:r>
              <a:rPr lang="en-US" sz="2000" dirty="0" smtClean="0">
                <a:latin typeface="Maiandra GD" pitchFamily="34" charset="0"/>
              </a:rPr>
              <a:t>Swap in + Swap out = 10 s + 10 s = </a:t>
            </a:r>
            <a:r>
              <a:rPr lang="en-US" sz="2000" b="1" dirty="0" smtClean="0">
                <a:latin typeface="Maiandra GD" pitchFamily="34" charset="0"/>
              </a:rPr>
              <a:t>20 s</a:t>
            </a:r>
            <a:endParaRPr lang="id-ID" sz="2000" b="1" dirty="0">
              <a:latin typeface="Maiandra G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latin typeface="Aharoni" pitchFamily="2" charset="-79"/>
                <a:cs typeface="Aharoni" pitchFamily="2" charset="-79"/>
              </a:rPr>
              <a:t>OVERLAY </a:t>
            </a:r>
            <a:r>
              <a:rPr lang="en-US" sz="6000" dirty="0" smtClean="0">
                <a:latin typeface="Aharoni" pitchFamily="2" charset="-79"/>
                <a:cs typeface="Aharoni" pitchFamily="2" charset="-79"/>
              </a:rPr>
              <a:t>???</a:t>
            </a:r>
            <a:endParaRPr lang="id-ID" dirty="0">
              <a:latin typeface="Aharoni" pitchFamily="2" charset="-79"/>
              <a:cs typeface="Aharoni" pitchFamily="2" charset="-79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428596" y="1214422"/>
            <a:ext cx="807249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881813" y="1857364"/>
            <a:ext cx="17620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latin typeface="Maiandra GD" pitchFamily="34" charset="0"/>
              </a:rPr>
              <a:t>Program A </a:t>
            </a:r>
          </a:p>
          <a:p>
            <a:pPr algn="ctr"/>
            <a:r>
              <a:rPr lang="en-US" sz="2000" b="1" dirty="0" smtClean="0">
                <a:latin typeface="Maiandra GD" pitchFamily="34" charset="0"/>
              </a:rPr>
              <a:t>(</a:t>
            </a:r>
            <a:r>
              <a:rPr lang="en-US" sz="2000" b="1" dirty="0" err="1" smtClean="0">
                <a:latin typeface="Maiandra GD" pitchFamily="34" charset="0"/>
              </a:rPr>
              <a:t>dgn</a:t>
            </a:r>
            <a:r>
              <a:rPr lang="en-US" sz="2000" b="1" dirty="0" smtClean="0">
                <a:latin typeface="Maiandra GD" pitchFamily="34" charset="0"/>
              </a:rPr>
              <a:t> Overlay)</a:t>
            </a:r>
            <a:endParaRPr lang="id-ID" sz="2000" b="1" dirty="0">
              <a:latin typeface="Maiandra GD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500694" y="2786058"/>
            <a:ext cx="2500330" cy="2857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Maiandra GD" pitchFamily="34" charset="0"/>
              </a:rPr>
              <a:t>Overlay Manager</a:t>
            </a:r>
            <a:endParaRPr lang="id-ID" dirty="0">
              <a:latin typeface="Maiandra GD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500694" y="3071810"/>
            <a:ext cx="2500330" cy="2857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Maiandra GD" pitchFamily="34" charset="0"/>
              </a:rPr>
              <a:t>Overlay 0</a:t>
            </a:r>
            <a:endParaRPr lang="id-ID" dirty="0">
              <a:latin typeface="Maiandra GD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500694" y="3357562"/>
            <a:ext cx="2500330" cy="2857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Maiandra GD" pitchFamily="34" charset="0"/>
              </a:rPr>
              <a:t>Overlay 1</a:t>
            </a:r>
            <a:endParaRPr lang="id-ID" dirty="0">
              <a:latin typeface="Maiandra GD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500694" y="3643314"/>
            <a:ext cx="2500330" cy="2857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Maiandra GD" pitchFamily="34" charset="0"/>
              </a:rPr>
              <a:t>Overlay 2</a:t>
            </a:r>
            <a:endParaRPr lang="id-ID" dirty="0">
              <a:latin typeface="Maiandra GD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500694" y="3929066"/>
            <a:ext cx="2500330" cy="2857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Maiandra GD" pitchFamily="34" charset="0"/>
              </a:rPr>
              <a:t>Overlay 3</a:t>
            </a:r>
            <a:endParaRPr lang="id-ID" dirty="0">
              <a:latin typeface="Maiandra GD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928662" y="3071810"/>
            <a:ext cx="2500330" cy="142876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Maiandra GD" pitchFamily="34" charset="0"/>
              </a:rPr>
              <a:t>PROGRAM A</a:t>
            </a:r>
            <a:endParaRPr lang="id-ID" dirty="0">
              <a:latin typeface="Maiandra GD" pitchFamily="34" charset="0"/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786182" y="3784602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1428728" y="2100196"/>
            <a:ext cx="13717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Maiandra GD" pitchFamily="34" charset="0"/>
              </a:rPr>
              <a:t>Program A</a:t>
            </a:r>
            <a:endParaRPr lang="id-ID" sz="2000" b="1" dirty="0">
              <a:latin typeface="Maiandra GD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500694" y="4214818"/>
            <a:ext cx="2500330" cy="2857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Maiandra GD" pitchFamily="34" charset="0"/>
              </a:rPr>
              <a:t>Overlay 4</a:t>
            </a:r>
            <a:endParaRPr lang="id-ID" dirty="0">
              <a:latin typeface="Maiandra GD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715272" y="642918"/>
            <a:ext cx="729687" cy="400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Maiandra GD" pitchFamily="34" charset="0"/>
              </a:rPr>
              <a:t>1960</a:t>
            </a:r>
            <a:endParaRPr lang="id-ID" sz="2000" b="1" dirty="0">
              <a:latin typeface="Maiandra GD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357290" y="4786322"/>
            <a:ext cx="62181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>
                <a:latin typeface="Maiandra GD" pitchFamily="34" charset="0"/>
              </a:rPr>
              <a:t>Pemecahan</a:t>
            </a:r>
            <a:r>
              <a:rPr lang="en-US" sz="2000" dirty="0" smtClean="0">
                <a:latin typeface="Maiandra GD" pitchFamily="34" charset="0"/>
              </a:rPr>
              <a:t> Program </a:t>
            </a:r>
            <a:r>
              <a:rPr lang="en-US" sz="2000" dirty="0" err="1" smtClean="0">
                <a:latin typeface="Maiandra GD" pitchFamily="34" charset="0"/>
              </a:rPr>
              <a:t>ke</a:t>
            </a:r>
            <a:r>
              <a:rPr lang="en-US" sz="2000" dirty="0" smtClean="0">
                <a:latin typeface="Maiandra GD" pitchFamily="34" charset="0"/>
              </a:rPr>
              <a:t> </a:t>
            </a:r>
            <a:r>
              <a:rPr lang="en-US" sz="2000" dirty="0" err="1" smtClean="0">
                <a:latin typeface="Maiandra GD" pitchFamily="34" charset="0"/>
              </a:rPr>
              <a:t>dalam</a:t>
            </a:r>
            <a:r>
              <a:rPr lang="en-US" sz="2000" dirty="0" smtClean="0">
                <a:latin typeface="Maiandra GD" pitchFamily="34" charset="0"/>
              </a:rPr>
              <a:t> </a:t>
            </a:r>
            <a:r>
              <a:rPr lang="en-US" sz="2000" dirty="0" err="1" smtClean="0">
                <a:latin typeface="Maiandra GD" pitchFamily="34" charset="0"/>
              </a:rPr>
              <a:t>Modul-modul</a:t>
            </a:r>
            <a:r>
              <a:rPr lang="en-US" sz="2000" dirty="0" smtClean="0">
                <a:latin typeface="Maiandra GD" pitchFamily="34" charset="0"/>
              </a:rPr>
              <a:t> Overlay </a:t>
            </a:r>
          </a:p>
          <a:p>
            <a:pPr algn="ctr"/>
            <a:r>
              <a:rPr lang="en-US" sz="2000" dirty="0" smtClean="0">
                <a:latin typeface="Maiandra GD" pitchFamily="34" charset="0"/>
              </a:rPr>
              <a:t>(</a:t>
            </a:r>
            <a:r>
              <a:rPr lang="en-US" sz="2000" dirty="0" err="1" smtClean="0">
                <a:latin typeface="Maiandra GD" pitchFamily="34" charset="0"/>
              </a:rPr>
              <a:t>pemecahan</a:t>
            </a:r>
            <a:r>
              <a:rPr lang="en-US" sz="2000" dirty="0" smtClean="0">
                <a:latin typeface="Maiandra GD" pitchFamily="34" charset="0"/>
              </a:rPr>
              <a:t> </a:t>
            </a:r>
            <a:r>
              <a:rPr lang="en-US" sz="2000" dirty="0" err="1" smtClean="0">
                <a:latin typeface="Maiandra GD" pitchFamily="34" charset="0"/>
              </a:rPr>
              <a:t>dilakukan</a:t>
            </a:r>
            <a:r>
              <a:rPr lang="en-US" sz="2000" dirty="0" smtClean="0">
                <a:latin typeface="Maiandra GD" pitchFamily="34" charset="0"/>
              </a:rPr>
              <a:t> </a:t>
            </a:r>
            <a:r>
              <a:rPr lang="en-US" sz="2000" dirty="0" err="1" smtClean="0">
                <a:latin typeface="Maiandra GD" pitchFamily="34" charset="0"/>
              </a:rPr>
              <a:t>oleh</a:t>
            </a:r>
            <a:r>
              <a:rPr lang="en-US" sz="2000" dirty="0" smtClean="0">
                <a:latin typeface="Maiandra GD" pitchFamily="34" charset="0"/>
              </a:rPr>
              <a:t> Programmer)</a:t>
            </a:r>
            <a:endParaRPr lang="id-ID" sz="2000" dirty="0">
              <a:latin typeface="Maiandra G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latin typeface="Aharoni" pitchFamily="2" charset="-79"/>
                <a:cs typeface="Aharoni" pitchFamily="2" charset="-79"/>
              </a:rPr>
              <a:t>OVERLAY </a:t>
            </a:r>
            <a:r>
              <a:rPr lang="en-US" sz="6000" dirty="0" smtClean="0">
                <a:latin typeface="Aharoni" pitchFamily="2" charset="-79"/>
                <a:cs typeface="Aharoni" pitchFamily="2" charset="-79"/>
              </a:rPr>
              <a:t>???</a:t>
            </a:r>
            <a:endParaRPr lang="id-ID" dirty="0">
              <a:latin typeface="Aharoni" pitchFamily="2" charset="-79"/>
              <a:cs typeface="Aharoni" pitchFamily="2" charset="-79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428596" y="1214422"/>
            <a:ext cx="807249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1357290" y="1571612"/>
          <a:ext cx="3357586" cy="445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1703"/>
                <a:gridCol w="2605883"/>
              </a:tblGrid>
              <a:tr h="370840">
                <a:tc>
                  <a:txBody>
                    <a:bodyPr/>
                    <a:lstStyle/>
                    <a:p>
                      <a:endParaRPr lang="id-ID" sz="1600" b="1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/>
                        <a:t>Memori</a:t>
                      </a:r>
                      <a:r>
                        <a:rPr lang="en-US" sz="1600" b="1" dirty="0" smtClean="0"/>
                        <a:t> </a:t>
                      </a:r>
                      <a:r>
                        <a:rPr lang="en-US" sz="1600" b="1" dirty="0" err="1" smtClean="0"/>
                        <a:t>Utama</a:t>
                      </a:r>
                      <a:endParaRPr lang="id-ID" sz="16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6286512" y="1714488"/>
            <a:ext cx="13717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Maiandra GD" pitchFamily="34" charset="0"/>
              </a:rPr>
              <a:t>Program A</a:t>
            </a:r>
            <a:endParaRPr lang="id-ID" sz="2000" b="1" dirty="0">
              <a:latin typeface="Maiandra GD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715008" y="2214554"/>
            <a:ext cx="2500330" cy="2857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Maiandra GD" pitchFamily="34" charset="0"/>
              </a:rPr>
              <a:t>Overlay Manager</a:t>
            </a:r>
            <a:endParaRPr lang="id-ID" dirty="0">
              <a:latin typeface="Maiandra GD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715008" y="2500306"/>
            <a:ext cx="2500330" cy="2857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Maiandra GD" pitchFamily="34" charset="0"/>
              </a:rPr>
              <a:t>Overlay 0</a:t>
            </a:r>
            <a:endParaRPr lang="id-ID" dirty="0">
              <a:latin typeface="Maiandra GD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15008" y="2786058"/>
            <a:ext cx="2500330" cy="2857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Maiandra GD" pitchFamily="34" charset="0"/>
              </a:rPr>
              <a:t>Overlay 1</a:t>
            </a:r>
            <a:endParaRPr lang="id-ID" dirty="0">
              <a:latin typeface="Maiandra GD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715008" y="3071810"/>
            <a:ext cx="2500330" cy="2857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Maiandra GD" pitchFamily="34" charset="0"/>
              </a:rPr>
              <a:t>Overlay 2</a:t>
            </a:r>
            <a:endParaRPr lang="id-ID" dirty="0">
              <a:latin typeface="Maiandra GD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2000240"/>
            <a:ext cx="261516" cy="266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8692" y="2376487"/>
            <a:ext cx="261516" cy="266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2733677"/>
            <a:ext cx="261516" cy="266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8692" y="3019429"/>
            <a:ext cx="261516" cy="266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1" name="Rectangle 40"/>
          <p:cNvSpPr/>
          <p:nvPr/>
        </p:nvSpPr>
        <p:spPr>
          <a:xfrm>
            <a:off x="5715008" y="3357562"/>
            <a:ext cx="2500330" cy="2857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Maiandra GD" pitchFamily="34" charset="0"/>
              </a:rPr>
              <a:t>Overlay 3</a:t>
            </a:r>
            <a:endParaRPr lang="id-ID" dirty="0">
              <a:latin typeface="Maiandra GD" pitchFamily="34" charset="0"/>
            </a:endParaRPr>
          </a:p>
        </p:txBody>
      </p:sp>
      <p:pic>
        <p:nvPicPr>
          <p:cNvPr id="4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3376619"/>
            <a:ext cx="261516" cy="266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2.60116E-6 L -0.38767 -0.032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" y="-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1.09827E-6 L -0.38767 -0.0219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" y="-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04624E-7 L -0.38767 -0.0111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" y="-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90751E-6 L -0.38767 -0.00023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33333E-6 L -0.38767 0.01064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" y="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 animBg="1"/>
      <p:bldP spid="35" grpId="0" animBg="1"/>
      <p:bldP spid="36" grpId="0" animBg="1"/>
      <p:bldP spid="37" grpId="0" animBg="1"/>
      <p:bldP spid="4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latin typeface="Aharoni" pitchFamily="2" charset="-79"/>
                <a:cs typeface="Aharoni" pitchFamily="2" charset="-79"/>
              </a:rPr>
              <a:t>OVERLAY </a:t>
            </a:r>
            <a:r>
              <a:rPr lang="en-US" sz="6000" dirty="0" smtClean="0">
                <a:latin typeface="Aharoni" pitchFamily="2" charset="-79"/>
                <a:cs typeface="Aharoni" pitchFamily="2" charset="-79"/>
              </a:rPr>
              <a:t>???</a:t>
            </a:r>
            <a:endParaRPr lang="id-ID" dirty="0">
              <a:latin typeface="Aharoni" pitchFamily="2" charset="-79"/>
              <a:cs typeface="Aharoni" pitchFamily="2" charset="-79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428596" y="1214422"/>
            <a:ext cx="807249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1357290" y="1571612"/>
          <a:ext cx="3357586" cy="445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1703"/>
                <a:gridCol w="2605883"/>
              </a:tblGrid>
              <a:tr h="370840">
                <a:tc>
                  <a:txBody>
                    <a:bodyPr/>
                    <a:lstStyle/>
                    <a:p>
                      <a:endParaRPr lang="id-ID" sz="1600" b="1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/>
                        <a:t>Memori</a:t>
                      </a:r>
                      <a:r>
                        <a:rPr lang="en-US" sz="1600" b="1" dirty="0" smtClean="0"/>
                        <a:t> </a:t>
                      </a:r>
                      <a:r>
                        <a:rPr lang="en-US" sz="1600" b="1" dirty="0" err="1" smtClean="0"/>
                        <a:t>Utama</a:t>
                      </a:r>
                      <a:endParaRPr lang="id-ID" sz="16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6286512" y="1714488"/>
            <a:ext cx="13717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Maiandra GD" pitchFamily="34" charset="0"/>
              </a:rPr>
              <a:t>Program A</a:t>
            </a:r>
            <a:endParaRPr lang="id-ID" sz="2000" b="1" dirty="0">
              <a:latin typeface="Maiandra GD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715008" y="2214554"/>
            <a:ext cx="2500330" cy="2857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Maiandra GD" pitchFamily="34" charset="0"/>
              </a:rPr>
              <a:t>Overlay Manager</a:t>
            </a:r>
            <a:endParaRPr lang="id-ID" dirty="0">
              <a:latin typeface="Maiandra GD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715008" y="2500306"/>
            <a:ext cx="2500330" cy="2857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Maiandra GD" pitchFamily="34" charset="0"/>
              </a:rPr>
              <a:t>Overlay 0</a:t>
            </a:r>
            <a:endParaRPr lang="id-ID" dirty="0">
              <a:latin typeface="Maiandra GD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15008" y="2786058"/>
            <a:ext cx="2500330" cy="2857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Maiandra GD" pitchFamily="34" charset="0"/>
              </a:rPr>
              <a:t>Overlay 1</a:t>
            </a:r>
            <a:endParaRPr lang="id-ID" dirty="0">
              <a:latin typeface="Maiandra GD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715008" y="3071810"/>
            <a:ext cx="2500330" cy="2857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Maiandra GD" pitchFamily="34" charset="0"/>
              </a:rPr>
              <a:t>Overlay 2</a:t>
            </a:r>
            <a:endParaRPr lang="id-ID" dirty="0">
              <a:latin typeface="Maiandra GD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2019297"/>
            <a:ext cx="261516" cy="266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8692" y="2376487"/>
            <a:ext cx="261516" cy="266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2733677"/>
            <a:ext cx="261516" cy="266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8692" y="3019429"/>
            <a:ext cx="261516" cy="266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1" name="Rectangle 40"/>
          <p:cNvSpPr/>
          <p:nvPr/>
        </p:nvSpPr>
        <p:spPr>
          <a:xfrm>
            <a:off x="5715008" y="3357562"/>
            <a:ext cx="2500330" cy="2857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Maiandra GD" pitchFamily="34" charset="0"/>
              </a:rPr>
              <a:t>Overlay 3</a:t>
            </a:r>
            <a:endParaRPr lang="id-ID" dirty="0">
              <a:latin typeface="Maiandra GD" pitchFamily="34" charset="0"/>
            </a:endParaRPr>
          </a:p>
        </p:txBody>
      </p:sp>
      <p:pic>
        <p:nvPicPr>
          <p:cNvPr id="4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3448057"/>
            <a:ext cx="261516" cy="266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2.60116E-6 L -0.38767 -0.032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" y="-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1.09827E-6 L -0.38767 -0.0219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" y="-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04624E-7 L -0.38767 -0.0111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" y="-6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90751E-6 L -0.38767 -0.00023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" y="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49584E-6 L -0.38767 0.01064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" y="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 animBg="1"/>
      <p:bldP spid="35" grpId="0" animBg="1"/>
      <p:bldP spid="36" grpId="0" animBg="1"/>
      <p:bldP spid="37" grpId="0" animBg="1"/>
      <p:bldP spid="4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latin typeface="Aharoni" pitchFamily="2" charset="-79"/>
                <a:cs typeface="Aharoni" pitchFamily="2" charset="-79"/>
              </a:rPr>
              <a:t>OVERLAY </a:t>
            </a:r>
            <a:r>
              <a:rPr lang="en-US" sz="6000" dirty="0" smtClean="0">
                <a:latin typeface="Aharoni" pitchFamily="2" charset="-79"/>
                <a:cs typeface="Aharoni" pitchFamily="2" charset="-79"/>
              </a:rPr>
              <a:t>???</a:t>
            </a:r>
            <a:endParaRPr lang="id-ID" dirty="0">
              <a:latin typeface="Aharoni" pitchFamily="2" charset="-79"/>
              <a:cs typeface="Aharoni" pitchFamily="2" charset="-79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428596" y="1214422"/>
            <a:ext cx="807249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07274" y="1847198"/>
            <a:ext cx="879388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Maiandra GD" pitchFamily="34" charset="0"/>
              </a:rPr>
              <a:t>Karena</a:t>
            </a:r>
            <a:r>
              <a:rPr lang="en-US" sz="2400" dirty="0" smtClean="0">
                <a:latin typeface="Maiandra GD" pitchFamily="34" charset="0"/>
              </a:rPr>
              <a:t> </a:t>
            </a:r>
            <a:r>
              <a:rPr lang="en-US" sz="2400" dirty="0" err="1" smtClean="0">
                <a:latin typeface="Maiandra GD" pitchFamily="34" charset="0"/>
              </a:rPr>
              <a:t>Pemecahan</a:t>
            </a:r>
            <a:r>
              <a:rPr lang="en-US" sz="2400" dirty="0" smtClean="0">
                <a:latin typeface="Maiandra GD" pitchFamily="34" charset="0"/>
              </a:rPr>
              <a:t> Program </a:t>
            </a:r>
            <a:r>
              <a:rPr lang="en-US" sz="2400" dirty="0" err="1" smtClean="0">
                <a:latin typeface="Maiandra GD" pitchFamily="34" charset="0"/>
              </a:rPr>
              <a:t>oleh</a:t>
            </a:r>
            <a:r>
              <a:rPr lang="en-US" sz="2400" dirty="0" smtClean="0">
                <a:latin typeface="Maiandra GD" pitchFamily="34" charset="0"/>
              </a:rPr>
              <a:t> Programmer, </a:t>
            </a:r>
          </a:p>
          <a:p>
            <a:endParaRPr lang="en-US" sz="2400" dirty="0" smtClean="0">
              <a:latin typeface="Maiandra GD" pitchFamily="34" charset="0"/>
            </a:endParaRPr>
          </a:p>
          <a:p>
            <a:r>
              <a:rPr lang="en-US" sz="2400" dirty="0" err="1" smtClean="0">
                <a:latin typeface="Maiandra GD" pitchFamily="34" charset="0"/>
              </a:rPr>
              <a:t>Waktu</a:t>
            </a:r>
            <a:r>
              <a:rPr lang="en-US" sz="2400" dirty="0" smtClean="0">
                <a:latin typeface="Maiandra GD" pitchFamily="34" charset="0"/>
              </a:rPr>
              <a:t> </a:t>
            </a:r>
            <a:r>
              <a:rPr lang="en-US" sz="2400" dirty="0" err="1" smtClean="0">
                <a:latin typeface="Maiandra GD" pitchFamily="34" charset="0"/>
              </a:rPr>
              <a:t>pemecahan</a:t>
            </a:r>
            <a:r>
              <a:rPr lang="en-US" sz="2400" dirty="0" smtClean="0">
                <a:latin typeface="Maiandra GD" pitchFamily="34" charset="0"/>
              </a:rPr>
              <a:t> </a:t>
            </a:r>
            <a:r>
              <a:rPr lang="en-US" sz="2400" dirty="0" err="1" smtClean="0">
                <a:latin typeface="Maiandra GD" pitchFamily="34" charset="0"/>
              </a:rPr>
              <a:t>jadi</a:t>
            </a:r>
            <a:r>
              <a:rPr lang="en-US" sz="2400" dirty="0" smtClean="0">
                <a:latin typeface="Maiandra GD" pitchFamily="34" charset="0"/>
              </a:rPr>
              <a:t> </a:t>
            </a:r>
            <a:r>
              <a:rPr lang="en-US" sz="2400" b="1" dirty="0" smtClean="0">
                <a:latin typeface="Maiandra GD" pitchFamily="34" charset="0"/>
              </a:rPr>
              <a:t>lama</a:t>
            </a:r>
            <a:r>
              <a:rPr lang="en-US" sz="2400" dirty="0" smtClean="0">
                <a:latin typeface="Maiandra GD" pitchFamily="34" charset="0"/>
              </a:rPr>
              <a:t> &amp; </a:t>
            </a:r>
            <a:r>
              <a:rPr lang="en-US" sz="2400" dirty="0" err="1" smtClean="0">
                <a:latin typeface="Maiandra GD" pitchFamily="34" charset="0"/>
              </a:rPr>
              <a:t>rentan</a:t>
            </a:r>
            <a:r>
              <a:rPr lang="en-US" sz="2400" dirty="0" smtClean="0">
                <a:latin typeface="Maiandra GD" pitchFamily="34" charset="0"/>
              </a:rPr>
              <a:t> </a:t>
            </a:r>
            <a:r>
              <a:rPr lang="en-US" sz="2400" dirty="0" err="1" smtClean="0">
                <a:latin typeface="Maiandra GD" pitchFamily="34" charset="0"/>
              </a:rPr>
              <a:t>kesalahan</a:t>
            </a:r>
            <a:r>
              <a:rPr lang="en-US" sz="2400" dirty="0" smtClean="0">
                <a:latin typeface="Maiandra GD" pitchFamily="34" charset="0"/>
              </a:rPr>
              <a:t> (</a:t>
            </a:r>
            <a:r>
              <a:rPr lang="en-US" sz="2400" b="1" i="1" dirty="0" smtClean="0">
                <a:latin typeface="Maiandra GD" pitchFamily="34" charset="0"/>
              </a:rPr>
              <a:t>human error</a:t>
            </a:r>
            <a:r>
              <a:rPr lang="en-US" sz="2400" dirty="0" smtClean="0">
                <a:latin typeface="Maiandra GD" pitchFamily="34" charset="0"/>
              </a:rPr>
              <a:t>).</a:t>
            </a:r>
          </a:p>
          <a:p>
            <a:endParaRPr lang="en-US" sz="2400" dirty="0" smtClean="0">
              <a:latin typeface="Maiandra GD" pitchFamily="34" charset="0"/>
            </a:endParaRPr>
          </a:p>
          <a:p>
            <a:r>
              <a:rPr lang="en-US" sz="2400" dirty="0" err="1" smtClean="0">
                <a:latin typeface="Maiandra GD" pitchFamily="34" charset="0"/>
              </a:rPr>
              <a:t>Sedikit</a:t>
            </a:r>
            <a:r>
              <a:rPr lang="en-US" sz="2400" dirty="0" smtClean="0">
                <a:latin typeface="Maiandra GD" pitchFamily="34" charset="0"/>
              </a:rPr>
              <a:t> Programmer yang </a:t>
            </a:r>
            <a:r>
              <a:rPr lang="en-US" sz="2400" dirty="0" err="1" smtClean="0">
                <a:latin typeface="Maiandra GD" pitchFamily="34" charset="0"/>
              </a:rPr>
              <a:t>dapat</a:t>
            </a:r>
            <a:r>
              <a:rPr lang="en-US" sz="2400" dirty="0" smtClean="0">
                <a:latin typeface="Maiandra GD" pitchFamily="34" charset="0"/>
              </a:rPr>
              <a:t> </a:t>
            </a:r>
            <a:r>
              <a:rPr lang="en-US" sz="2400" dirty="0" err="1" smtClean="0">
                <a:latin typeface="Maiandra GD" pitchFamily="34" charset="0"/>
              </a:rPr>
              <a:t>memecah</a:t>
            </a:r>
            <a:r>
              <a:rPr lang="en-US" sz="2400" dirty="0" smtClean="0">
                <a:latin typeface="Maiandra GD" pitchFamily="34" charset="0"/>
              </a:rPr>
              <a:t> program </a:t>
            </a:r>
            <a:r>
              <a:rPr lang="en-US" sz="2400" dirty="0" err="1" smtClean="0">
                <a:latin typeface="Maiandra GD" pitchFamily="34" charset="0"/>
              </a:rPr>
              <a:t>dengan</a:t>
            </a:r>
            <a:r>
              <a:rPr lang="en-US" sz="2400" dirty="0" smtClean="0">
                <a:latin typeface="Maiandra GD" pitchFamily="34" charset="0"/>
              </a:rPr>
              <a:t> </a:t>
            </a:r>
            <a:r>
              <a:rPr lang="en-US" sz="2400" dirty="0" err="1" smtClean="0">
                <a:latin typeface="Maiandra GD" pitchFamily="34" charset="0"/>
              </a:rPr>
              <a:t>baik</a:t>
            </a:r>
            <a:r>
              <a:rPr lang="en-US" sz="2400" dirty="0" smtClean="0">
                <a:latin typeface="Maiandra GD" pitchFamily="34" charset="0"/>
              </a:rPr>
              <a:t>.</a:t>
            </a:r>
            <a:endParaRPr lang="id-ID" sz="2400" dirty="0">
              <a:latin typeface="Maiandra G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latin typeface="Aharoni" pitchFamily="2" charset="-79"/>
                <a:cs typeface="Aharoni" pitchFamily="2" charset="-79"/>
              </a:rPr>
              <a:t>MEMORI VIRTUAL 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(paging)</a:t>
            </a:r>
            <a:endParaRPr lang="id-ID" dirty="0">
              <a:latin typeface="Maiandra GD" pitchFamily="34" charset="0"/>
              <a:cs typeface="Aharoni" pitchFamily="2" charset="-79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428596" y="1214422"/>
            <a:ext cx="807249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928662" y="3071810"/>
            <a:ext cx="2500330" cy="114300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Maiandra GD" pitchFamily="34" charset="0"/>
              </a:rPr>
              <a:t>PROGRAM A</a:t>
            </a:r>
            <a:endParaRPr lang="id-ID" dirty="0">
              <a:latin typeface="Maiandra GD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28728" y="2100196"/>
            <a:ext cx="13717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Maiandra GD" pitchFamily="34" charset="0"/>
              </a:rPr>
              <a:t>Program A</a:t>
            </a:r>
            <a:endParaRPr lang="id-ID" sz="2000" b="1" dirty="0">
              <a:latin typeface="Maiandra GD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500694" y="3071810"/>
            <a:ext cx="2500330" cy="2857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Maiandra GD" pitchFamily="34" charset="0"/>
              </a:rPr>
              <a:t>A.0</a:t>
            </a:r>
            <a:endParaRPr lang="id-ID" dirty="0">
              <a:latin typeface="Maiandra GD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500694" y="3357562"/>
            <a:ext cx="2500330" cy="2857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Maiandra GD" pitchFamily="34" charset="0"/>
              </a:rPr>
              <a:t>A.1</a:t>
            </a:r>
            <a:endParaRPr lang="id-ID" dirty="0">
              <a:latin typeface="Maiandra GD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500694" y="3643314"/>
            <a:ext cx="2500330" cy="2857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Maiandra GD" pitchFamily="34" charset="0"/>
              </a:rPr>
              <a:t>A.2</a:t>
            </a:r>
            <a:endParaRPr lang="id-ID" dirty="0">
              <a:latin typeface="Maiandra GD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500694" y="3929066"/>
            <a:ext cx="2500330" cy="2857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Maiandra GD" pitchFamily="34" charset="0"/>
              </a:rPr>
              <a:t>A.3</a:t>
            </a:r>
            <a:endParaRPr lang="id-ID" dirty="0">
              <a:latin typeface="Maiandra GD" pitchFamily="34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3857620" y="3643314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057734" y="2100196"/>
            <a:ext cx="13717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Maiandra GD" pitchFamily="34" charset="0"/>
              </a:rPr>
              <a:t>Program A</a:t>
            </a:r>
            <a:endParaRPr lang="id-ID" sz="2000" b="1" dirty="0">
              <a:latin typeface="Maiandra G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6210" y="214290"/>
            <a:ext cx="5450434" cy="6614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extBox 14"/>
          <p:cNvSpPr txBox="1"/>
          <p:nvPr/>
        </p:nvSpPr>
        <p:spPr>
          <a:xfrm>
            <a:off x="5400498" y="592933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0</a:t>
            </a:r>
            <a:endParaRPr lang="id-ID" sz="20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00498" y="560065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1</a:t>
            </a:r>
            <a:endParaRPr lang="id-ID" sz="20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400498" y="528638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2</a:t>
            </a:r>
            <a:endParaRPr lang="id-ID" sz="20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00498" y="495771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3</a:t>
            </a:r>
            <a:endParaRPr lang="id-ID" sz="2000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400498" y="464344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4</a:t>
            </a:r>
            <a:endParaRPr lang="id-ID" sz="2000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400498" y="4314774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5</a:t>
            </a:r>
            <a:endParaRPr lang="id-ID" sz="2000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400498" y="3957584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6</a:t>
            </a:r>
            <a:endParaRPr lang="id-ID" sz="2000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00498" y="3643314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7</a:t>
            </a:r>
            <a:endParaRPr lang="id-ID" sz="2000" b="1" dirty="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428992" y="2357430"/>
            <a:ext cx="785818" cy="357190"/>
          </a:xfrm>
          <a:prstGeom prst="rect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6" name="Rectangle 25"/>
          <p:cNvSpPr/>
          <p:nvPr/>
        </p:nvSpPr>
        <p:spPr>
          <a:xfrm>
            <a:off x="5143504" y="3643314"/>
            <a:ext cx="785818" cy="357190"/>
          </a:xfrm>
          <a:prstGeom prst="rect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7" name="Arc 26"/>
          <p:cNvSpPr/>
          <p:nvPr/>
        </p:nvSpPr>
        <p:spPr>
          <a:xfrm rot="543229">
            <a:off x="3462127" y="2423389"/>
            <a:ext cx="1916566" cy="2150937"/>
          </a:xfrm>
          <a:prstGeom prst="arc">
            <a:avLst>
              <a:gd name="adj1" fmla="val 15207528"/>
              <a:gd name="adj2" fmla="val 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8" name="TextBox 27"/>
          <p:cNvSpPr txBox="1"/>
          <p:nvPr/>
        </p:nvSpPr>
        <p:spPr>
          <a:xfrm>
            <a:off x="428596" y="857232"/>
            <a:ext cx="12002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Maiandra GD" pitchFamily="34" charset="0"/>
              </a:rPr>
              <a:t>Program </a:t>
            </a:r>
          </a:p>
          <a:p>
            <a:r>
              <a:rPr lang="en-US" sz="2000" b="1" dirty="0" smtClean="0">
                <a:solidFill>
                  <a:srgbClr val="FF0000"/>
                </a:solidFill>
                <a:latin typeface="Maiandra GD" pitchFamily="34" charset="0"/>
              </a:rPr>
              <a:t>64 Kb</a:t>
            </a:r>
            <a:endParaRPr lang="id-ID" sz="2000" b="1" dirty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286644" y="3143248"/>
            <a:ext cx="16282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  <a:latin typeface="Maiandra GD" pitchFamily="34" charset="0"/>
              </a:rPr>
              <a:t>Memori</a:t>
            </a:r>
            <a:r>
              <a:rPr lang="en-US" sz="2000" dirty="0" smtClean="0">
                <a:solidFill>
                  <a:srgbClr val="FF0000"/>
                </a:solidFill>
                <a:latin typeface="Maiandra GD" pitchFamily="34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Maiandra GD" pitchFamily="34" charset="0"/>
              </a:rPr>
              <a:t>Fisik</a:t>
            </a:r>
            <a:endParaRPr lang="en-US" sz="2000" dirty="0" smtClean="0">
              <a:solidFill>
                <a:srgbClr val="FF0000"/>
              </a:solidFill>
              <a:latin typeface="Maiandra GD" pitchFamily="34" charset="0"/>
            </a:endParaRPr>
          </a:p>
          <a:p>
            <a:r>
              <a:rPr lang="en-US" sz="2000" b="1" dirty="0" smtClean="0">
                <a:solidFill>
                  <a:srgbClr val="FF0000"/>
                </a:solidFill>
                <a:latin typeface="Maiandra GD" pitchFamily="34" charset="0"/>
              </a:rPr>
              <a:t>32 Kb</a:t>
            </a:r>
          </a:p>
        </p:txBody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786446" y="274638"/>
            <a:ext cx="2900354" cy="1143000"/>
          </a:xfrm>
        </p:spPr>
        <p:txBody>
          <a:bodyPr>
            <a:normAutofit/>
          </a:bodyPr>
          <a:lstStyle/>
          <a:p>
            <a:pPr algn="r"/>
            <a:r>
              <a:rPr lang="en-US" dirty="0" smtClean="0">
                <a:latin typeface="Aharoni" pitchFamily="2" charset="-79"/>
                <a:cs typeface="Aharoni" pitchFamily="2" charset="-79"/>
              </a:rPr>
              <a:t>PAGING</a:t>
            </a:r>
            <a:endParaRPr lang="id-ID" dirty="0">
              <a:latin typeface="Maiandra GD" pitchFamily="34" charset="0"/>
              <a:cs typeface="Aharoni" pitchFamily="2" charset="-79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6072198" y="1214422"/>
            <a:ext cx="2571768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071934" y="1928802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857752" y="1743006"/>
            <a:ext cx="24609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chemeClr val="accent2">
                    <a:lumMod val="75000"/>
                  </a:schemeClr>
                </a:solidFill>
                <a:latin typeface="Maiandra GD" pitchFamily="34" charset="0"/>
              </a:rPr>
              <a:t>penyebab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Maiandra GD" pitchFamily="34" charset="0"/>
              </a:rPr>
              <a:t>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Maiandra GD" pitchFamily="34" charset="0"/>
              </a:rPr>
              <a:t>page fault</a:t>
            </a:r>
            <a:endParaRPr lang="id-ID" sz="2000" b="1" dirty="0">
              <a:solidFill>
                <a:schemeClr val="accent2">
                  <a:lumMod val="75000"/>
                </a:schemeClr>
              </a:solidFill>
              <a:latin typeface="Maiandra G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3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4177</TotalTime>
  <Words>798</Words>
  <Application>Microsoft Office PowerPoint</Application>
  <PresentationFormat>On-screen Show (4:3)</PresentationFormat>
  <Paragraphs>460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Aharoni</vt:lpstr>
      <vt:lpstr>Arabic Typesetting</vt:lpstr>
      <vt:lpstr>Arial</vt:lpstr>
      <vt:lpstr>Calibri</vt:lpstr>
      <vt:lpstr>Kozuka Gothic Pro H</vt:lpstr>
      <vt:lpstr>Maiandra GD</vt:lpstr>
      <vt:lpstr>Tempus Sans ITC</vt:lpstr>
      <vt:lpstr>Wingdings</vt:lpstr>
      <vt:lpstr>Office Theme</vt:lpstr>
      <vt:lpstr>Memori Virtual</vt:lpstr>
      <vt:lpstr>PowerPoint Presentation</vt:lpstr>
      <vt:lpstr>PowerPoint Presentation</vt:lpstr>
      <vt:lpstr>OVERLAY ???</vt:lpstr>
      <vt:lpstr>OVERLAY ???</vt:lpstr>
      <vt:lpstr>OVERLAY ???</vt:lpstr>
      <vt:lpstr>OVERLAY ???</vt:lpstr>
      <vt:lpstr>MEMORI VIRTUAL (paging)</vt:lpstr>
      <vt:lpstr>PAGING</vt:lpstr>
      <vt:lpstr>PowerPoint Presentation</vt:lpstr>
      <vt:lpstr>PAGE TABLE ENTRY</vt:lpstr>
      <vt:lpstr>CONTOH SOAL</vt:lpstr>
      <vt:lpstr>PowerPoint Presentation</vt:lpstr>
      <vt:lpstr>PowerPoint Presentation</vt:lpstr>
      <vt:lpstr>PowerPoint Presentation</vt:lpstr>
      <vt:lpstr>TLB</vt:lpstr>
      <vt:lpstr>MULTILEVEL PAGE TABLE</vt:lpstr>
      <vt:lpstr>ALGORITMA PENGGANTIAN</vt:lpstr>
      <vt:lpstr>OPTIMAL </vt:lpstr>
      <vt:lpstr>FIFO </vt:lpstr>
      <vt:lpstr>LRU </vt:lpstr>
      <vt:lpstr>TUGAS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Manajemen Memori</dc:title>
  <dc:creator>asus</dc:creator>
  <cp:lastModifiedBy>kinantiken@gmail.com</cp:lastModifiedBy>
  <cp:revision>194</cp:revision>
  <dcterms:created xsi:type="dcterms:W3CDTF">2013-05-11T15:25:57Z</dcterms:created>
  <dcterms:modified xsi:type="dcterms:W3CDTF">2018-05-22T08:52:38Z</dcterms:modified>
</cp:coreProperties>
</file>