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5" r:id="rId3"/>
    <p:sldId id="298" r:id="rId4"/>
    <p:sldId id="299" r:id="rId5"/>
    <p:sldId id="319" r:id="rId6"/>
    <p:sldId id="323" r:id="rId7"/>
    <p:sldId id="324" r:id="rId8"/>
    <p:sldId id="292" r:id="rId9"/>
    <p:sldId id="321" r:id="rId10"/>
    <p:sldId id="322" r:id="rId11"/>
    <p:sldId id="327" r:id="rId12"/>
    <p:sldId id="326" r:id="rId13"/>
    <p:sldId id="287" r:id="rId14"/>
    <p:sldId id="307" r:id="rId15"/>
    <p:sldId id="295" r:id="rId16"/>
    <p:sldId id="296" r:id="rId17"/>
    <p:sldId id="297" r:id="rId18"/>
    <p:sldId id="301" r:id="rId19"/>
    <p:sldId id="300" r:id="rId20"/>
    <p:sldId id="302" r:id="rId21"/>
    <p:sldId id="303" r:id="rId22"/>
    <p:sldId id="304" r:id="rId23"/>
    <p:sldId id="305" r:id="rId24"/>
    <p:sldId id="306" r:id="rId25"/>
    <p:sldId id="328" r:id="rId26"/>
    <p:sldId id="329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F18DC-0C36-436D-98A7-B61D01A07A38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E6D8-FFB1-4D59-BE15-5B5249097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4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I/O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1571612"/>
            <a:ext cx="8072494" cy="44012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Memory-Mapped I/O</a:t>
            </a:r>
          </a:p>
          <a:p>
            <a:pPr lvl="0">
              <a:spcBef>
                <a:spcPct val="0"/>
              </a:spcBef>
              <a:defRPr/>
            </a:pP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Instruksi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bahasa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Assembly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proteksi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khusus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menjaga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user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reference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register control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Kerugian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terjadi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caching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perlu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disable caching)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Pencarian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menggunakan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1 address-space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1571612"/>
            <a:ext cx="8072494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</a:p>
          <a:p>
            <a:pPr lvl="0">
              <a:spcBef>
                <a:spcPct val="0"/>
              </a:spcBef>
              <a:defRPr/>
            </a:pP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357430"/>
            <a:ext cx="8823353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I/O  Software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Organisasi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lgun Gothic" pitchFamily="34" charset="-127"/>
                <a:ea typeface="Malgun Gothic" pitchFamily="34" charset="-127"/>
                <a:cs typeface="Aharoni" pitchFamily="2" charset="-79"/>
              </a:rPr>
              <a:t>I/O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Interrupt-driven I/O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Direct Access Memory (DMA) I/O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875381"/>
          <a:ext cx="8143932" cy="226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2714644"/>
                <a:gridCol w="2714644"/>
              </a:tblGrid>
              <a:tr h="509425">
                <a:tc>
                  <a:txBody>
                    <a:bodyPr/>
                    <a:lstStyle/>
                    <a:p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No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Use of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I/O-to-Memory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Transfer through Processor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Programmed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Interrupt-driven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Direct I/O-to-Memory Transfer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Direct Memory Access (DMA)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928670"/>
            <a:ext cx="1923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 I/O </a:t>
            </a:r>
            <a:endParaRPr lang="id-ID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mengecek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apakah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Interrupt-driven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Apabila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tersebut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menyampaikan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DMA.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menghubungi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mengelola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Evolusi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429684" cy="3350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DMA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2357430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357554" y="371475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14480" y="3000372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14876" y="378619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6182" y="4714884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000496" y="528638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928934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1285852" y="2928934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357322" y="2928934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92880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3747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9362E-6 L -0.00052 -0.155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565 L 0.27518 -0.522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I/O  Hardware</a:t>
            </a:r>
            <a:endParaRPr lang="id-ID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143116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" name="Group 31"/>
          <p:cNvGrpSpPr/>
          <p:nvPr/>
        </p:nvGrpSpPr>
        <p:grpSpPr>
          <a:xfrm>
            <a:off x="1285852" y="2143116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357322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16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 Controller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357562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57628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Interrupt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428728" y="2071678"/>
            <a:ext cx="2428860" cy="1214446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45" name="Group 24"/>
            <p:cNvGrpSpPr/>
            <p:nvPr/>
          </p:nvGrpSpPr>
          <p:grpSpPr>
            <a:xfrm>
              <a:off x="8995187" y="5357826"/>
              <a:ext cx="1649043" cy="857256"/>
              <a:chOff x="1494197" y="2500306"/>
              <a:chExt cx="1649043" cy="857256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16200000" flipV="1">
                <a:off x="2285984" y="2500306"/>
                <a:ext cx="857256" cy="857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494197" y="2857496"/>
                <a:ext cx="107753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143108" y="421481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5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428760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cxnSp>
        <p:nvCxnSpPr>
          <p:cNvPr id="58" name="Straight Arrow Connector 57"/>
          <p:cNvCxnSpPr/>
          <p:nvPr/>
        </p:nvCxnSpPr>
        <p:spPr>
          <a:xfrm rot="16200000" flipH="1">
            <a:off x="3929058" y="428625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21442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2045993" y="1571612"/>
            <a:ext cx="1454437" cy="940836"/>
            <a:chOff x="1688803" y="2428868"/>
            <a:chExt cx="1454437" cy="940836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000232" y="2428868"/>
              <a:ext cx="1143008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88803" y="3000372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28662" y="85723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6492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transfer data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714612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428860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214678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" name="Group 51"/>
          <p:cNvGrpSpPr/>
          <p:nvPr/>
        </p:nvGrpSpPr>
        <p:grpSpPr>
          <a:xfrm>
            <a:off x="1928794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714744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500430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50"/>
          <p:cNvGrpSpPr/>
          <p:nvPr/>
        </p:nvGrpSpPr>
        <p:grpSpPr>
          <a:xfrm>
            <a:off x="3357554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60" name="Group 24"/>
          <p:cNvGrpSpPr/>
          <p:nvPr/>
        </p:nvGrpSpPr>
        <p:grpSpPr>
          <a:xfrm>
            <a:off x="2500298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00232" y="857232"/>
            <a:ext cx="5000660" cy="321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28596" y="1428736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714744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572396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500958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1"/>
            <a:ext cx="1357321" cy="1127107"/>
            <a:chOff x="840379" y="2042328"/>
            <a:chExt cx="2302860" cy="1219721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190241" y="1904497"/>
              <a:ext cx="815168" cy="10908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0379" y="2892717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286380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43372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357686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1472" y="1071546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67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928926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643174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428992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143108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929058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714744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571868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2714612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6215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143108" y="857232"/>
            <a:ext cx="6858048" cy="3571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ectangle 41"/>
          <p:cNvSpPr/>
          <p:nvPr/>
        </p:nvSpPr>
        <p:spPr>
          <a:xfrm>
            <a:off x="2357422" y="1000108"/>
            <a:ext cx="5000660" cy="32861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42844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071934" y="4929198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715272" y="1714488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43834" y="1000108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Maiandra GD" pitchFamily="34" charset="0"/>
              </a:rPr>
              <a:t>Memori</a:t>
            </a:r>
            <a:endParaRPr lang="en-US" b="1" dirty="0" smtClean="0">
              <a:latin typeface="Maiandra GD" pitchFamily="34" charset="0"/>
            </a:endParaRPr>
          </a:p>
          <a:p>
            <a:pPr algn="ctr"/>
            <a:r>
              <a:rPr lang="en-US" b="1" dirty="0" err="1" smtClean="0">
                <a:latin typeface="Maiandra GD" pitchFamily="34" charset="0"/>
              </a:rPr>
              <a:t>Lokal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143116"/>
            <a:ext cx="1714512" cy="928694"/>
            <a:chOff x="1203989" y="1733095"/>
            <a:chExt cx="2908878" cy="1005004"/>
          </a:xfrm>
        </p:grpSpPr>
        <p:cxnSp>
          <p:nvCxnSpPr>
            <p:cNvPr id="19" name="Straight Arrow Connector 18"/>
            <p:cNvCxnSpPr>
              <a:stCxn id="3" idx="2"/>
            </p:cNvCxnSpPr>
            <p:nvPr/>
          </p:nvCxnSpPr>
          <p:spPr>
            <a:xfrm rot="16200000" flipH="1">
              <a:off x="2519536" y="1144767"/>
              <a:ext cx="1005004" cy="2181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03989" y="2196944"/>
              <a:ext cx="14544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43570" y="5000636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562" y="5857892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714876" y="635795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121442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372031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33" name="Snip Single Corner Rectangle 32"/>
          <p:cNvSpPr/>
          <p:nvPr/>
        </p:nvSpPr>
        <p:spPr>
          <a:xfrm>
            <a:off x="3286116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3000364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786182" y="478632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500298" y="457200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4286248" y="1714488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4" y="2714620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929058" y="2571744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1571604" y="1428736"/>
            <a:ext cx="2714646" cy="714380"/>
            <a:chOff x="57420" y="1584600"/>
            <a:chExt cx="1631514" cy="1104040"/>
          </a:xfrm>
          <a:solidFill>
            <a:schemeClr val="bg1"/>
          </a:solidFill>
        </p:grpSpPr>
        <p:cxnSp>
          <p:nvCxnSpPr>
            <p:cNvPr id="61" name="Straight Arrow Connector 60"/>
            <p:cNvCxnSpPr>
              <a:endCxn id="3" idx="3"/>
            </p:cNvCxnSpPr>
            <p:nvPr/>
          </p:nvCxnSpPr>
          <p:spPr>
            <a:xfrm rot="10800000">
              <a:off x="57420" y="2357428"/>
              <a:ext cx="1631514" cy="331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58504" y="1584600"/>
              <a:ext cx="661194" cy="5707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3906 -0.667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Arabic Typesetting" pitchFamily="66" charset="-78"/>
                <a:cs typeface="Arabic Typesetting" pitchFamily="66" charset="-78"/>
              </a:rPr>
              <a:t>TUGAS KELOMPOK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28800"/>
            <a:ext cx="8066856" cy="4968552"/>
          </a:xfrm>
        </p:spPr>
        <p:txBody>
          <a:bodyPr>
            <a:noAutofit/>
          </a:bodyPr>
          <a:lstStyle/>
          <a:p>
            <a:pPr marL="173038" indent="3175">
              <a:buNone/>
            </a:pPr>
            <a:r>
              <a:rPr lang="en-US" smtClean="0">
                <a:ea typeface="Kozuka Gothic Pro H" pitchFamily="34" charset="-128"/>
              </a:rPr>
              <a:t>Buatlah makalah perbandingan antara beberapa jenis komputer berikut </a:t>
            </a:r>
          </a:p>
          <a:p>
            <a:pPr marL="173038" indent="3175">
              <a:buNone/>
            </a:pPr>
            <a:r>
              <a:rPr lang="en-US" smtClean="0">
                <a:ea typeface="Kozuka Gothic Pro H" pitchFamily="34" charset="-128"/>
              </a:rPr>
              <a:t>(merk dan tipe bebas):</a:t>
            </a:r>
          </a:p>
          <a:p>
            <a:pPr marL="173038" indent="3175">
              <a:buNone/>
            </a:pPr>
            <a:r>
              <a:rPr lang="en-US" sz="2800" b="1" i="1" smtClean="0">
                <a:ea typeface="Kozuka Gothic Pro H" pitchFamily="34" charset="-128"/>
              </a:rPr>
              <a:t>Standard PC, PC All-in-one, ROG PC, Server PC, Standard Laptop, ROG Laptop</a:t>
            </a:r>
          </a:p>
          <a:p>
            <a:pPr marL="173038" indent="3175">
              <a:buNone/>
            </a:pPr>
            <a:endParaRPr lang="en-US" b="1" i="1" smtClean="0">
              <a:ea typeface="Kozuka Gothic Pro H" pitchFamily="34" charset="-128"/>
            </a:endParaRPr>
          </a:p>
          <a:p>
            <a:pPr marL="173038" indent="3175">
              <a:buNone/>
            </a:pPr>
            <a:r>
              <a:rPr lang="en-US" smtClean="0">
                <a:ea typeface="Kozuka Gothic Pro H" pitchFamily="34" charset="-128"/>
              </a:rPr>
              <a:t>Dengan parameter pembanding:</a:t>
            </a:r>
          </a:p>
          <a:p>
            <a:pPr marL="173038" indent="3175">
              <a:buNone/>
            </a:pPr>
            <a:r>
              <a:rPr lang="en-US" sz="2800" b="1" i="1" smtClean="0">
                <a:ea typeface="Kozuka Gothic Pro H" pitchFamily="34" charset="-128"/>
              </a:rPr>
              <a:t>Device Type, Device Name, Data Rate, Port Type, Adapter Type, Additional Feature, Picture, dll.</a:t>
            </a:r>
          </a:p>
          <a:p>
            <a:pPr marL="173038" indent="3175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91713"/>
              </p:ext>
            </p:extLst>
          </p:nvPr>
        </p:nvGraphicFramePr>
        <p:xfrm>
          <a:off x="683568" y="548679"/>
          <a:ext cx="7992891" cy="6088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66"/>
                <a:gridCol w="1020802"/>
                <a:gridCol w="2160240"/>
                <a:gridCol w="1368152"/>
                <a:gridCol w="1296144"/>
                <a:gridCol w="1656187"/>
              </a:tblGrid>
              <a:tr h="648073">
                <a:tc gridSpan="6">
                  <a:txBody>
                    <a:bodyPr/>
                    <a:lstStyle/>
                    <a:p>
                      <a:r>
                        <a:rPr lang="en-US" sz="2000" b="0" smtClean="0"/>
                        <a:t>Jenis</a:t>
                      </a:r>
                      <a:r>
                        <a:rPr lang="en-US" sz="2000" b="0" baseline="0" smtClean="0"/>
                        <a:t> Komputer : </a:t>
                      </a:r>
                      <a:r>
                        <a:rPr lang="en-US" sz="2000" b="1" i="1" baseline="0" smtClean="0"/>
                        <a:t>Standard Laptop </a:t>
                      </a:r>
                      <a:r>
                        <a:rPr lang="en-US" sz="2000" b="1" baseline="0" smtClean="0"/>
                        <a:t>( </a:t>
                      </a:r>
                      <a:r>
                        <a:rPr lang="en-US" sz="2400" b="1" baseline="0" smtClean="0"/>
                        <a:t>ASUS A456U </a:t>
                      </a:r>
                      <a:r>
                        <a:rPr lang="en-US" sz="1800" b="1" baseline="0" smtClean="0"/>
                        <a:t>)</a:t>
                      </a:r>
                      <a:endParaRPr lang="en-US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No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Device Type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Device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Port</a:t>
                      </a:r>
                      <a:r>
                        <a:rPr lang="en-US" b="1" baseline="0" smtClean="0"/>
                        <a:t> Type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…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…</a:t>
                      </a:r>
                      <a:endParaRPr lang="en-US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Input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smtClean="0"/>
                        <a:t>Keyboard</a:t>
                      </a:r>
                    </a:p>
                    <a:p>
                      <a:pPr algn="ctr"/>
                      <a:r>
                        <a:rPr lang="en-US" smtClean="0"/>
                        <a:t>PC/AT Enhanced PS/2 Keyboard (101/102-Key)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PS/2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Input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Output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smtClean="0"/>
                        <a:t>Monitor</a:t>
                      </a:r>
                    </a:p>
                    <a:p>
                      <a:pPr algn="ctr"/>
                      <a:r>
                        <a:rPr lang="en-US" smtClean="0"/>
                        <a:t>Intel® HD Graphics 620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HDMI</a:t>
                      </a:r>
                    </a:p>
                    <a:p>
                      <a:pPr algn="ctr"/>
                      <a:r>
                        <a:rPr lang="en-US" smtClean="0"/>
                        <a:t>VGA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Input/</a:t>
                      </a:r>
                    </a:p>
                    <a:p>
                      <a:pPr algn="ctr"/>
                      <a:r>
                        <a:rPr lang="en-US" smtClean="0"/>
                        <a:t>Output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smtClean="0"/>
                        <a:t>USB</a:t>
                      </a:r>
                    </a:p>
                    <a:p>
                      <a:pPr algn="ctr"/>
                      <a:r>
                        <a:rPr lang="en-US" smtClean="0"/>
                        <a:t>Intel® USB 3.0</a:t>
                      </a:r>
                      <a:r>
                        <a:rPr lang="en-US" baseline="0" smtClean="0"/>
                        <a:t> eXtensible Host Controller – 1.0 (Microsoft)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USB</a:t>
                      </a:r>
                      <a:r>
                        <a:rPr lang="en-US" baseline="0" smtClean="0"/>
                        <a:t> 3.0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61702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7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31274"/>
            <a:ext cx="7929618" cy="5355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Sifat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Data :</a:t>
            </a:r>
          </a:p>
          <a:p>
            <a:pPr lvl="0">
              <a:spcBef>
                <a:spcPct val="0"/>
              </a:spcBef>
              <a:defRPr/>
            </a:pPr>
            <a:endParaRPr lang="en-US" sz="10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Block Device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berukuran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tetap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(512 – 65.536 byte)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alamat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  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Harddisk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-ray disc, USB stick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12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Character Device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400" b="1" i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i="1" dirty="0" err="1" smtClean="0">
                <a:latin typeface="Maiandra GD" pitchFamily="34" charset="0"/>
                <a:cs typeface="Aharoni" pitchFamily="2" charset="-79"/>
              </a:rPr>
              <a:t>karakter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struktur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punya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alamat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fungsi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pencarian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Printer, Mouse, Network-interface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Sasaran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u="sng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: 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Human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manusia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(monitor, keyboard, mouse)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Machine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elektronik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(sensor, controller, actuator)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Communication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jauh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	  (modem)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3698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I/O unit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smtClean="0">
                <a:latin typeface="Maiandra GD" pitchFamily="34" charset="0"/>
                <a:cs typeface="Aharoni" pitchFamily="2" charset="-79"/>
              </a:rPr>
              <a:t>- mechanical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	: device I/O </a:t>
            </a:r>
            <a:r>
              <a:rPr lang="en-US" sz="2000" smtClean="0">
                <a:latin typeface="Maiandra GD" pitchFamily="34" charset="0"/>
                <a:cs typeface="Aharoni" pitchFamily="2" charset="-79"/>
              </a:rPr>
              <a:t>(monitor, keyboard, USB printer, HDD)</a:t>
            </a:r>
            <a:r>
              <a:rPr lang="en-US" sz="2000" b="1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smtClean="0">
                <a:latin typeface="Maiandra GD" pitchFamily="34" charset="0"/>
                <a:cs typeface="Aharoni" pitchFamily="2" charset="-79"/>
              </a:rPr>
              <a:t>- electronic</a:t>
            </a:r>
            <a:r>
              <a:rPr lang="en-US" sz="2400">
                <a:latin typeface="Maiandra GD" pitchFamily="34" charset="0"/>
                <a:cs typeface="Aharoni" pitchFamily="2" charset="-79"/>
              </a:rPr>
              <a:t>	: device controller / adapter (</a:t>
            </a:r>
            <a:r>
              <a:rPr lang="en-US" sz="2000">
                <a:latin typeface="Maiandra GD" pitchFamily="34" charset="0"/>
                <a:cs typeface="Aharoni" pitchFamily="2" charset="-79"/>
              </a:rPr>
              <a:t>chip, circuit-card</a:t>
            </a:r>
            <a:r>
              <a:rPr lang="en-US" sz="2400">
                <a:latin typeface="Maiandra GD" pitchFamily="34" charset="0"/>
                <a:cs typeface="Aharoni" pitchFamily="2" charset="-79"/>
              </a:rPr>
              <a:t>)</a:t>
            </a:r>
            <a:r>
              <a:rPr lang="en-US" sz="2000">
                <a:latin typeface="Maiandra GD" pitchFamily="34" charset="0"/>
                <a:cs typeface="Aharoni" pitchFamily="2" charset="-79"/>
              </a:rPr>
              <a:t/>
            </a:r>
            <a:br>
              <a:rPr lang="en-US" sz="2000">
                <a:latin typeface="Maiandra GD" pitchFamily="34" charset="0"/>
                <a:cs typeface="Aharoni" pitchFamily="2" charset="-79"/>
              </a:rPr>
            </a:b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4071942"/>
            <a:ext cx="1214446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Device</a:t>
            </a:r>
            <a:endParaRPr lang="id-ID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857620" y="4071942"/>
            <a:ext cx="142876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Controller</a:t>
            </a:r>
            <a:endParaRPr lang="id-ID" sz="2000" b="1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643042" y="4500570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57356" y="4071942"/>
            <a:ext cx="186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 bit stream</a:t>
            </a:r>
            <a:endParaRPr lang="id-ID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8531" y="4071942"/>
            <a:ext cx="1631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block of bytes</a:t>
            </a:r>
            <a:endParaRPr lang="id-ID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86380" y="4500570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43306" y="5000636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error correction</a:t>
            </a:r>
            <a:endParaRPr lang="id-ID" sz="2000" dirty="0"/>
          </a:p>
        </p:txBody>
      </p:sp>
      <p:sp>
        <p:nvSpPr>
          <p:cNvPr id="14" name="Rectangle 13"/>
          <p:cNvSpPr/>
          <p:nvPr/>
        </p:nvSpPr>
        <p:spPr>
          <a:xfrm>
            <a:off x="7500958" y="4071942"/>
            <a:ext cx="1428760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Main Memory</a:t>
            </a:r>
            <a:endParaRPr lang="id-ID" sz="2000" b="1" dirty="0"/>
          </a:p>
        </p:txBody>
      </p:sp>
      <p:sp>
        <p:nvSpPr>
          <p:cNvPr id="2" name="TextBox 1"/>
          <p:cNvSpPr txBox="1"/>
          <p:nvPr/>
        </p:nvSpPr>
        <p:spPr>
          <a:xfrm rot="20713451">
            <a:off x="2411030" y="5601634"/>
            <a:ext cx="1151277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A N S I</a:t>
            </a:r>
            <a:endParaRPr lang="en-US" sz="2800" b="1"/>
          </a:p>
        </p:txBody>
      </p:sp>
      <p:sp>
        <p:nvSpPr>
          <p:cNvPr id="15" name="TextBox 14"/>
          <p:cNvSpPr txBox="1"/>
          <p:nvPr/>
        </p:nvSpPr>
        <p:spPr>
          <a:xfrm rot="21374590">
            <a:off x="4083957" y="5780607"/>
            <a:ext cx="105028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I E E E</a:t>
            </a:r>
            <a:endParaRPr lang="en-US" sz="2800" b="1"/>
          </a:p>
        </p:txBody>
      </p:sp>
      <p:sp>
        <p:nvSpPr>
          <p:cNvPr id="16" name="TextBox 15"/>
          <p:cNvSpPr txBox="1"/>
          <p:nvPr/>
        </p:nvSpPr>
        <p:spPr>
          <a:xfrm rot="652204">
            <a:off x="5638238" y="5780608"/>
            <a:ext cx="856325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smtClean="0"/>
              <a:t>I S O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Aspek-aspek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pembanding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device :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Data Rate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Application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Complexity of Control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Unit of Transfer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Data Representation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Error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31274"/>
            <a:ext cx="7929618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 a t a   R a t e s</a:t>
            </a:r>
          </a:p>
          <a:p>
            <a:pPr lvl="0">
              <a:spcBef>
                <a:spcPct val="0"/>
              </a:spcBef>
              <a:defRPr/>
            </a:pPr>
            <a:endParaRPr lang="en-US" sz="1000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1" y="285728"/>
            <a:ext cx="6072199" cy="643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6348" y="1357298"/>
          <a:ext cx="8164320" cy="4749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2"/>
                <a:gridCol w="753315"/>
                <a:gridCol w="783169"/>
                <a:gridCol w="783169"/>
                <a:gridCol w="783169"/>
                <a:gridCol w="783169"/>
                <a:gridCol w="783169"/>
                <a:gridCol w="783169"/>
                <a:gridCol w="783169"/>
              </a:tblGrid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Gigabit 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Graphics Display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Hard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Optical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Scanner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Laser Printer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Floppy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Modem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Mouse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Keyboard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Maiandra GD" pitchFamily="34" charset="0"/>
                        </a:rPr>
                        <a:t>                             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1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2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3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4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5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6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7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8</a:t>
                      </a:r>
                      <a:endParaRPr lang="id-ID" sz="1600" baseline="300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Maiandra GD" pitchFamily="34" charset="0"/>
                        </a:rPr>
                        <a:t>                                                                        </a:t>
                      </a:r>
                      <a:r>
                        <a:rPr lang="en-US" sz="1600" b="1" baseline="0" dirty="0" smtClean="0">
                          <a:latin typeface="Maiandra GD" pitchFamily="34" charset="0"/>
                        </a:rPr>
                        <a:t>Data Rate (bps)</a:t>
                      </a:r>
                      <a:endParaRPr lang="id-ID" sz="1600" b="1" baseline="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75170" y="1460472"/>
            <a:ext cx="62151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175170" y="1817662"/>
            <a:ext cx="592935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175170" y="2174852"/>
            <a:ext cx="535785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175170" y="2532042"/>
            <a:ext cx="464347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175170" y="2960670"/>
            <a:ext cx="45005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2175170" y="3317860"/>
            <a:ext cx="435771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175170" y="3675050"/>
            <a:ext cx="414340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175170" y="4032240"/>
            <a:ext cx="378621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2175170" y="4389430"/>
            <a:ext cx="300039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175170" y="4746620"/>
            <a:ext cx="9286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175170" y="5103810"/>
            <a:ext cx="642942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8175966" y="539157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aiandra GD" pitchFamily="34" charset="0"/>
              </a:rPr>
              <a:t>10</a:t>
            </a:r>
            <a:r>
              <a:rPr lang="en-US" sz="1600" baseline="30000" dirty="0" smtClean="0">
                <a:latin typeface="Maiandra GD" pitchFamily="34" charset="0"/>
              </a:rPr>
              <a:t>9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428596" y="500042"/>
            <a:ext cx="4147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Typical I/O Device Data Rate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endParaRPr lang="id-ID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76" y="2357430"/>
            <a:ext cx="909166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00034" y="1571612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Memory-Mapped I/O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11360</TotalTime>
  <Words>651</Words>
  <Application>Microsoft Office PowerPoint</Application>
  <PresentationFormat>On-screen Show (4:3)</PresentationFormat>
  <Paragraphs>238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Malgun Gothic</vt:lpstr>
      <vt:lpstr>Aharoni</vt:lpstr>
      <vt:lpstr>Arabic Typesetting</vt:lpstr>
      <vt:lpstr>Arial</vt:lpstr>
      <vt:lpstr>Calibri</vt:lpstr>
      <vt:lpstr>Kozuka Gothic Pro H</vt:lpstr>
      <vt:lpstr>Maiandra GD</vt:lpstr>
      <vt:lpstr>Tempus Sans ITC</vt:lpstr>
      <vt:lpstr>Times New Roman</vt:lpstr>
      <vt:lpstr>Office Theme</vt:lpstr>
      <vt:lpstr>Manajemen I/O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KELOMPOK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kinantiken@gmail.com</cp:lastModifiedBy>
  <cp:revision>459</cp:revision>
  <dcterms:created xsi:type="dcterms:W3CDTF">2013-05-11T15:25:57Z</dcterms:created>
  <dcterms:modified xsi:type="dcterms:W3CDTF">2018-06-27T13:35:33Z</dcterms:modified>
</cp:coreProperties>
</file>