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4" r:id="rId4"/>
    <p:sldId id="293" r:id="rId5"/>
    <p:sldId id="295" r:id="rId6"/>
    <p:sldId id="257" r:id="rId7"/>
    <p:sldId id="258" r:id="rId8"/>
    <p:sldId id="259" r:id="rId9"/>
    <p:sldId id="260" r:id="rId10"/>
    <p:sldId id="261" r:id="rId11"/>
    <p:sldId id="270" r:id="rId12"/>
    <p:sldId id="271" r:id="rId13"/>
    <p:sldId id="262" r:id="rId14"/>
    <p:sldId id="272" r:id="rId15"/>
    <p:sldId id="263" r:id="rId16"/>
    <p:sldId id="264" r:id="rId17"/>
    <p:sldId id="273" r:id="rId18"/>
    <p:sldId id="274" r:id="rId19"/>
    <p:sldId id="265" r:id="rId20"/>
    <p:sldId id="266" r:id="rId21"/>
    <p:sldId id="275" r:id="rId22"/>
    <p:sldId id="288" r:id="rId23"/>
    <p:sldId id="277" r:id="rId24"/>
    <p:sldId id="278" r:id="rId25"/>
    <p:sldId id="279" r:id="rId26"/>
    <p:sldId id="280" r:id="rId27"/>
    <p:sldId id="283" r:id="rId28"/>
    <p:sldId id="284" r:id="rId29"/>
    <p:sldId id="285" r:id="rId30"/>
    <p:sldId id="286" r:id="rId31"/>
    <p:sldId id="287" r:id="rId32"/>
    <p:sldId id="281" r:id="rId33"/>
    <p:sldId id="282" r:id="rId34"/>
    <p:sldId id="267" r:id="rId35"/>
    <p:sldId id="268" r:id="rId36"/>
    <p:sldId id="289" r:id="rId37"/>
    <p:sldId id="290" r:id="rId38"/>
    <p:sldId id="26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CFF6-8525-4BF9-AFE5-F35F205194F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52E1-CB25-4AB5-83F6-86F5A6A18F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Enterprise Resource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Tahap</a:t>
            </a:r>
            <a:r>
              <a:rPr lang="en-US" dirty="0"/>
              <a:t> I : Material Requirement Planning (MRP).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cikal</a:t>
            </a:r>
            <a:r>
              <a:rPr lang="en-US" dirty="0"/>
              <a:t> </a:t>
            </a:r>
            <a:r>
              <a:rPr lang="en-US" dirty="0" err="1"/>
              <a:t>bakal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ERP,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material.</a:t>
            </a:r>
          </a:p>
          <a:p>
            <a:pPr fontAlgn="base"/>
            <a:r>
              <a:rPr lang="en-US" dirty="0" err="1"/>
              <a:t>Tahap</a:t>
            </a:r>
            <a:r>
              <a:rPr lang="en-US" dirty="0"/>
              <a:t> II : Close-Loop MRP.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sederetan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MRP,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ERP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/>
              <a:t>Tahap</a:t>
            </a:r>
            <a:r>
              <a:rPr lang="en-US" dirty="0"/>
              <a:t> III : MRP-II.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close-loop MRP yang </a:t>
            </a:r>
            <a:r>
              <a:rPr lang="en-US" dirty="0" err="1"/>
              <a:t>ditambahkan</a:t>
            </a:r>
            <a:r>
              <a:rPr lang="en-US" dirty="0"/>
              <a:t> 3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endParaRPr lang="en-US" dirty="0"/>
          </a:p>
          <a:p>
            <a:pPr fontAlgn="base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/>
              <a:t>IV : ERP.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MRP II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ERP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Tahap</a:t>
            </a:r>
            <a:r>
              <a:rPr lang="en-US" dirty="0"/>
              <a:t> V : Extended ERP (ERP II).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ERP yang </a:t>
            </a:r>
            <a:r>
              <a:rPr lang="en-US" dirty="0" err="1"/>
              <a:t>diluncurkan</a:t>
            </a:r>
            <a:r>
              <a:rPr lang="en-US" dirty="0"/>
              <a:t> </a:t>
            </a:r>
            <a:r>
              <a:rPr lang="en-US" dirty="0" err="1"/>
              <a:t>thn</a:t>
            </a:r>
            <a:r>
              <a:rPr lang="en-US" dirty="0"/>
              <a:t> 2000,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ERP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/>
              <a:t>ERP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(</a:t>
            </a:r>
            <a:r>
              <a:rPr lang="en-US" sz="4000" b="1" i="1" dirty="0" err="1" smtClean="0"/>
              <a:t>kekurangan</a:t>
            </a:r>
            <a:r>
              <a:rPr lang="en-US" sz="4000" b="1" i="1" dirty="0" smtClean="0"/>
              <a:t> </a:t>
            </a:r>
            <a:r>
              <a:rPr lang="en-US" sz="4000" b="1" i="1" dirty="0" err="1"/>
              <a:t>dan</a:t>
            </a:r>
            <a:r>
              <a:rPr lang="en-US" sz="4000" b="1" i="1" dirty="0"/>
              <a:t> </a:t>
            </a:r>
            <a:r>
              <a:rPr lang="en-US" sz="4000" b="1" i="1" dirty="0" err="1" smtClean="0"/>
              <a:t>kelebihan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19378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/>
              <a:t>ERP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(</a:t>
            </a:r>
            <a:r>
              <a:rPr lang="en-US" sz="4000" b="1" i="1" dirty="0" err="1" smtClean="0"/>
              <a:t>kekurangan</a:t>
            </a:r>
            <a:r>
              <a:rPr lang="en-US" sz="4000" b="1" i="1" dirty="0" smtClean="0"/>
              <a:t> </a:t>
            </a:r>
            <a:r>
              <a:rPr lang="en-US" sz="4000" b="1" i="1" dirty="0" err="1"/>
              <a:t>dan</a:t>
            </a:r>
            <a:r>
              <a:rPr lang="en-US" sz="4000" b="1" i="1" dirty="0"/>
              <a:t> </a:t>
            </a:r>
            <a:r>
              <a:rPr lang="en-US" sz="4000" b="1" i="1" dirty="0" err="1" smtClean="0"/>
              <a:t>kelebihan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1274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kostumisasi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internasionalisasi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Kostumisasi</a:t>
            </a:r>
            <a:r>
              <a:rPr lang="en-US" b="1" dirty="0"/>
              <a:t> </a:t>
            </a:r>
            <a:r>
              <a:rPr lang="en-US" dirty="0"/>
              <a:t>: </a:t>
            </a:r>
            <a:r>
              <a:rPr lang="en-US" dirty="0" err="1"/>
              <a:t>kostumisasi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kostumisasi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kostumisasi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pPr fontAlgn="base"/>
            <a:r>
              <a:rPr lang="en-US" b="1" dirty="0" err="1"/>
              <a:t>Internasionalisasi</a:t>
            </a:r>
            <a:r>
              <a:rPr lang="en-US" dirty="0"/>
              <a:t> :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 err="1"/>
              <a:t>proyek</a:t>
            </a:r>
            <a:r>
              <a:rPr lang="en-US" b="1" dirty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err="1"/>
              <a:t>Inisiasi</a:t>
            </a:r>
            <a:r>
              <a:rPr lang="en-US" dirty="0"/>
              <a:t> :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tawaran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vendor,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kompetitior</a:t>
            </a:r>
            <a:r>
              <a:rPr lang="en-US" dirty="0"/>
              <a:t>,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 err="1"/>
              <a:t>proyek</a:t>
            </a:r>
            <a:r>
              <a:rPr lang="en-US" b="1" dirty="0"/>
              <a:t> </a:t>
            </a:r>
            <a:r>
              <a:rPr lang="en-US" b="1" dirty="0" smtClean="0"/>
              <a:t>ERP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err="1" smtClean="0"/>
              <a:t>Pelaksanaan</a:t>
            </a:r>
            <a:r>
              <a:rPr lang="en-US" dirty="0"/>
              <a:t> :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software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dikostumisasi</a:t>
            </a:r>
            <a:r>
              <a:rPr lang="en-US" dirty="0"/>
              <a:t>,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, program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per </a:t>
            </a:r>
            <a:r>
              <a:rPr lang="en-US" dirty="0" err="1"/>
              <a:t>modul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, inventory,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 err="1"/>
              <a:t>proyek</a:t>
            </a:r>
            <a:r>
              <a:rPr lang="en-US" b="1" dirty="0"/>
              <a:t> </a:t>
            </a:r>
            <a:r>
              <a:rPr lang="en-US" b="1" dirty="0" smtClean="0"/>
              <a:t>ERP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err="1" smtClean="0"/>
              <a:t>Penyelesaian</a:t>
            </a:r>
            <a:r>
              <a:rPr lang="en-US" dirty="0"/>
              <a:t> 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,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). Dan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Proses</a:t>
            </a:r>
            <a:r>
              <a:rPr lang="en-US" sz="3600" b="1" dirty="0" smtClean="0"/>
              <a:t> </a:t>
            </a:r>
            <a:r>
              <a:rPr lang="en-US" sz="3600" b="1" dirty="0" err="1"/>
              <a:t>bisnis</a:t>
            </a:r>
            <a:r>
              <a:rPr lang="en-US" sz="3600" b="1" dirty="0"/>
              <a:t> yang </a:t>
            </a:r>
            <a:r>
              <a:rPr lang="en-US" sz="3600" b="1" dirty="0" err="1"/>
              <a:t>terjadi</a:t>
            </a:r>
            <a:r>
              <a:rPr lang="en-US" sz="3600" b="1" dirty="0"/>
              <a:t> </a:t>
            </a:r>
            <a:r>
              <a:rPr lang="en-US" sz="3600" b="1" dirty="0" err="1"/>
              <a:t>pada</a:t>
            </a:r>
            <a:r>
              <a:rPr lang="en-US" sz="3600" b="1" dirty="0"/>
              <a:t> </a:t>
            </a:r>
            <a:r>
              <a:rPr lang="en-US" sz="3600" b="1" dirty="0" err="1"/>
              <a:t>masing-masing</a:t>
            </a:r>
            <a:r>
              <a:rPr lang="en-US" sz="3600" b="1" dirty="0"/>
              <a:t> </a:t>
            </a:r>
            <a:r>
              <a:rPr lang="en-US" sz="3600" b="1" dirty="0" err="1"/>
              <a:t>fungsi</a:t>
            </a:r>
            <a:r>
              <a:rPr lang="en-US" sz="3600" b="1" dirty="0"/>
              <a:t> </a:t>
            </a:r>
            <a:r>
              <a:rPr lang="en-US" sz="3600" b="1" dirty="0" err="1"/>
              <a:t>bisnis</a:t>
            </a:r>
            <a:r>
              <a:rPr lang="en-US" sz="3600" b="1" dirty="0"/>
              <a:t> </a:t>
            </a:r>
            <a:r>
              <a:rPr lang="en-US" sz="3600" b="1" dirty="0" err="1"/>
              <a:t>perusahaan</a:t>
            </a:r>
            <a:r>
              <a:rPr lang="en-US" sz="3600" b="1" dirty="0"/>
              <a:t> </a:t>
            </a:r>
            <a:r>
              <a:rPr lang="en-US" sz="3600" b="1" dirty="0" err="1"/>
              <a:t>produk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Sales</a:t>
            </a:r>
            <a:r>
              <a:rPr lang="en-US" dirty="0"/>
              <a:t> | </a:t>
            </a:r>
            <a:r>
              <a:rPr lang="en-US" dirty="0" err="1" smtClean="0"/>
              <a:t>penawaran</a:t>
            </a:r>
            <a:endParaRPr lang="en-US" dirty="0" smtClean="0"/>
          </a:p>
          <a:p>
            <a:r>
              <a:rPr lang="en-US" b="1" dirty="0" smtClean="0"/>
              <a:t>Marketing</a:t>
            </a:r>
            <a:r>
              <a:rPr lang="en-US" dirty="0"/>
              <a:t> | </a:t>
            </a:r>
            <a:r>
              <a:rPr lang="en-US" dirty="0" err="1"/>
              <a:t>Identifikasi</a:t>
            </a:r>
            <a:r>
              <a:rPr lang="en-US" dirty="0"/>
              <a:t> spec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kontrak</a:t>
            </a:r>
            <a:endParaRPr lang="en-US" dirty="0" smtClean="0"/>
          </a:p>
          <a:p>
            <a:r>
              <a:rPr lang="en-US" b="1" dirty="0" smtClean="0"/>
              <a:t>Engineering</a:t>
            </a:r>
            <a:r>
              <a:rPr lang="en-US" dirty="0" smtClean="0"/>
              <a:t> |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pembuatan</a:t>
            </a:r>
            <a:r>
              <a:rPr lang="en-US" dirty="0"/>
              <a:t> Bill of </a:t>
            </a:r>
            <a:r>
              <a:rPr lang="en-US" dirty="0" smtClean="0"/>
              <a:t>Material</a:t>
            </a:r>
          </a:p>
          <a:p>
            <a:r>
              <a:rPr lang="en-US" b="1" dirty="0" smtClean="0"/>
              <a:t>Production</a:t>
            </a:r>
            <a:r>
              <a:rPr lang="en-US" dirty="0"/>
              <a:t> |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b="1" dirty="0" smtClean="0"/>
              <a:t>Delivery</a:t>
            </a:r>
            <a:r>
              <a:rPr lang="en-US" dirty="0"/>
              <a:t> | </a:t>
            </a:r>
            <a:r>
              <a:rPr lang="en-US" dirty="0" err="1" smtClean="0"/>
              <a:t>pengiriman</a:t>
            </a:r>
            <a:endParaRPr lang="en-US" dirty="0" smtClean="0"/>
          </a:p>
          <a:p>
            <a:r>
              <a:rPr lang="en-US" b="1" dirty="0" smtClean="0"/>
              <a:t>Finance</a:t>
            </a:r>
            <a:r>
              <a:rPr lang="en-US" dirty="0"/>
              <a:t> | </a:t>
            </a:r>
            <a:r>
              <a:rPr lang="en-US" dirty="0" err="1"/>
              <a:t>penagihan</a:t>
            </a:r>
            <a:r>
              <a:rPr lang="en-US" dirty="0"/>
              <a:t>, </a:t>
            </a:r>
            <a:r>
              <a:rPr lang="en-US" dirty="0" err="1" smtClean="0"/>
              <a:t>pembayaran</a:t>
            </a:r>
            <a:endParaRPr lang="en-US" dirty="0" smtClean="0"/>
          </a:p>
          <a:p>
            <a:r>
              <a:rPr lang="en-US" b="1" dirty="0" smtClean="0"/>
              <a:t>Customer </a:t>
            </a:r>
            <a:r>
              <a:rPr lang="en-US" b="1" dirty="0"/>
              <a:t>Support</a:t>
            </a:r>
            <a:r>
              <a:rPr lang="en-US" dirty="0"/>
              <a:t> |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purnajual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17638"/>
            <a:ext cx="6085723" cy="392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53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Modul-modul</a:t>
            </a:r>
            <a:r>
              <a:rPr lang="en-US" b="1" dirty="0" smtClean="0"/>
              <a:t> </a:t>
            </a:r>
            <a:r>
              <a:rPr lang="en-US" b="1" dirty="0"/>
              <a:t>ERP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sub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b="1" i="1" dirty="0" smtClean="0"/>
              <a:t>Financial</a:t>
            </a:r>
          </a:p>
          <a:p>
            <a:pPr marL="914400" lvl="1" indent="-514350">
              <a:buAutoNum type="arabicPeriod"/>
            </a:pPr>
            <a:r>
              <a:rPr lang="en-US" b="1" i="1" dirty="0" smtClean="0"/>
              <a:t>Financial Accounting</a:t>
            </a:r>
          </a:p>
          <a:p>
            <a:pPr marL="914400" lvl="1" indent="-514350">
              <a:buAutoNum type="arabicPeriod"/>
            </a:pPr>
            <a:r>
              <a:rPr lang="en-US" b="1" dirty="0" smtClean="0"/>
              <a:t>CO-Controlling</a:t>
            </a:r>
          </a:p>
          <a:p>
            <a:pPr marL="914400" lvl="1" indent="-514350">
              <a:buAutoNum type="arabicPeriod"/>
            </a:pPr>
            <a:r>
              <a:rPr lang="en-US" b="1" dirty="0"/>
              <a:t>IM – </a:t>
            </a:r>
            <a:r>
              <a:rPr lang="en-US" b="1" i="1" dirty="0"/>
              <a:t>Investment </a:t>
            </a:r>
            <a:r>
              <a:rPr lang="en-US" b="1" i="1" dirty="0" smtClean="0"/>
              <a:t>Management</a:t>
            </a:r>
          </a:p>
          <a:p>
            <a:pPr marL="914400" lvl="1" indent="-514350">
              <a:buAutoNum type="arabicPeriod"/>
            </a:pPr>
            <a:r>
              <a:rPr lang="en-US" b="1" dirty="0"/>
              <a:t>EC – </a:t>
            </a:r>
            <a:r>
              <a:rPr lang="en-US" b="1" i="1" dirty="0"/>
              <a:t>Enterprise </a:t>
            </a:r>
            <a:r>
              <a:rPr lang="en-US" b="1" i="1" dirty="0" smtClean="0"/>
              <a:t>Controlling</a:t>
            </a:r>
          </a:p>
          <a:p>
            <a:pPr marL="914400" lvl="1" indent="-514350">
              <a:buAutoNum type="arabicPeriod"/>
            </a:pPr>
            <a:r>
              <a:rPr lang="en-US" b="1" dirty="0"/>
              <a:t>TR – </a:t>
            </a:r>
            <a:r>
              <a:rPr lang="en-US" b="1" i="1" dirty="0" smtClean="0"/>
              <a:t>Treasury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Modul-modul</a:t>
            </a:r>
            <a:r>
              <a:rPr lang="en-US" b="1" dirty="0" smtClean="0"/>
              <a:t> </a:t>
            </a:r>
            <a:r>
              <a:rPr lang="en-US" b="1" dirty="0"/>
              <a:t>ERP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sub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smtClean="0"/>
              <a:t>ERP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b="1" dirty="0" smtClean="0"/>
              <a:t>Distribution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smtClean="0"/>
              <a:t>Manufacturing</a:t>
            </a:r>
          </a:p>
          <a:p>
            <a:pPr marL="914400" lvl="1" indent="-514350">
              <a:buAutoNum type="arabicPeriod"/>
            </a:pPr>
            <a:r>
              <a:rPr lang="en-US" b="1" i="1" dirty="0" smtClean="0"/>
              <a:t>LE </a:t>
            </a:r>
            <a:r>
              <a:rPr lang="en-US" b="1" i="1" dirty="0"/>
              <a:t>– Logistics </a:t>
            </a:r>
            <a:r>
              <a:rPr lang="en-US" b="1" i="1" dirty="0" smtClean="0"/>
              <a:t>Execution</a:t>
            </a:r>
          </a:p>
          <a:p>
            <a:pPr marL="914400" lvl="1" indent="-514350">
              <a:buAutoNum type="arabicPeriod"/>
            </a:pPr>
            <a:r>
              <a:rPr lang="en-US" b="1" dirty="0"/>
              <a:t>SD – </a:t>
            </a:r>
            <a:r>
              <a:rPr lang="en-US" b="1" i="1" dirty="0"/>
              <a:t>Sales </a:t>
            </a:r>
            <a:r>
              <a:rPr lang="en-US" b="1" i="1" dirty="0" smtClean="0"/>
              <a:t>Distribution</a:t>
            </a:r>
          </a:p>
          <a:p>
            <a:pPr marL="914400" lvl="1" indent="-514350">
              <a:buAutoNum type="arabicPeriod"/>
            </a:pPr>
            <a:r>
              <a:rPr lang="en-US" b="1" dirty="0"/>
              <a:t>MM – </a:t>
            </a:r>
            <a:r>
              <a:rPr lang="en-US" b="1" i="1" dirty="0"/>
              <a:t>Materials </a:t>
            </a:r>
            <a:r>
              <a:rPr lang="en-US" b="1" i="1" dirty="0" smtClean="0"/>
              <a:t>Management</a:t>
            </a:r>
          </a:p>
          <a:p>
            <a:pPr marL="914400" lvl="1" indent="-514350">
              <a:buAutoNum type="arabicPeriod"/>
            </a:pPr>
            <a:r>
              <a:rPr lang="en-US" b="1" dirty="0"/>
              <a:t>PP – </a:t>
            </a:r>
            <a:r>
              <a:rPr lang="en-US" b="1" i="1" dirty="0"/>
              <a:t>Production </a:t>
            </a:r>
            <a:r>
              <a:rPr lang="en-US" b="1" i="1" dirty="0" smtClean="0"/>
              <a:t>Planning</a:t>
            </a:r>
          </a:p>
          <a:p>
            <a:pPr marL="914400" lvl="1" indent="-514350">
              <a:buAutoNum type="arabicPeriod"/>
            </a:pPr>
            <a:r>
              <a:rPr lang="en-US" b="1" dirty="0"/>
              <a:t>PM – </a:t>
            </a:r>
            <a:r>
              <a:rPr lang="en-US" b="1" i="1" dirty="0"/>
              <a:t>Plant </a:t>
            </a:r>
            <a:r>
              <a:rPr lang="en-US" b="1" i="1" dirty="0" smtClean="0"/>
              <a:t>Maintenance</a:t>
            </a:r>
          </a:p>
          <a:p>
            <a:pPr marL="914400" lvl="1" indent="-514350">
              <a:buAutoNum type="arabicPeriod"/>
            </a:pPr>
            <a:r>
              <a:rPr lang="en-US" b="1" dirty="0"/>
              <a:t>QM – </a:t>
            </a:r>
            <a:r>
              <a:rPr lang="en-US" b="1" i="1" dirty="0"/>
              <a:t>Quality </a:t>
            </a:r>
            <a:r>
              <a:rPr lang="en-US" b="1" i="1" dirty="0" smtClean="0"/>
              <a:t>Management</a:t>
            </a:r>
          </a:p>
          <a:p>
            <a:pPr marL="914400" lvl="1" indent="-514350">
              <a:buAutoNum type="arabicPeriod"/>
            </a:pPr>
            <a:r>
              <a:rPr lang="en-US" b="1" dirty="0"/>
              <a:t>PS – </a:t>
            </a:r>
            <a:r>
              <a:rPr lang="en-US" b="1" i="1" dirty="0"/>
              <a:t>Project </a:t>
            </a:r>
            <a:r>
              <a:rPr lang="en-US" b="1" i="1" dirty="0" smtClean="0"/>
              <a:t>System</a:t>
            </a:r>
          </a:p>
          <a:p>
            <a:pPr marL="514350" indent="-514350"/>
            <a:r>
              <a:rPr lang="en-US" b="1" i="1" dirty="0" smtClean="0"/>
              <a:t>Human Resources</a:t>
            </a:r>
          </a:p>
          <a:p>
            <a:pPr marL="914400" lvl="1" indent="-514350">
              <a:buAutoNum type="arabicPeriod"/>
            </a:pP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Financial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b="1" i="1" dirty="0" smtClean="0"/>
              <a:t>Financial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Ditujukan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pengukuran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. </a:t>
            </a:r>
            <a:r>
              <a:rPr lang="en-US" sz="2800" dirty="0" err="1"/>
              <a:t>Modul</a:t>
            </a:r>
            <a:r>
              <a:rPr lang="en-US" sz="2800" dirty="0"/>
              <a:t> FI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mengukur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data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intenal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. </a:t>
            </a:r>
            <a:r>
              <a:rPr lang="en-US" sz="2800" dirty="0" err="1"/>
              <a:t>Modul</a:t>
            </a:r>
            <a:r>
              <a:rPr lang="en-US" sz="2800" dirty="0"/>
              <a:t> FI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melacak</a:t>
            </a:r>
            <a:r>
              <a:rPr lang="en-US" sz="2800" dirty="0"/>
              <a:t> (</a:t>
            </a:r>
            <a:r>
              <a:rPr lang="en-US" sz="2800" dirty="0" err="1"/>
              <a:t>mengaudit</a:t>
            </a:r>
            <a:r>
              <a:rPr lang="en-US" sz="2800" dirty="0"/>
              <a:t>)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 yang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data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awalnya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CO-Controlling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CO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   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Pengendalian</a:t>
            </a:r>
            <a:r>
              <a:rPr lang="en-US" dirty="0"/>
              <a:t> </a:t>
            </a:r>
            <a:r>
              <a:rPr lang="en-US" i="1" dirty="0"/>
              <a:t>capital investment</a:t>
            </a:r>
            <a:endParaRPr lang="en-US" dirty="0"/>
          </a:p>
          <a:p>
            <a:pPr fontAlgn="base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endParaRPr lang="en-US" dirty="0"/>
          </a:p>
          <a:p>
            <a:pPr fontAlgn="base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,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area</a:t>
            </a:r>
          </a:p>
          <a:p>
            <a:pPr fontAlgn="base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profit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 – </a:t>
            </a:r>
            <a:r>
              <a:rPr lang="en-US" b="1" i="1" dirty="0"/>
              <a:t>Investment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TR,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IM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fixed assets 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 – </a:t>
            </a:r>
            <a:r>
              <a:rPr lang="en-US" b="1" i="1" dirty="0"/>
              <a:t>Enterprise 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EC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 </a:t>
            </a:r>
            <a:r>
              <a:rPr lang="en-US" i="1" dirty="0"/>
              <a:t>Enterprise Controller 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fontAlgn="base"/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fontAlgn="base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fontAlgn="base"/>
            <a:r>
              <a:rPr lang="en-US" dirty="0" err="1"/>
              <a:t>Investasi</a:t>
            </a:r>
            <a:endParaRPr lang="en-US" dirty="0"/>
          </a:p>
          <a:p>
            <a:pPr fontAlgn="base"/>
            <a:r>
              <a:rPr lang="en-US" dirty="0"/>
              <a:t>Maintenance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fontAlgn="base"/>
            <a:r>
              <a:rPr lang="en-US" dirty="0" err="1"/>
              <a:t>Akuisisi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SDM </a:t>
            </a:r>
            <a:r>
              <a:rPr lang="en-US" dirty="0" err="1"/>
              <a:t>perusahaan</a:t>
            </a:r>
            <a:endParaRPr lang="en-US" dirty="0"/>
          </a:p>
          <a:p>
            <a:pPr fontAlgn="base"/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 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 </a:t>
            </a:r>
            <a:r>
              <a:rPr lang="en-US" i="1" dirty="0"/>
              <a:t>market </a:t>
            </a:r>
            <a:r>
              <a:rPr lang="en-US" i="1" dirty="0" err="1"/>
              <a:t>share</a:t>
            </a:r>
            <a:r>
              <a:rPr lang="en-US" dirty="0" err="1"/>
              <a:t>,</a:t>
            </a:r>
            <a:r>
              <a:rPr lang="en-US" i="1" dirty="0" err="1"/>
              <a:t>competitor</a:t>
            </a:r>
            <a:r>
              <a:rPr lang="en-US" i="1" dirty="0"/>
              <a:t> performance</a:t>
            </a:r>
            <a:endParaRPr lang="en-US" dirty="0"/>
          </a:p>
          <a:p>
            <a:pPr fontAlgn="base"/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laba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 – </a:t>
            </a:r>
            <a:r>
              <a:rPr lang="en-US" b="1" i="1" dirty="0"/>
              <a:t>Treasury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Modul</a:t>
            </a:r>
            <a:r>
              <a:rPr lang="en-US" dirty="0"/>
              <a:t> TR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 </a:t>
            </a:r>
            <a:r>
              <a:rPr lang="en-US" i="1" dirty="0"/>
              <a:t>cash management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cash forecasting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logistik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Distribution </a:t>
            </a:r>
            <a:r>
              <a:rPr lang="en-US" sz="5400" b="1" dirty="0" err="1"/>
              <a:t>dan</a:t>
            </a:r>
            <a:r>
              <a:rPr lang="en-US" sz="5400" b="1" dirty="0"/>
              <a:t> Manufacturing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LE – Logistics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PP, EC, SD, MM, PM </a:t>
            </a:r>
            <a:r>
              <a:rPr lang="en-US" dirty="0" err="1"/>
              <a:t>dan</a:t>
            </a:r>
            <a:r>
              <a:rPr lang="en-US" dirty="0"/>
              <a:t> QM.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logistik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purchasing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. Dari purchase requisition, good receipt </a:t>
            </a:r>
            <a:r>
              <a:rPr lang="en-US" dirty="0" err="1"/>
              <a:t>hingga</a:t>
            </a:r>
            <a:r>
              <a:rPr lang="en-US" dirty="0"/>
              <a:t> delivery.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021" y="2133600"/>
            <a:ext cx="6677957" cy="43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35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SD – </a:t>
            </a:r>
            <a:r>
              <a:rPr lang="en-US" b="1" i="1" dirty="0"/>
              <a:t>Sales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SD </a:t>
            </a:r>
            <a:r>
              <a:rPr lang="en-US" dirty="0" err="1"/>
              <a:t>ditekankan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yang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profit 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MM – </a:t>
            </a:r>
            <a:r>
              <a:rPr lang="en-US" b="1" i="1" dirty="0"/>
              <a:t>Materials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MM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material,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PP – </a:t>
            </a:r>
            <a:r>
              <a:rPr lang="en-US" b="1" i="1" dirty="0"/>
              <a:t>Production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Modul</a:t>
            </a:r>
            <a:r>
              <a:rPr lang="en-US" dirty="0"/>
              <a:t> PP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material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PM – </a:t>
            </a:r>
            <a:r>
              <a:rPr lang="en-US" b="1" i="1" dirty="0"/>
              <a:t>Plant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Modul</a:t>
            </a:r>
            <a:r>
              <a:rPr lang="en-US" dirty="0"/>
              <a:t> PM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data </a:t>
            </a:r>
            <a:r>
              <a:rPr lang="en-US" dirty="0" err="1"/>
              <a:t>perawatan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data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Perbedaan </a:t>
            </a:r>
            <a:r>
              <a:rPr lang="nl-NL" b="1" dirty="0"/>
              <a:t>dari ERP, CRM dan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1" dirty="0"/>
              <a:t>SCM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meningkatkan</a:t>
            </a:r>
            <a:r>
              <a:rPr lang="en-US" dirty="0"/>
              <a:t>  </a:t>
            </a:r>
            <a:r>
              <a:rPr lang="en-US" dirty="0" err="1"/>
              <a:t>produktivitas</a:t>
            </a:r>
            <a:r>
              <a:rPr lang="en-US" dirty="0"/>
              <a:t> total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  </a:t>
            </a:r>
            <a:r>
              <a:rPr lang="en-US" dirty="0" err="1"/>
              <a:t>optimalisasi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.</a:t>
            </a:r>
          </a:p>
          <a:p>
            <a:pPr fontAlgn="base"/>
            <a:r>
              <a:rPr lang="en-US" b="1" dirty="0"/>
              <a:t>CRM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pPr fontAlgn="base"/>
            <a:r>
              <a:rPr lang="en-US" b="1" dirty="0"/>
              <a:t>ERP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software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‘best practices’, </a:t>
            </a:r>
            <a:r>
              <a:rPr lang="en-US" dirty="0" err="1"/>
              <a:t>artiya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para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err="1"/>
              <a:t>bisnis</a:t>
            </a:r>
            <a:r>
              <a:rPr lang="en-US"/>
              <a:t> </a:t>
            </a:r>
            <a:r>
              <a:rPr lang="en-US" smtClean="0"/>
              <a:t>ata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QM – </a:t>
            </a:r>
            <a:r>
              <a:rPr lang="en-US" b="1" i="1" dirty="0"/>
              <a:t>Quality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Modul</a:t>
            </a:r>
            <a:r>
              <a:rPr lang="en-US" dirty="0"/>
              <a:t> QM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PP-PI </a:t>
            </a:r>
            <a:r>
              <a:rPr lang="en-US" i="1" dirty="0"/>
              <a:t>Production</a:t>
            </a:r>
            <a:r>
              <a:rPr lang="en-US" dirty="0"/>
              <a:t>.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QM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master data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ISO-9000 series.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Human Resources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, benefit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SDM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fontAlgn="base"/>
            <a:r>
              <a:rPr lang="en-US" dirty="0" err="1" smtClean="0"/>
              <a:t>Melindungi</a:t>
            </a:r>
            <a:r>
              <a:rPr lang="en-US" dirty="0" smtClean="0"/>
              <a:t> data </a:t>
            </a:r>
            <a:r>
              <a:rPr lang="en-US" dirty="0" err="1" smtClean="0"/>
              <a:t>personalia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 smtClean="0"/>
          </a:p>
          <a:p>
            <a:pPr fontAlgn="base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SDM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 – </a:t>
            </a:r>
            <a:r>
              <a:rPr lang="en-US" b="1" i="1" dirty="0"/>
              <a:t>Project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dirty="0" err="1"/>
              <a:t>Modul</a:t>
            </a:r>
            <a:r>
              <a:rPr lang="en-US" dirty="0"/>
              <a:t> PS </a:t>
            </a:r>
            <a:r>
              <a:rPr lang="en-US" dirty="0" err="1"/>
              <a:t>dikonsentrasikan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endParaRPr lang="en-US" dirty="0"/>
          </a:p>
          <a:p>
            <a:pPr fontAlgn="base"/>
            <a:r>
              <a:rPr lang="en-US" dirty="0" err="1"/>
              <a:t>Perencanaan</a:t>
            </a:r>
            <a:r>
              <a:rPr lang="en-US" dirty="0"/>
              <a:t> detail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 </a:t>
            </a:r>
            <a:r>
              <a:rPr lang="en-US" i="1" dirty="0"/>
              <a:t>cost element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unit cost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endParaRPr lang="en-US" dirty="0"/>
          </a:p>
          <a:p>
            <a:pPr fontAlgn="base"/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pendeskripsian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penjadwalan</a:t>
            </a:r>
            <a:endParaRPr lang="en-US" dirty="0"/>
          </a:p>
          <a:p>
            <a:pPr fontAlgn="base"/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otomasi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material,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material,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fontAlgn="base"/>
            <a:r>
              <a:rPr lang="en-US" dirty="0"/>
              <a:t>Monitoring </a:t>
            </a:r>
            <a:r>
              <a:rPr lang="en-US" dirty="0" err="1"/>
              <a:t>terhadap</a:t>
            </a:r>
            <a:r>
              <a:rPr lang="en-US" dirty="0"/>
              <a:t> material,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berjalan</a:t>
            </a:r>
            <a:endParaRPr lang="en-US" dirty="0"/>
          </a:p>
          <a:p>
            <a:pPr fontAlgn="base"/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066800"/>
            <a:ext cx="6154009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8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43000"/>
            <a:ext cx="6115904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err="1"/>
              <a:t>Apa</a:t>
            </a:r>
            <a:r>
              <a:rPr lang="en-US" sz="4800" b="1" dirty="0"/>
              <a:t> </a:t>
            </a:r>
            <a:r>
              <a:rPr lang="en-US" sz="4800" b="1" dirty="0" err="1"/>
              <a:t>itu</a:t>
            </a:r>
            <a:r>
              <a:rPr lang="en-US" sz="4800" b="1" dirty="0"/>
              <a:t> ERP </a:t>
            </a:r>
            <a:r>
              <a:rPr lang="en-US" sz="4800" b="1" dirty="0" err="1"/>
              <a:t>dan</a:t>
            </a:r>
            <a:r>
              <a:rPr lang="en-US" sz="4800" b="1" dirty="0"/>
              <a:t> </a:t>
            </a:r>
            <a:r>
              <a:rPr lang="en-US" sz="4800" b="1" dirty="0" err="1"/>
              <a:t>apa</a:t>
            </a:r>
            <a:r>
              <a:rPr lang="en-US" sz="4800" b="1" dirty="0"/>
              <a:t> </a:t>
            </a:r>
            <a:r>
              <a:rPr lang="en-US" sz="4800" b="1" dirty="0" err="1"/>
              <a:t>manfaat</a:t>
            </a:r>
            <a:r>
              <a:rPr lang="en-US" sz="4800" b="1" dirty="0"/>
              <a:t>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err="1" smtClean="0"/>
              <a:t>implementasi</a:t>
            </a:r>
            <a:r>
              <a:rPr lang="en-US" sz="4800" b="1" dirty="0" smtClean="0"/>
              <a:t> ERP</a:t>
            </a:r>
            <a:r>
              <a:rPr lang="en-US" sz="5400" b="1" dirty="0" smtClean="0"/>
              <a:t> ?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software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‘</a:t>
            </a:r>
            <a:r>
              <a:rPr lang="en-US" i="1" dirty="0"/>
              <a:t>best practices</a:t>
            </a:r>
            <a:r>
              <a:rPr lang="en-US" dirty="0"/>
              <a:t>’, </a:t>
            </a:r>
            <a:r>
              <a:rPr lang="en-US" dirty="0" err="1"/>
              <a:t>artiya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/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(ERP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)</a:t>
            </a:r>
          </a:p>
          <a:p>
            <a:pPr fontAlgn="base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)</a:t>
            </a:r>
          </a:p>
          <a:p>
            <a:pPr fontAlgn="base"/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684</Words>
  <Application>Microsoft Office PowerPoint</Application>
  <PresentationFormat>On-screen Show (4:3)</PresentationFormat>
  <Paragraphs>106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Enterprise Resource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Manfaat</vt:lpstr>
      <vt:lpstr>Sejarah ERP</vt:lpstr>
      <vt:lpstr>Sejarah ERP (2)</vt:lpstr>
      <vt:lpstr>Sejarah ERP (3)</vt:lpstr>
      <vt:lpstr>Metode ERP  (kekurangan dan kelebihan)</vt:lpstr>
      <vt:lpstr>Metode ERP  (kekurangan dan kelebihan)</vt:lpstr>
      <vt:lpstr> kostumisasi dan internasionalisasi</vt:lpstr>
      <vt:lpstr>Fase proyek ERP</vt:lpstr>
      <vt:lpstr>Fase proyek ERP (2)</vt:lpstr>
      <vt:lpstr>Fase proyek ERP (3)</vt:lpstr>
      <vt:lpstr>Proses bisnis yang terjadi pada masing-masing fungsi bisnis perusahaan produk</vt:lpstr>
      <vt:lpstr>Modul-modul ERP dan masing-masing sub di dalam ERP</vt:lpstr>
      <vt:lpstr>Modul-modul ERP dan masing-masing sub di dalam ERP (2)</vt:lpstr>
      <vt:lpstr>Financial</vt:lpstr>
      <vt:lpstr>Financial Accounting</vt:lpstr>
      <vt:lpstr>CO-Controlling</vt:lpstr>
      <vt:lpstr>IM – Investment Management</vt:lpstr>
      <vt:lpstr>EC – Enterprise Controlling</vt:lpstr>
      <vt:lpstr>TR – Treasury</vt:lpstr>
      <vt:lpstr>Distribution dan Manufacturing</vt:lpstr>
      <vt:lpstr>LE – Logistics Execution</vt:lpstr>
      <vt:lpstr>SD – Sales Distribution</vt:lpstr>
      <vt:lpstr>MM – Materials Management</vt:lpstr>
      <vt:lpstr>PP – Production Planning</vt:lpstr>
      <vt:lpstr>PM – Plant Maintenance</vt:lpstr>
      <vt:lpstr>Perbedaan dari ERP, CRM dan SCM</vt:lpstr>
      <vt:lpstr>QM – Quality Management</vt:lpstr>
      <vt:lpstr>Human Resources</vt:lpstr>
      <vt:lpstr>PowerPoint Presentation</vt:lpstr>
      <vt:lpstr>PS – Project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Enterprise</dc:title>
  <dc:creator>Irfan Maliki</dc:creator>
  <cp:lastModifiedBy>FatanAlfarisi</cp:lastModifiedBy>
  <cp:revision>7</cp:revision>
  <dcterms:created xsi:type="dcterms:W3CDTF">2014-03-10T01:25:00Z</dcterms:created>
  <dcterms:modified xsi:type="dcterms:W3CDTF">2015-03-17T04:47:12Z</dcterms:modified>
</cp:coreProperties>
</file>