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9144000" cy="5143500" type="screen16x9"/>
  <p:notesSz cx="6858000" cy="9144000"/>
  <p:embeddedFontLst>
    <p:embeddedFont>
      <p:font typeface="Ebrima" panose="02000000000000000000" pitchFamily="2" charset="0"/>
      <p:regular r:id="rId16"/>
      <p:bold r:id="rId17"/>
    </p:embeddedFont>
    <p:embeddedFont>
      <p:font typeface="Encode Sans" panose="020B0604020202020204" charset="0"/>
      <p:regular r:id="rId18"/>
      <p:bold r:id="rId19"/>
    </p:embeddedFont>
    <p:embeddedFont>
      <p:font typeface="Encode Sans ExtraLight" panose="020B0604020202020204" charset="0"/>
      <p:regular r:id="rId20"/>
      <p:bold r:id="rId21"/>
    </p:embeddedFont>
    <p:embeddedFont>
      <p:font typeface="Cambria Math" panose="02040503050406030204" pitchFamily="18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C6F3DD-C88F-4F77-AF60-471CF2576263}">
  <a:tblStyle styleId="{0BC6F3DD-C88F-4F77-AF60-471CF25762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88474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341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BA3B2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3493950"/>
            <a:ext cx="9144000" cy="1649400"/>
          </a:xfrm>
          <a:prstGeom prst="rect">
            <a:avLst/>
          </a:prstGeom>
          <a:solidFill>
            <a:srgbClr val="2727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747300" y="3493900"/>
            <a:ext cx="1649400" cy="1649400"/>
          </a:xfrm>
          <a:prstGeom prst="rect">
            <a:avLst/>
          </a:prstGeom>
          <a:solidFill>
            <a:srgbClr val="4F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84050" y="0"/>
            <a:ext cx="7175700" cy="349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4593700"/>
            <a:ext cx="9144000" cy="549600"/>
          </a:xfrm>
          <a:prstGeom prst="rect">
            <a:avLst/>
          </a:prstGeom>
          <a:solidFill>
            <a:srgbClr val="BA3B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1" name="Shape 21"/>
          <p:cNvSpPr/>
          <p:nvPr/>
        </p:nvSpPr>
        <p:spPr>
          <a:xfrm>
            <a:off x="3473700" y="4593700"/>
            <a:ext cx="2196600" cy="549600"/>
          </a:xfrm>
          <a:prstGeom prst="rect">
            <a:avLst/>
          </a:prstGeom>
          <a:solidFill>
            <a:srgbClr val="F55C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3527100" y="887200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404225" y="1194150"/>
            <a:ext cx="6335400" cy="30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▪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3593400" y="8451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“</a:t>
            </a:r>
            <a:endParaRPr sz="6800" b="1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0233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11050" y="887200"/>
            <a:ext cx="9155050" cy="4256100"/>
            <a:chOff x="-11050" y="887200"/>
            <a:chExt cx="9155050" cy="4256100"/>
          </a:xfrm>
        </p:grpSpPr>
        <p:cxnSp>
          <p:nvCxnSpPr>
            <p:cNvPr id="28" name="Shape 28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29" name="Shape 29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" name="Shape 31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7497000" cy="2946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Shape 45"/>
          <p:cNvGrpSpPr/>
          <p:nvPr/>
        </p:nvGrpSpPr>
        <p:grpSpPr>
          <a:xfrm>
            <a:off x="-11050" y="887200"/>
            <a:ext cx="9155050" cy="4256100"/>
            <a:chOff x="-11050" y="887200"/>
            <a:chExt cx="9155050" cy="4256100"/>
          </a:xfrm>
        </p:grpSpPr>
        <p:cxnSp>
          <p:nvCxnSpPr>
            <p:cNvPr id="46" name="Shape 46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47" name="Shape 47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Shape 49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3639000" cy="310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407604" y="1200150"/>
            <a:ext cx="3639000" cy="310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Shape 55"/>
          <p:cNvGrpSpPr/>
          <p:nvPr/>
        </p:nvGrpSpPr>
        <p:grpSpPr>
          <a:xfrm>
            <a:off x="-11050" y="887200"/>
            <a:ext cx="9155050" cy="4256100"/>
            <a:chOff x="-11050" y="887200"/>
            <a:chExt cx="9155050" cy="4256100"/>
          </a:xfrm>
        </p:grpSpPr>
        <p:cxnSp>
          <p:nvCxnSpPr>
            <p:cNvPr id="56" name="Shape 56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rgbClr val="BA3B21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57" name="Shape 57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rgbClr val="BA3B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rgbClr val="F55C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" name="Shape 59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rgbClr val="F55C2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2416500" cy="3080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3089850" y="1200150"/>
            <a:ext cx="2416500" cy="3080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5630099" y="1200150"/>
            <a:ext cx="2416500" cy="3080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7272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7497000" cy="29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55C21"/>
              </a:buClr>
              <a:buSzPts val="2400"/>
              <a:buFont typeface="Encode Sans ExtraLight"/>
              <a:buChar char="▪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046650" y="4593850"/>
            <a:ext cx="1097400" cy="549600"/>
          </a:xfrm>
          <a:prstGeom prst="rect">
            <a:avLst/>
          </a:prstGeom>
          <a:solidFill>
            <a:srgbClr val="D4D3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984050" y="0"/>
            <a:ext cx="7175700" cy="349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4000" smtClean="0"/>
              <a:t>P</a:t>
            </a:r>
            <a:r>
              <a:rPr lang="en" sz="4000" smtClean="0"/>
              <a:t>embuktian</a:t>
            </a:r>
            <a:r>
              <a:rPr lang="en" sz="4000" smtClean="0"/>
              <a:t/>
            </a:r>
            <a:br>
              <a:rPr lang="en" sz="4000" smtClean="0"/>
            </a:br>
            <a:r>
              <a:rPr lang="en" sz="4000" smtClean="0"/>
              <a:t>Logika </a:t>
            </a:r>
            <a:r>
              <a:rPr lang="en" sz="4000" smtClean="0"/>
              <a:t>Predikat</a:t>
            </a:r>
            <a:r>
              <a:rPr lang="en" smtClean="0"/>
              <a:t/>
            </a:r>
            <a:br>
              <a:rPr lang="en" smtClean="0"/>
            </a:br>
            <a:r>
              <a:rPr lang="en" sz="4000" b="0" smtClean="0"/>
              <a:t>(</a:t>
            </a:r>
            <a:r>
              <a:rPr lang="en" sz="3600" b="0" smtClean="0"/>
              <a:t>Himpunan &amp; aturan)</a:t>
            </a:r>
            <a:endParaRPr sz="3600" b="0"/>
          </a:p>
        </p:txBody>
      </p:sp>
      <p:grpSp>
        <p:nvGrpSpPr>
          <p:cNvPr id="92" name="Shape 92"/>
          <p:cNvGrpSpPr/>
          <p:nvPr/>
        </p:nvGrpSpPr>
        <p:grpSpPr>
          <a:xfrm>
            <a:off x="4131085" y="3900717"/>
            <a:ext cx="881739" cy="835747"/>
            <a:chOff x="5300400" y="3670175"/>
            <a:chExt cx="421300" cy="399325"/>
          </a:xfrm>
        </p:grpSpPr>
        <p:sp>
          <p:nvSpPr>
            <p:cNvPr id="93" name="Shape 9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0" t="0" r="0" b="0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0" t="0" r="0" b="0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0" t="0" r="0" b="0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0" t="0" r="0" b="0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97" name="Shape 97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0" t="0" r="0" b="0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Pembuktian dengan aturan inferensi (</a:t>
            </a:r>
            <a:r>
              <a:rPr lang="en-US" b="0" smtClean="0"/>
              <a:t>pernyataan 3</a:t>
            </a:r>
            <a:r>
              <a:rPr lang="en-US" smtClean="0"/>
              <a:t>)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31886" y="910975"/>
                <a:ext cx="3639000" cy="3108300"/>
              </a:xfrm>
            </p:spPr>
            <p:txBody>
              <a:bodyPr/>
              <a:lstStyle/>
              <a:p>
                <a:pPr marL="76200" indent="0">
                  <a:lnSpc>
                    <a:spcPct val="100000"/>
                  </a:lnSpc>
                  <a:buNone/>
                </a:pPr>
                <a:r>
                  <a:rPr lang="en-US" sz="1600" b="1" smtClean="0"/>
                  <a:t>Tidak ada pohon buah </a:t>
                </a:r>
                <a:r>
                  <a:rPr lang="en-US" sz="1600" b="1"/>
                  <a:t>yang </a:t>
                </a:r>
                <a:r>
                  <a:rPr lang="en-US" sz="1600" b="1" smtClean="0"/>
                  <a:t>mahal </a:t>
                </a:r>
                <a:r>
                  <a:rPr lang="en-US" sz="1600" smtClean="0"/>
                  <a:t>dapat ditulis</a:t>
                </a:r>
              </a:p>
              <a:p>
                <a:pPr marL="76200" indent="0">
                  <a:lnSpc>
                    <a:spcPct val="100000"/>
                  </a:lnSpc>
                  <a:buNone/>
                </a:pPr>
                <a:r>
                  <a:rPr lang="en-US" sz="1600" b="1" smtClean="0"/>
                  <a:t>semua </a:t>
                </a:r>
                <a:r>
                  <a:rPr lang="en-US" sz="1600" b="1" smtClean="0"/>
                  <a:t>pohon buah tidak mahal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600" smtClean="0"/>
              </a:p>
              <a:p>
                <a:pPr marL="76200" indent="0">
                  <a:lnSpc>
                    <a:spcPct val="100000"/>
                  </a:lnSpc>
                  <a:buNone/>
                </a:pPr>
                <a:endParaRPr lang="en-US" sz="1600" smtClean="0"/>
              </a:p>
              <a:p>
                <a:pPr marL="76200" indent="0">
                  <a:lnSpc>
                    <a:spcPct val="100000"/>
                  </a:lnSpc>
                  <a:buNone/>
                </a:pPr>
                <a:r>
                  <a:rPr lang="en-US" sz="1600" smtClean="0"/>
                  <a:t>Hasil menunjukan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→~</m:t>
                        </m:r>
                        <m:r>
                          <a:rPr 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400" smtClean="0"/>
                  <a:t>. </a:t>
                </a:r>
                <a:r>
                  <a:rPr lang="en-US" sz="1600" smtClean="0"/>
                  <a:t>Jadi pernyataan 3 Benar</a:t>
                </a:r>
                <a:endParaRPr lang="en-US" sz="160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 sz="1600" smtClean="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 sz="160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1886" y="910975"/>
                <a:ext cx="3639000" cy="31083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0483419"/>
                  </p:ext>
                </p:extLst>
              </p:nvPr>
            </p:nvGraphicFramePr>
            <p:xfrm>
              <a:off x="4147456" y="1086463"/>
              <a:ext cx="4550229" cy="2966720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936172"/>
                    <a:gridCol w="2079172"/>
                    <a:gridCol w="153488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Predikat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Alasan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Kontrapositif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1 dan 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Kontrapositif 5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4,6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0483419"/>
                  </p:ext>
                </p:extLst>
              </p:nvPr>
            </p:nvGraphicFramePr>
            <p:xfrm>
              <a:off x="4147456" y="1086463"/>
              <a:ext cx="4550229" cy="2966720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936172"/>
                    <a:gridCol w="2079172"/>
                    <a:gridCol w="153488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Predikat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Alasan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103279" r="-74194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203279" r="-74194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303279" r="-7419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Kontrapositif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410000" r="-74194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1 dan 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5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501639" r="-74194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6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601639" r="-74194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Kontrapositif 5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7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5161" t="-701639" r="-74194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4,6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19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dengan himpunan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171" y="1200150"/>
            <a:ext cx="4014429" cy="3108300"/>
          </a:xfrm>
        </p:spPr>
        <p:txBody>
          <a:bodyPr/>
          <a:lstStyle/>
          <a:p>
            <a:pPr marL="101600" indent="0">
              <a:buNone/>
            </a:pPr>
            <a:r>
              <a:rPr lang="en-US" sz="1600" smtClean="0"/>
              <a:t>Bentuk eksistensi</a:t>
            </a:r>
          </a:p>
          <a:p>
            <a:r>
              <a:rPr lang="en-US" sz="1600" smtClean="0"/>
              <a:t>Himpunan A adalah eksistensi dari A(x)</a:t>
            </a:r>
          </a:p>
          <a:p>
            <a:r>
              <a:rPr lang="en-US" sz="1600"/>
              <a:t>Himpunan B</a:t>
            </a:r>
            <a:r>
              <a:rPr lang="en-US" sz="1600" smtClean="0"/>
              <a:t> </a:t>
            </a:r>
            <a:r>
              <a:rPr lang="en-US" sz="1600"/>
              <a:t>adalah eksistensi dari </a:t>
            </a:r>
            <a:r>
              <a:rPr lang="en-US" sz="1600" smtClean="0"/>
              <a:t>B(x</a:t>
            </a:r>
            <a:r>
              <a:rPr lang="en-US" sz="1600"/>
              <a:t>)</a:t>
            </a:r>
          </a:p>
          <a:p>
            <a:r>
              <a:rPr lang="en-US" sz="1600"/>
              <a:t>Himpunan </a:t>
            </a:r>
            <a:r>
              <a:rPr lang="en-US" sz="1600" smtClean="0"/>
              <a:t>C </a:t>
            </a:r>
            <a:r>
              <a:rPr lang="en-US" sz="1600"/>
              <a:t>adalah eksistensi dari </a:t>
            </a:r>
            <a:r>
              <a:rPr lang="en-US" sz="1600" smtClean="0"/>
              <a:t>C(x</a:t>
            </a:r>
            <a:r>
              <a:rPr lang="en-US" sz="1600"/>
              <a:t>)</a:t>
            </a:r>
          </a:p>
          <a:p>
            <a:r>
              <a:rPr lang="en-US" sz="1600"/>
              <a:t>Himpunan </a:t>
            </a:r>
            <a:r>
              <a:rPr lang="en-US" sz="1600" smtClean="0"/>
              <a:t>D </a:t>
            </a:r>
            <a:r>
              <a:rPr lang="en-US" sz="1600"/>
              <a:t>adalah eksistensi dari </a:t>
            </a:r>
            <a:r>
              <a:rPr lang="en-US" sz="1600" smtClean="0"/>
              <a:t>D(x</a:t>
            </a:r>
            <a:r>
              <a:rPr lang="en-US" sz="1600"/>
              <a:t>)</a:t>
            </a:r>
          </a:p>
          <a:p>
            <a:endParaRPr lang="en-US" sz="1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pPr marL="101600" indent="0">
                  <a:buNone/>
                </a:pPr>
                <a:r>
                  <a:rPr lang="en-US" sz="1600"/>
                  <a:t>Bentuk premis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600" smtClean="0"/>
                  <a:t> jadi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smtClean="0"/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600" smtClean="0"/>
                  <a:t> </a:t>
                </a:r>
                <a:r>
                  <a:rPr lang="en-US" sz="1600"/>
                  <a:t> jadi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/>
                  <a:t> </a:t>
                </a:r>
                <a:endParaRPr lang="en-US" sz="160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→~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600" smtClean="0"/>
                  <a:t> </a:t>
                </a:r>
                <a:r>
                  <a:rPr lang="en-US" sz="1600"/>
                  <a:t> jadi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/>
                  <a:t> </a:t>
                </a:r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7" name="TextBox 6"/>
          <p:cNvSpPr txBox="1"/>
          <p:nvPr/>
        </p:nvSpPr>
        <p:spPr>
          <a:xfrm>
            <a:off x="174171" y="3559628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indent="0">
              <a:buNone/>
            </a:pPr>
            <a:r>
              <a:rPr lang="en-US" sz="1600">
                <a:solidFill>
                  <a:schemeClr val="bg1"/>
                </a:solidFill>
                <a:latin typeface="Encode Sans ExtraLight" panose="020B0604020202020204" charset="0"/>
              </a:rPr>
              <a:t>Gambarkan diagram ven untuk premis tersebut</a:t>
            </a:r>
          </a:p>
        </p:txBody>
      </p:sp>
    </p:spTree>
    <p:extLst>
      <p:ext uri="{BB962C8B-B14F-4D97-AF65-F5344CB8AC3E}">
        <p14:creationId xmlns:p14="http://schemas.microsoft.com/office/powerpoint/2010/main" val="107038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6200" indent="0">
                  <a:buNone/>
                </a:pPr>
                <a:r>
                  <a:rPr lang="en-US" sz="1800" smtClean="0"/>
                  <a:t>Tentukan nilai kebenaran untuk notasi berikut berdasarkan  diagram ven yang anda buat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800"/>
                  <a:t> </a:t>
                </a:r>
                <a:r>
                  <a:rPr lang="en-US" sz="1800" smtClean="0"/>
                  <a:t> “semua pohon buah ditanam tahun lalu”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smtClean="0"/>
                  <a:t>“ tidak ada pohon mahal dikebun”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1800" smtClean="0"/>
                  <a:t> “tidak ada pohon yang mahal”</a:t>
                </a:r>
                <a:endParaRPr lang="en-US" sz="1800"/>
              </a:p>
              <a:p>
                <a:pPr>
                  <a:buFont typeface="+mj-lt"/>
                  <a:buAutoNum type="arabicPeriod"/>
                </a:pPr>
                <a:endParaRPr lang="en-US" sz="1800"/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284514" y="2100943"/>
            <a:ext cx="163286" cy="2503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104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/>
              <a:t>Semua ahli matematika adalah orang menarik. Hanya orang-orang yang tidak menarik yang menjadi agen asuransi. Setiap orang jenius adalah ahli matematika. </a:t>
            </a:r>
          </a:p>
          <a:p>
            <a:r>
              <a:rPr lang="en-US" sz="160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Tunjukkan kebenaran pernyataan berikut menggunakan aturan pembuktian dan himpunan: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800" smtClean="0"/>
              <a:t>Agen asuransi bukan ahli matematika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800" smtClean="0"/>
              <a:t>Semua orang jenius adalahorang yang menarik</a:t>
            </a:r>
          </a:p>
          <a:p>
            <a:pPr marL="533400" indent="-457200">
              <a:buFont typeface="+mj-lt"/>
              <a:buAutoNum type="arabicPeriod"/>
            </a:pPr>
            <a:r>
              <a:rPr lang="en-US" sz="1800" smtClean="0"/>
              <a:t>Beberapa orang jenius adalah agen asuransi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085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Ilustrasi 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9229" y="1200150"/>
            <a:ext cx="2606871" cy="3080700"/>
          </a:xfrm>
        </p:spPr>
        <p:txBody>
          <a:bodyPr/>
          <a:lstStyle/>
          <a:p>
            <a:pPr marL="38100" indent="0" algn="l">
              <a:lnSpc>
                <a:spcPct val="100000"/>
              </a:lnSpc>
              <a:buNone/>
            </a:pPr>
            <a:r>
              <a:rPr lang="en-US" sz="1600" i="0" smtClean="0"/>
              <a:t>Setiap manusia pasti mati</a:t>
            </a:r>
          </a:p>
          <a:p>
            <a:pPr marL="38100" indent="0" algn="l">
              <a:lnSpc>
                <a:spcPct val="100000"/>
              </a:lnSpc>
              <a:buNone/>
            </a:pPr>
            <a:r>
              <a:rPr lang="en-US" sz="1600" i="0" smtClean="0"/>
              <a:t>Fulan adalah manusia</a:t>
            </a:r>
          </a:p>
          <a:p>
            <a:pPr marL="38100" indent="0" algn="l">
              <a:lnSpc>
                <a:spcPct val="100000"/>
              </a:lnSpc>
              <a:buNone/>
            </a:pPr>
            <a:r>
              <a:rPr lang="en-US" sz="1600" i="0" smtClean="0"/>
              <a:t>Karenanya Fulan pasti mati</a:t>
            </a:r>
          </a:p>
          <a:p>
            <a:pPr marL="38100" indent="0" algn="l">
              <a:lnSpc>
                <a:spcPct val="100000"/>
              </a:lnSpc>
              <a:buNone/>
            </a:pPr>
            <a:endParaRPr lang="en-US" sz="1600" i="0" smtClean="0"/>
          </a:p>
          <a:p>
            <a:pPr marL="38100" indent="0" algn="l">
              <a:lnSpc>
                <a:spcPct val="100000"/>
              </a:lnSpc>
              <a:buNone/>
            </a:pPr>
            <a:endParaRPr lang="en-US" sz="1600" i="0"/>
          </a:p>
          <a:p>
            <a:pPr marL="38100" indent="0" algn="l">
              <a:lnSpc>
                <a:spcPct val="100000"/>
              </a:lnSpc>
              <a:buNone/>
            </a:pPr>
            <a:endParaRPr lang="en-US" sz="1600" b="0" i="0" smtClean="0">
              <a:ea typeface="Cambria Math" panose="02040503050406030204" pitchFamily="18" charset="0"/>
            </a:endParaRPr>
          </a:p>
          <a:p>
            <a:pPr marL="38100" indent="0" algn="l">
              <a:lnSpc>
                <a:spcPct val="100000"/>
              </a:lnSpc>
              <a:buNone/>
            </a:pPr>
            <a:endParaRPr lang="en-US" sz="1600" i="0" smtClean="0"/>
          </a:p>
          <a:p>
            <a:pPr marL="38100" indent="0" algn="l">
              <a:lnSpc>
                <a:spcPct val="100000"/>
              </a:lnSpc>
              <a:buNone/>
            </a:pPr>
            <a:endParaRPr lang="en-US" sz="1600" i="0" smtClean="0"/>
          </a:p>
          <a:p>
            <a:pPr marL="38100" indent="0" algn="l">
              <a:lnSpc>
                <a:spcPct val="100000"/>
              </a:lnSpc>
              <a:buNone/>
            </a:pPr>
            <a:endParaRPr lang="en-US" sz="1600" i="0" smtClean="0"/>
          </a:p>
          <a:p>
            <a:pPr marL="38100" indent="0" algn="l">
              <a:lnSpc>
                <a:spcPct val="100000"/>
              </a:lnSpc>
              <a:buNone/>
            </a:pPr>
            <a:endParaRPr lang="en-US" sz="1600" i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3089850" y="1200150"/>
            <a:ext cx="2875521" cy="3080700"/>
          </a:xfrm>
        </p:spPr>
        <p:txBody>
          <a:bodyPr/>
          <a:lstStyle/>
          <a:p>
            <a:pPr marL="38100" indent="0">
              <a:lnSpc>
                <a:spcPct val="100000"/>
              </a:lnSpc>
              <a:buNone/>
            </a:pPr>
            <a:r>
              <a:rPr lang="en-US" sz="1600"/>
              <a:t>Didefinisikan :</a:t>
            </a:r>
          </a:p>
          <a:p>
            <a:pPr marL="38100" indent="0">
              <a:lnSpc>
                <a:spcPct val="100000"/>
              </a:lnSpc>
              <a:buNone/>
            </a:pPr>
            <a:r>
              <a:rPr lang="en-US" sz="1600"/>
              <a:t>Man(x)	</a:t>
            </a:r>
            <a:r>
              <a:rPr lang="en-US" sz="1600" smtClean="0"/>
              <a:t>: </a:t>
            </a:r>
            <a:r>
              <a:rPr lang="en-US" sz="1600"/>
              <a:t>x adalah manusia</a:t>
            </a:r>
          </a:p>
          <a:p>
            <a:pPr marL="38100" indent="0">
              <a:lnSpc>
                <a:spcPct val="100000"/>
              </a:lnSpc>
              <a:buNone/>
            </a:pPr>
            <a:r>
              <a:rPr lang="en-US" sz="1600"/>
              <a:t>Mortal(x)	</a:t>
            </a:r>
            <a:r>
              <a:rPr lang="en-US" sz="1600" smtClean="0"/>
              <a:t>: </a:t>
            </a:r>
            <a:r>
              <a:rPr lang="en-US" sz="1600"/>
              <a:t>x pasti mati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idx="3"/>
              </p:nvPr>
            </p:nvSpPr>
            <p:spPr>
              <a:xfrm>
                <a:off x="5834742" y="1200150"/>
                <a:ext cx="2832342" cy="3080700"/>
              </a:xfrm>
            </p:spPr>
            <p:txBody>
              <a:bodyPr/>
              <a:lstStyle/>
              <a:p>
                <a:pPr marL="38100" indent="0">
                  <a:lnSpc>
                    <a:spcPct val="100000"/>
                  </a:lnSpc>
                  <a:buNone/>
                </a:pPr>
                <a:r>
                  <a:rPr lang="en-US" sz="1600"/>
                  <a:t>Bentuk </a:t>
                </a:r>
                <a:r>
                  <a:rPr lang="en-US" sz="1600" smtClean="0"/>
                  <a:t>Predikat:</a:t>
                </a:r>
                <a:endParaRPr lang="en-US" sz="1600"/>
              </a:p>
              <a:p>
                <a:pPr marL="3810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𝑀𝑎𝑛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𝑀𝑜𝑟𝑡𝑎𝑙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810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𝐹𝑢𝑙𝑎𝑛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160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3"/>
              </p:nvPr>
            </p:nvSpPr>
            <p:spPr>
              <a:xfrm>
                <a:off x="5834742" y="1200150"/>
                <a:ext cx="2832342" cy="30807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922" y="2740500"/>
                <a:ext cx="3787507" cy="1625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Dalam contoh tersebut terdapat 2 himpunan yaitu himpunan </a:t>
                </a:r>
                <a:r>
                  <a:rPr lang="en-US" b="1" smtClean="0">
                    <a:solidFill>
                      <a:schemeClr val="bg1"/>
                    </a:solidFill>
                    <a:latin typeface="Encode Sans" panose="020B0604020202020204" charset="0"/>
                  </a:rPr>
                  <a:t>Man</a:t>
                </a:r>
                <a:r>
                  <a:rPr lang="en-US" sz="1200" smtClean="0">
                    <a:solidFill>
                      <a:schemeClr val="bg1"/>
                    </a:solidFill>
                    <a:latin typeface="Encode Sans" panose="020B0604020202020204" charset="0"/>
                  </a:rPr>
                  <a:t> </a:t>
                </a:r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dan </a:t>
                </a:r>
                <a:r>
                  <a:rPr lang="en-US" b="1" smtClean="0">
                    <a:solidFill>
                      <a:schemeClr val="bg1"/>
                    </a:solidFill>
                    <a:latin typeface="Encode Sans" panose="020B0604020202020204" charset="0"/>
                  </a:rPr>
                  <a:t>Mortal . </a:t>
                </a:r>
              </a:p>
              <a:p>
                <a:r>
                  <a:rPr lang="en-US" b="1" smtClean="0">
                    <a:solidFill>
                      <a:schemeClr val="bg1"/>
                    </a:solidFill>
                    <a:latin typeface="Encode Sans" panose="020B0604020202020204" charset="0"/>
                  </a:rPr>
                  <a:t>Man</a:t>
                </a:r>
                <a:r>
                  <a:rPr lang="en-US" sz="1200" smtClean="0">
                    <a:solidFill>
                      <a:schemeClr val="bg1"/>
                    </a:solidFill>
                    <a:latin typeface="Encode Sans" panose="020B060402020202020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 </a:t>
                </a:r>
                <a:r>
                  <a:rPr lang="en-US" b="1" smtClean="0">
                    <a:solidFill>
                      <a:schemeClr val="bg1"/>
                    </a:solidFill>
                    <a:latin typeface="Encode Sans" panose="020B0604020202020204" charset="0"/>
                  </a:rPr>
                  <a:t>Mortal </a:t>
                </a:r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dan Fulan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 Man</a:t>
                </a:r>
                <a:r>
                  <a:rPr lang="en-US" b="1" smtClean="0">
                    <a:solidFill>
                      <a:schemeClr val="bg1"/>
                    </a:solidFill>
                    <a:latin typeface="Encode Sans" panose="020B0604020202020204" charset="0"/>
                  </a:rPr>
                  <a:t> </a:t>
                </a:r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 </a:t>
                </a:r>
              </a:p>
              <a:p>
                <a:endParaRPr lang="en-US">
                  <a:solidFill>
                    <a:schemeClr val="bg1"/>
                  </a:solidFill>
                  <a:latin typeface="Encode Sans" panose="020B0604020202020204" charset="0"/>
                </a:endParaRPr>
              </a:p>
              <a:p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Man(x) adalah syarat cukup Mortal(x) sehingga setiap x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 Man pasti x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 Mortal</a:t>
                </a:r>
              </a:p>
              <a:p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Jadi Fulan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mtClean="0">
                    <a:solidFill>
                      <a:schemeClr val="bg1"/>
                    </a:solidFill>
                    <a:latin typeface="Encode Sans" panose="020B0604020202020204" charset="0"/>
                  </a:rPr>
                  <a:t> Mortal</a:t>
                </a:r>
                <a:endParaRPr lang="en-US">
                  <a:solidFill>
                    <a:schemeClr val="bg1"/>
                  </a:solidFill>
                  <a:latin typeface="Encode Sans" panose="020B060402020202020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22" y="2740500"/>
                <a:ext cx="3787507" cy="1625573"/>
              </a:xfrm>
              <a:prstGeom prst="rect">
                <a:avLst/>
              </a:prstGeom>
              <a:blipFill rotWithShape="0">
                <a:blip r:embed="rId3"/>
                <a:stretch>
                  <a:fillRect l="-483" t="-752" b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5290457" y="2656114"/>
            <a:ext cx="2852057" cy="17099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Mortal </a:t>
            </a:r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65371" y="3385457"/>
            <a:ext cx="1589313" cy="89539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Man </a:t>
            </a:r>
          </a:p>
          <a:p>
            <a:pPr algn="ctr"/>
            <a:endParaRPr lang="en-US"/>
          </a:p>
          <a:p>
            <a:pPr algn="ctr"/>
            <a:r>
              <a:rPr lang="en-US" smtClean="0"/>
              <a:t>Fulan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5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4300" y="432150"/>
            <a:ext cx="6335400" cy="3092700"/>
          </a:xfrm>
        </p:spPr>
        <p:txBody>
          <a:bodyPr/>
          <a:lstStyle/>
          <a:p>
            <a:pPr marL="38100" indent="0">
              <a:buNone/>
            </a:pPr>
            <a:r>
              <a:rPr lang="en-US" sz="2000" smtClean="0"/>
              <a:t>Definisi: </a:t>
            </a:r>
          </a:p>
          <a:p>
            <a:pPr marL="38100" indent="0">
              <a:buNone/>
            </a:pPr>
            <a:endParaRPr lang="en-US" sz="2000"/>
          </a:p>
          <a:p>
            <a:pPr marL="38100" indent="0">
              <a:buNone/>
            </a:pPr>
            <a:r>
              <a:rPr lang="en-US" sz="2000" smtClean="0"/>
              <a:t>Himpunan bagian yang dibentuk berdasarkan spesifikasi dari predikat disebut eksistensi. Jika P(x) adalah predikat, maka eksistensi A dari P(x) adalah A={x : P(x)}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56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76200" indent="0">
                  <a:buNone/>
                </a:pPr>
                <a:r>
                  <a:rPr lang="en-US" sz="2000" i="1" smtClean="0">
                    <a:latin typeface="Cambria Math" panose="02040503050406030204" pitchFamily="18" charset="0"/>
                  </a:rPr>
                  <a:t>Jika diketahui  </a:t>
                </a:r>
              </a:p>
              <a:p>
                <a:pPr marL="762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)∨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))↔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(¬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000" smtClean="0">
                  <a:ea typeface="Cambria Math" panose="02040503050406030204" pitchFamily="18" charset="0"/>
                </a:endParaRPr>
              </a:p>
              <a:p>
                <a:pPr marL="76200" indent="0">
                  <a:buNone/>
                </a:pPr>
                <a:endParaRPr lang="en-US" sz="1800" smtClean="0"/>
              </a:p>
              <a:p>
                <a:pPr marL="76200" indent="0">
                  <a:buNone/>
                </a:pPr>
                <a:r>
                  <a:rPr lang="en-US" sz="1800" smtClean="0"/>
                  <a:t>Dalam notasi himpunan </a:t>
                </a:r>
              </a:p>
              <a:p>
                <a:pPr marL="762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000" smtClean="0"/>
              </a:p>
              <a:p>
                <a:pPr marL="76200" indent="0">
                  <a:buNone/>
                </a:pPr>
                <a:endParaRPr lang="en-US" sz="200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961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Bukti</a:t>
            </a:r>
            <a:r>
              <a:rPr lang="en-US" smtClean="0"/>
              <a:t>: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smtClean="0"/>
              </a:p>
              <a:p>
                <a:endParaRPr lang="en-US"/>
              </a:p>
              <a:p>
                <a:endParaRPr lang="en-US" smtClean="0"/>
              </a:p>
              <a:p>
                <a:endParaRPr lang="en-US"/>
              </a:p>
              <a:p>
                <a:r>
                  <a:rPr lang="en-US" sz="1600" smtClean="0"/>
                  <a:t>Kolom 4 dan 7 ekuivalen, jadi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𝐏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sup>
                    </m:sSup>
                  </m:oMath>
                </a14:m>
                <a:r>
                  <a:rPr lang="en-US" sz="1600" smtClean="0"/>
                  <a:t>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𝑪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e>
                      <m:sup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sup>
                    </m:sSup>
                  </m:oMath>
                </a14:m>
                <a:r>
                  <a:rPr lang="en-US" sz="1600" smtClean="0"/>
                  <a:t> identik</a:t>
                </a:r>
                <a:endParaRPr lang="en-US" sz="160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298452"/>
                  </p:ext>
                </p:extLst>
              </p:nvPr>
            </p:nvGraphicFramePr>
            <p:xfrm>
              <a:off x="1023258" y="1323522"/>
              <a:ext cx="6095999" cy="1854200"/>
            </p:xfrm>
            <a:graphic>
              <a:graphicData uri="http://schemas.openxmlformats.org/drawingml/2006/table">
                <a:tbl>
                  <a:tblPr firstRow="1" bandRow="1">
                    <a:tableStyleId>{912C8C85-51F0-491E-9774-3900AFEF0FD7}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/>
                            <a:t>P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/>
                            <a:t>Q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𝐏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𝑸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𝐏</m:t>
                                    </m:r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∪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𝑸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sup>
                                </m:s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298452"/>
                  </p:ext>
                </p:extLst>
              </p:nvPr>
            </p:nvGraphicFramePr>
            <p:xfrm>
              <a:off x="1023258" y="1323522"/>
              <a:ext cx="6095999" cy="1854200"/>
            </p:xfrm>
            <a:graphic>
              <a:graphicData uri="http://schemas.openxmlformats.org/drawingml/2006/table">
                <a:tbl>
                  <a:tblPr firstRow="1" bandRow="1">
                    <a:tableStyleId>{912C8C85-51F0-491E-9774-3900AFEF0FD7}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/>
                            <a:t>P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/>
                            <a:t>Q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3279" r="-401399" b="-4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000" t="-3279" r="-301399" b="-4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000" t="-3279" r="-201399" b="-4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00000" t="-3279" r="-101399" b="-4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00000" t="-3279" r="-1399" b="-4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ounded Rectangle 7"/>
          <p:cNvSpPr/>
          <p:nvPr/>
        </p:nvSpPr>
        <p:spPr>
          <a:xfrm>
            <a:off x="3853543" y="1687286"/>
            <a:ext cx="444557" cy="1480457"/>
          </a:xfrm>
          <a:prstGeom prst="round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66114" y="1687286"/>
            <a:ext cx="444557" cy="1480457"/>
          </a:xfrm>
          <a:prstGeom prst="round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599" y="957239"/>
            <a:ext cx="3967971" cy="3108300"/>
          </a:xfrm>
        </p:spPr>
        <p:txBody>
          <a:bodyPr/>
          <a:lstStyle/>
          <a:p>
            <a:pPr marL="76200" indent="0">
              <a:lnSpc>
                <a:spcPct val="100000"/>
              </a:lnSpc>
              <a:buNone/>
            </a:pPr>
            <a:r>
              <a:rPr lang="en-US" sz="1600" smtClean="0"/>
              <a:t>Saya menanam semua </a:t>
            </a:r>
            <a:r>
              <a:rPr lang="en-US" sz="1600" smtClean="0"/>
              <a:t>pohon mahal </a:t>
            </a:r>
            <a:r>
              <a:rPr lang="en-US" sz="1600" smtClean="0"/>
              <a:t>saya tahun lalu. Semua pohon buah saya ada dikebun. Tidak ada pohon dikebun yang ditanam tahun </a:t>
            </a:r>
            <a:r>
              <a:rPr lang="en-US" sz="1600" smtClean="0"/>
              <a:t>lalu</a:t>
            </a:r>
          </a:p>
          <a:p>
            <a:pPr marL="76200" indent="0">
              <a:lnSpc>
                <a:spcPct val="100000"/>
              </a:lnSpc>
              <a:buNone/>
            </a:pPr>
            <a:endParaRPr lang="en-US" sz="1600"/>
          </a:p>
          <a:p>
            <a:pPr marL="101600" indent="0">
              <a:lnSpc>
                <a:spcPct val="100000"/>
              </a:lnSpc>
              <a:buNone/>
            </a:pPr>
            <a:r>
              <a:rPr lang="en-US" sz="1600"/>
              <a:t>Didefinisikan bahwa:</a:t>
            </a:r>
          </a:p>
          <a:p>
            <a:pPr>
              <a:lnSpc>
                <a:spcPct val="100000"/>
              </a:lnSpc>
            </a:pPr>
            <a:r>
              <a:rPr lang="en-US" sz="1600"/>
              <a:t>A(x) : x adalah pohon mahal</a:t>
            </a:r>
          </a:p>
          <a:p>
            <a:pPr>
              <a:lnSpc>
                <a:spcPct val="100000"/>
              </a:lnSpc>
            </a:pPr>
            <a:r>
              <a:rPr lang="en-US" sz="1600"/>
              <a:t>B(x) : x ditanam tahun lalu</a:t>
            </a:r>
          </a:p>
          <a:p>
            <a:pPr>
              <a:lnSpc>
                <a:spcPct val="100000"/>
              </a:lnSpc>
            </a:pPr>
            <a:r>
              <a:rPr lang="en-US" sz="1600"/>
              <a:t>C(x) : x adalah pohon buah</a:t>
            </a:r>
          </a:p>
          <a:p>
            <a:pPr>
              <a:lnSpc>
                <a:spcPct val="100000"/>
              </a:lnSpc>
            </a:pPr>
            <a:r>
              <a:rPr lang="en-US" sz="1600"/>
              <a:t>D(x) : x ada di kebun</a:t>
            </a:r>
          </a:p>
          <a:p>
            <a:pPr marL="76200" indent="0">
              <a:lnSpc>
                <a:spcPct val="100000"/>
              </a:lnSpc>
              <a:buNone/>
            </a:pPr>
            <a:endParaRPr lang="en-US" sz="1600" smtClean="0"/>
          </a:p>
          <a:p>
            <a:pPr marL="76200" indent="0">
              <a:lnSpc>
                <a:spcPct val="100000"/>
              </a:lnSpc>
              <a:buNone/>
            </a:pPr>
            <a:endParaRPr lang="en-US" sz="1600"/>
          </a:p>
          <a:p>
            <a:pPr marL="419100" indent="-342900">
              <a:lnSpc>
                <a:spcPct val="100000"/>
              </a:lnSpc>
              <a:buFont typeface="+mj-lt"/>
              <a:buAutoNum type="arabicPeriod"/>
            </a:pPr>
            <a:endParaRPr lang="en-US" sz="1600" smtClean="0"/>
          </a:p>
          <a:p>
            <a:pPr>
              <a:lnSpc>
                <a:spcPct val="100000"/>
              </a:lnSpc>
            </a:pPr>
            <a:endParaRPr lang="en-US" sz="1600"/>
          </a:p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611128" y="957239"/>
            <a:ext cx="3984172" cy="3108300"/>
          </a:xfrm>
        </p:spPr>
        <p:txBody>
          <a:bodyPr/>
          <a:lstStyle/>
          <a:p>
            <a:pPr marL="76200" indent="0">
              <a:lnSpc>
                <a:spcPct val="100000"/>
              </a:lnSpc>
              <a:buNone/>
            </a:pPr>
            <a:r>
              <a:rPr lang="en-US" sz="1600" smtClean="0"/>
              <a:t>Tentukan </a:t>
            </a:r>
            <a:r>
              <a:rPr lang="en-US" sz="1600"/>
              <a:t>kebenaran pernyataan berikut:</a:t>
            </a:r>
          </a:p>
          <a:p>
            <a:pPr marL="4191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/>
              <a:t>Semua pohon buah ditanam tahun lalu</a:t>
            </a:r>
          </a:p>
          <a:p>
            <a:pPr marL="4191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/>
              <a:t>Tidak ada pohon mahal di kebun</a:t>
            </a:r>
          </a:p>
          <a:p>
            <a:pPr marL="4191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/>
              <a:t>Tidak ada pohon buah yang mahal</a:t>
            </a:r>
          </a:p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1696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Premis 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49600" y="971037"/>
                <a:ext cx="7497000" cy="2946300"/>
              </a:xfrm>
            </p:spPr>
            <p:txBody>
              <a:bodyPr/>
              <a:lstStyle/>
              <a:p>
                <a:pPr marL="4191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 smtClean="0"/>
                  <a:t>Saya menanam semua </a:t>
                </a:r>
                <a:r>
                  <a:rPr lang="en-US" sz="1800"/>
                  <a:t>pohon </a:t>
                </a:r>
                <a:r>
                  <a:rPr lang="en-US" sz="1800" smtClean="0"/>
                  <a:t>mahal saya </a:t>
                </a:r>
                <a:r>
                  <a:rPr lang="en-US" sz="1800"/>
                  <a:t>tahun lalu </a:t>
                </a:r>
                <a:endParaRPr lang="en-US" sz="1800" smtClean="0"/>
              </a:p>
              <a:p>
                <a:pPr lvl="1">
                  <a:lnSpc>
                    <a:spcPct val="100000"/>
                  </a:lnSpc>
                </a:pPr>
                <a:r>
                  <a:rPr lang="en-US" sz="1800" smtClean="0"/>
                  <a:t>Menjadi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800" smtClean="0"/>
              </a:p>
              <a:p>
                <a:pPr marL="4191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/>
                  <a:t>Semua pohon buah saya ada dikebun </a:t>
                </a:r>
                <a:endParaRPr lang="en-US" sz="1800" smtClean="0"/>
              </a:p>
              <a:p>
                <a:pPr lvl="1">
                  <a:lnSpc>
                    <a:spcPct val="100000"/>
                  </a:lnSpc>
                </a:pPr>
                <a:r>
                  <a:rPr lang="en-US" sz="1800" smtClean="0"/>
                  <a:t>Menjadi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800" smtClean="0"/>
              </a:p>
              <a:p>
                <a:pPr marL="4191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1800"/>
                  <a:t>Tidak </a:t>
                </a:r>
                <a:r>
                  <a:rPr lang="en-US" sz="1800" smtClean="0"/>
                  <a:t>ada </a:t>
                </a:r>
                <a:r>
                  <a:rPr lang="en-US" sz="1800"/>
                  <a:t>pohon dikebun yang ditanam tahun </a:t>
                </a:r>
                <a:r>
                  <a:rPr lang="en-US" sz="1800" smtClean="0"/>
                  <a:t>lalu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800"/>
                  <a:t>Menjadi 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sz="1800"/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49600" y="971037"/>
                <a:ext cx="7497000" cy="2946300"/>
              </a:xfrm>
              <a:blipFill rotWithShape="0">
                <a:blip r:embed="rId2"/>
                <a:stretch>
                  <a:fillRect l="-244" t="-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987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Pembuktian dengan aturan inferensi (</a:t>
            </a:r>
            <a:r>
              <a:rPr lang="en-US" b="0" smtClean="0"/>
              <a:t>pernyataan 1</a:t>
            </a:r>
            <a:r>
              <a:rPr lang="en-US" smtClean="0"/>
              <a:t>)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0229" y="910975"/>
                <a:ext cx="7497000" cy="2946300"/>
              </a:xfrm>
            </p:spPr>
            <p:txBody>
              <a:bodyPr/>
              <a:lstStyle/>
              <a:p>
                <a:pPr marL="76200" indent="0">
                  <a:lnSpc>
                    <a:spcPct val="100000"/>
                  </a:lnSpc>
                  <a:buNone/>
                </a:pPr>
                <a:r>
                  <a:rPr lang="en-US" sz="1800" b="1" smtClean="0"/>
                  <a:t>Semua pohon buah ditanam </a:t>
                </a:r>
                <a:r>
                  <a:rPr lang="en-US" sz="1800" b="1"/>
                  <a:t>tahun </a:t>
                </a:r>
                <a:r>
                  <a:rPr lang="en-US" sz="1800" b="1" smtClean="0"/>
                  <a:t>lalu </a:t>
                </a:r>
              </a:p>
              <a:p>
                <a:pPr marL="53340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mtClean="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 smtClean="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 smtClean="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 smtClean="0"/>
              </a:p>
              <a:p>
                <a:pPr marL="533400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→~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smtClean="0"/>
                  <a:t> menyatakan Semua pohon buah tidak ditanam tahun lalu. Jadi pernyataan 1 salah</a:t>
                </a:r>
                <a:endParaRPr lang="en-US" sz="180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 smtClean="0"/>
              </a:p>
              <a:p>
                <a:pPr marL="533400" lvl="1" indent="0">
                  <a:lnSpc>
                    <a:spcPct val="100000"/>
                  </a:lnSpc>
                  <a:buNone/>
                </a:pPr>
                <a:endParaRPr lang="en-US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0229" y="910975"/>
                <a:ext cx="7497000" cy="2946300"/>
              </a:xfrm>
              <a:blipFill rotWithShape="0">
                <a:blip r:embed="rId2"/>
                <a:stretch>
                  <a:fillRect b="-25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9275140"/>
                  </p:ext>
                </p:extLst>
              </p:nvPr>
            </p:nvGraphicFramePr>
            <p:xfrm>
              <a:off x="1404256" y="1824164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1001487"/>
                    <a:gridCol w="3062513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Predikat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Alasan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Kontrapositif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1 dan 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9275140"/>
                  </p:ext>
                </p:extLst>
              </p:nvPr>
            </p:nvGraphicFramePr>
            <p:xfrm>
              <a:off x="1404256" y="1824164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1001487"/>
                    <a:gridCol w="3062513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Predikat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Alasan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103279" r="-66600" b="-3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203279" r="-66600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303279" r="-66600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Kontrapositif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403279" r="-66600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1 dan 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160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Pembuktian dengan aturan inferensi (</a:t>
            </a:r>
            <a:r>
              <a:rPr lang="en-US" b="0"/>
              <a:t>pernyataan </a:t>
            </a:r>
            <a:r>
              <a:rPr lang="en-US" b="0" smtClean="0"/>
              <a:t>2</a:t>
            </a:r>
            <a:r>
              <a:rPr lang="en-US" smtClean="0"/>
              <a:t>)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49600" y="910975"/>
                <a:ext cx="7497000" cy="2946300"/>
              </a:xfrm>
            </p:spPr>
            <p:txBody>
              <a:bodyPr/>
              <a:lstStyle/>
              <a:p>
                <a:pPr marL="76200" indent="0">
                  <a:buNone/>
                </a:pPr>
                <a:r>
                  <a:rPr lang="en-US" sz="1800" b="1" smtClean="0"/>
                  <a:t>Tidak ada pohon mahal </a:t>
                </a:r>
                <a:r>
                  <a:rPr lang="en-US" sz="1800" b="1"/>
                  <a:t>di </a:t>
                </a:r>
                <a:r>
                  <a:rPr lang="en-US" sz="1800" b="1" smtClean="0"/>
                  <a:t>kebun </a:t>
                </a:r>
                <a:r>
                  <a:rPr lang="en-US" sz="1800" smtClean="0"/>
                  <a:t>dapat ditulis</a:t>
                </a:r>
              </a:p>
              <a:p>
                <a:pPr marL="76200" indent="0">
                  <a:buNone/>
                </a:pPr>
                <a:r>
                  <a:rPr lang="en-US" sz="1800" b="1" smtClean="0"/>
                  <a:t>Semua </a:t>
                </a:r>
                <a:r>
                  <a:rPr lang="en-US" sz="1800" b="1" smtClean="0"/>
                  <a:t>pohon mahal tidak ada di kebun</a:t>
                </a:r>
                <a:r>
                  <a:rPr lang="en-US" sz="1800" smtClean="0"/>
                  <a:t> </a:t>
                </a:r>
                <a:endParaRPr lang="en-US" sz="1800" smtClean="0"/>
              </a:p>
              <a:p>
                <a:pPr marL="762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→~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smtClean="0"/>
              </a:p>
              <a:p>
                <a:pPr marL="76200" indent="0">
                  <a:buNone/>
                </a:pPr>
                <a:endParaRPr lang="en-US" sz="2000" smtClean="0"/>
              </a:p>
              <a:p>
                <a:pPr marL="76200" indent="0">
                  <a:buNone/>
                </a:pPr>
                <a:endParaRPr lang="en-US" sz="2000" smtClean="0"/>
              </a:p>
              <a:p>
                <a:pPr marL="76200" indent="0">
                  <a:buNone/>
                </a:pPr>
                <a:endParaRPr lang="en-US" sz="2000"/>
              </a:p>
              <a:p>
                <a:pPr marL="76200" indent="0">
                  <a:buNone/>
                </a:pPr>
                <a:endParaRPr lang="en-US" sz="2000" smtClean="0"/>
              </a:p>
              <a:p>
                <a:pPr marL="76200" indent="0">
                  <a:buNone/>
                </a:pPr>
                <a:r>
                  <a:rPr lang="en-US" sz="1800" smtClean="0"/>
                  <a:t>Hasilnya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→~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800" smtClean="0"/>
                  <a:t> menyatakan “tidak ada pohon mahal di kebun” jadi pernyataan 2 benar</a:t>
                </a:r>
                <a:endParaRPr lang="en-US" sz="1800"/>
              </a:p>
              <a:p>
                <a:pPr marL="76200" indent="0">
                  <a:buNone/>
                </a:pPr>
                <a:endParaRPr lang="en-US" sz="2000"/>
              </a:p>
              <a:p>
                <a:endParaRPr lang="en-US" sz="200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49600" y="910975"/>
                <a:ext cx="7497000" cy="2946300"/>
              </a:xfrm>
              <a:blipFill rotWithShape="0">
                <a:blip r:embed="rId2"/>
                <a:stretch>
                  <a:fillRect b="-30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9451401"/>
                  </p:ext>
                </p:extLst>
              </p:nvPr>
            </p:nvGraphicFramePr>
            <p:xfrm>
              <a:off x="1349827" y="2373915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1001487"/>
                    <a:gridCol w="3062513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Predikat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Alasan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∀</m:t>
                                    </m:r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~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1,2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9451401"/>
                  </p:ext>
                </p:extLst>
              </p:nvPr>
            </p:nvGraphicFramePr>
            <p:xfrm>
              <a:off x="1349827" y="2373915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1001487"/>
                    <a:gridCol w="3062513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Predikat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Alasan 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101639" r="-66600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201639" r="-66600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Premis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2604" t="-301639" r="-66600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langkah</a:t>
                          </a:r>
                          <a:r>
                            <a:rPr lang="en-US" baseline="0" smtClean="0">
                              <a:solidFill>
                                <a:schemeClr val="bg1"/>
                              </a:solidFill>
                            </a:rPr>
                            <a:t> 1,2</a:t>
                          </a:r>
                          <a:endParaRPr lang="en-US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46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ert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466</Words>
  <Application>Microsoft Office PowerPoint</Application>
  <PresentationFormat>On-screen Show (16:9)</PresentationFormat>
  <Paragraphs>208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Ebrima</vt:lpstr>
      <vt:lpstr>Encode Sans</vt:lpstr>
      <vt:lpstr>Encode Sans ExtraLight</vt:lpstr>
      <vt:lpstr>Arial</vt:lpstr>
      <vt:lpstr>Cambria Math</vt:lpstr>
      <vt:lpstr>Laertes template</vt:lpstr>
      <vt:lpstr>Pembuktian Logika Predikat (Himpunan &amp; aturan)</vt:lpstr>
      <vt:lpstr>Ilustrasi </vt:lpstr>
      <vt:lpstr>PowerPoint Presentation</vt:lpstr>
      <vt:lpstr>Contoh </vt:lpstr>
      <vt:lpstr>Bukti:</vt:lpstr>
      <vt:lpstr>Contoh </vt:lpstr>
      <vt:lpstr>Premis </vt:lpstr>
      <vt:lpstr>Pembuktian dengan aturan inferensi (pernyataan 1)</vt:lpstr>
      <vt:lpstr>Pembuktian dengan aturan inferensi (pernyataan 2)</vt:lpstr>
      <vt:lpstr>Pembuktian dengan aturan inferensi (pernyataan 3)</vt:lpstr>
      <vt:lpstr>Solusi dengan himpunan</vt:lpstr>
      <vt:lpstr>Solusi </vt:lpstr>
      <vt:lpstr>Latihan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 dalam Logika Predikat</dc:title>
  <dc:creator>indi widi</dc:creator>
  <cp:lastModifiedBy>indi widi</cp:lastModifiedBy>
  <cp:revision>21</cp:revision>
  <dcterms:modified xsi:type="dcterms:W3CDTF">2018-07-09T02:46:21Z</dcterms:modified>
</cp:coreProperties>
</file>