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345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032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78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699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836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40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05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674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86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1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4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550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FD02-9454-4F98-81F3-FDB8B902A0DA}" type="datetimeFigureOut">
              <a:rPr lang="id-ID" smtClean="0"/>
              <a:t>10/07/2018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1799-9517-4E82-BC88-8BC72BCB92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716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304800"/>
            <a:ext cx="8280400" cy="914400"/>
          </a:xfrm>
        </p:spPr>
        <p:txBody>
          <a:bodyPr>
            <a:noAutofit/>
          </a:bodyPr>
          <a:lstStyle/>
          <a:p>
            <a:r>
              <a:rPr lang="en-US" sz="3600" dirty="0"/>
              <a:t>Importance of Choosing Initial Centroids</a:t>
            </a:r>
          </a:p>
        </p:txBody>
      </p:sp>
      <p:sp>
        <p:nvSpPr>
          <p:cNvPr id="1596419" name="Text Box 3"/>
          <p:cNvSpPr txBox="1">
            <a:spLocks noChangeArrowheads="1"/>
          </p:cNvSpPr>
          <p:nvPr/>
        </p:nvSpPr>
        <p:spPr bwMode="auto">
          <a:xfrm>
            <a:off x="609600" y="4727575"/>
            <a:ext cx="800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96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09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509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509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41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41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41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0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7338"/>
            <a:ext cx="8839200" cy="1066800"/>
          </a:xfrm>
        </p:spPr>
        <p:txBody>
          <a:bodyPr>
            <a:noAutofit/>
          </a:bodyPr>
          <a:lstStyle/>
          <a:p>
            <a:r>
              <a:rPr lang="en-US" dirty="0"/>
              <a:t>Importance of Choosing Initial </a:t>
            </a:r>
            <a:r>
              <a:rPr lang="en-US" dirty="0" smtClean="0"/>
              <a:t>Centroids</a:t>
            </a:r>
            <a:endParaRPr lang="en-US" dirty="0"/>
          </a:p>
        </p:txBody>
      </p:sp>
      <p:sp>
        <p:nvSpPr>
          <p:cNvPr id="1598467" name="Text Box 3"/>
          <p:cNvSpPr txBox="1">
            <a:spLocks noChangeArrowheads="1"/>
          </p:cNvSpPr>
          <p:nvPr/>
        </p:nvSpPr>
        <p:spPr bwMode="auto">
          <a:xfrm>
            <a:off x="609600" y="4860925"/>
            <a:ext cx="800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98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954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954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954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954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954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01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8534400" cy="914400"/>
          </a:xfrm>
        </p:spPr>
        <p:txBody>
          <a:bodyPr>
            <a:noAutofit/>
          </a:bodyPr>
          <a:lstStyle/>
          <a:p>
            <a:r>
              <a:rPr lang="en-US" sz="3600" dirty="0"/>
              <a:t>Importance of Choosing Initial Centroids …</a:t>
            </a:r>
          </a:p>
        </p:txBody>
      </p:sp>
      <p:sp>
        <p:nvSpPr>
          <p:cNvPr id="1599491" name="Text Box 3"/>
          <p:cNvSpPr txBox="1">
            <a:spLocks noChangeArrowheads="1"/>
          </p:cNvSpPr>
          <p:nvPr/>
        </p:nvSpPr>
        <p:spPr bwMode="auto">
          <a:xfrm>
            <a:off x="609600" y="4651375"/>
            <a:ext cx="800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99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509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509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417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417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41775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5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multiple runs </a:t>
            </a:r>
            <a:r>
              <a:rPr lang="en-US" dirty="0" smtClean="0"/>
              <a:t>and select the clustering with the smallest error</a:t>
            </a:r>
          </a:p>
          <a:p>
            <a:endParaRPr lang="en-US" dirty="0"/>
          </a:p>
          <a:p>
            <a:r>
              <a:rPr lang="en-US" dirty="0"/>
              <a:t>Select original set of  points by methods other than random . E.g.,  pick the most distant (from each other) points as cluster centers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K-means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++ </a:t>
            </a:r>
            <a:r>
              <a:rPr lang="en-US" dirty="0"/>
              <a:t>algorithm)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Initialization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centroid</a:t>
            </a:r>
            <a:r>
              <a:rPr lang="en-US" dirty="0"/>
              <a:t> depends on the distance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minimizer</a:t>
            </a:r>
            <a:r>
              <a:rPr lang="en-US" dirty="0" smtClean="0"/>
              <a:t> for the distance function</a:t>
            </a:r>
            <a:endParaRPr lang="en-US" dirty="0"/>
          </a:p>
          <a:p>
            <a:r>
              <a:rPr lang="en-US" dirty="0" smtClean="0"/>
              <a:t>‘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Closeness</a:t>
            </a:r>
            <a:r>
              <a:rPr lang="en-US" dirty="0"/>
              <a:t>’ is measured by Euclidean </a:t>
            </a:r>
            <a:r>
              <a:rPr lang="en-US" dirty="0" smtClean="0"/>
              <a:t>distance (SSE), </a:t>
            </a:r>
            <a:r>
              <a:rPr lang="en-US" dirty="0"/>
              <a:t>cosine similarity, correlation, etc.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Centroid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mean</a:t>
            </a:r>
            <a:r>
              <a:rPr lang="en-US" dirty="0"/>
              <a:t> of the points in the cluster for SSE, </a:t>
            </a:r>
            <a:r>
              <a:rPr lang="en-US" dirty="0" smtClean="0"/>
              <a:t>and cosine similarity</a:t>
            </a:r>
          </a:p>
          <a:p>
            <a:pPr lvl="1"/>
            <a:r>
              <a:rPr lang="en-US" dirty="0" smtClean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median</a:t>
            </a:r>
            <a:r>
              <a:rPr lang="en-US" dirty="0"/>
              <a:t> for Manhattan distance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Finding the centroid is not always easy </a:t>
            </a:r>
          </a:p>
          <a:p>
            <a:pPr lvl="1"/>
            <a:r>
              <a:rPr lang="en-US" dirty="0" smtClean="0"/>
              <a:t>It can be an NP-hard problem for some distance functions</a:t>
            </a:r>
          </a:p>
          <a:p>
            <a:pPr lvl="2"/>
            <a:r>
              <a:rPr lang="en-US" dirty="0" smtClean="0"/>
              <a:t>E.g., median form multiple dimensions</a:t>
            </a:r>
            <a:endParaRPr lang="en-US" dirty="0"/>
          </a:p>
          <a:p>
            <a:endParaRPr lang="en-US" dirty="0"/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K-means </a:t>
            </a:r>
            <a:r>
              <a:rPr lang="en-US" dirty="0" smtClean="0"/>
              <a:t>Algorithm </a:t>
            </a:r>
            <a:r>
              <a:rPr lang="en-US" dirty="0"/>
              <a:t>– </a:t>
            </a:r>
            <a:r>
              <a:rPr lang="en-US" dirty="0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K-means will </a:t>
            </a:r>
            <a:r>
              <a:rPr lang="en-US" dirty="0">
                <a:solidFill>
                  <a:srgbClr val="0070C0"/>
                </a:solidFill>
              </a:rPr>
              <a:t>converge</a:t>
            </a:r>
            <a:r>
              <a:rPr lang="en-US" dirty="0"/>
              <a:t> for common similarity measures mentioned above.</a:t>
            </a:r>
          </a:p>
          <a:p>
            <a:pPr lvl="1"/>
            <a:r>
              <a:rPr lang="en-US" dirty="0"/>
              <a:t>Most of the convergence happens in the first few iterations.</a:t>
            </a:r>
          </a:p>
          <a:p>
            <a:pPr lvl="1"/>
            <a:r>
              <a:rPr lang="en-US" dirty="0"/>
              <a:t>Often the stopping condition is changed to ‘Until relatively few points change clusters’</a:t>
            </a:r>
          </a:p>
          <a:p>
            <a:r>
              <a:rPr lang="en-US" dirty="0"/>
              <a:t>Complexity is O( n * K * I * d )</a:t>
            </a:r>
          </a:p>
          <a:p>
            <a:pPr lvl="1"/>
            <a:r>
              <a:rPr lang="en-US" dirty="0"/>
              <a:t>n = number of points, K = number of clusters, </a:t>
            </a:r>
            <a:br>
              <a:rPr lang="en-US" dirty="0"/>
            </a:br>
            <a:r>
              <a:rPr lang="en-US" dirty="0"/>
              <a:t>I = number of iterations, d = </a:t>
            </a:r>
            <a:r>
              <a:rPr lang="en-US" dirty="0" smtClean="0"/>
              <a:t>dimensionality</a:t>
            </a:r>
          </a:p>
          <a:p>
            <a:r>
              <a:rPr lang="en-US" dirty="0" smtClean="0"/>
              <a:t>In general a fast and efficient algorithm</a:t>
            </a:r>
            <a:endParaRPr lang="en-US" dirty="0"/>
          </a:p>
          <a:p>
            <a:endParaRPr lang="en-US" dirty="0"/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K-means </a:t>
            </a:r>
            <a:r>
              <a:rPr lang="en-US" dirty="0" smtClean="0"/>
              <a:t>Algorithm </a:t>
            </a:r>
            <a:r>
              <a:rPr lang="en-US" dirty="0"/>
              <a:t>– </a:t>
            </a:r>
            <a:r>
              <a:rPr lang="en-US" dirty="0" smtClean="0"/>
              <a:t>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K-means has problems when clusters are of </a:t>
            </a:r>
            <a:r>
              <a:rPr lang="en-US" dirty="0" smtClean="0"/>
              <a:t>different </a:t>
            </a:r>
            <a:endParaRPr lang="en-US" dirty="0"/>
          </a:p>
          <a:p>
            <a:pPr lvl="1"/>
            <a:r>
              <a:rPr lang="en-US" dirty="0"/>
              <a:t>Sizes</a:t>
            </a:r>
          </a:p>
          <a:p>
            <a:pPr lvl="1"/>
            <a:r>
              <a:rPr lang="en-US" dirty="0"/>
              <a:t>Densities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Non-globular</a:t>
            </a:r>
            <a:r>
              <a:rPr lang="en-US" dirty="0"/>
              <a:t> shapes</a:t>
            </a:r>
          </a:p>
          <a:p>
            <a:endParaRPr lang="en-US" dirty="0"/>
          </a:p>
          <a:p>
            <a:r>
              <a:rPr lang="en-US" dirty="0"/>
              <a:t>K-means has problems when the data contains outliers.</a:t>
            </a: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K-means</a:t>
            </a:r>
          </a:p>
        </p:txBody>
      </p:sp>
    </p:spTree>
    <p:extLst>
      <p:ext uri="{BB962C8B-B14F-4D97-AF65-F5344CB8AC3E}">
        <p14:creationId xmlns:p14="http://schemas.microsoft.com/office/powerpoint/2010/main" val="23574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80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524000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/>
          </a:p>
        </p:txBody>
      </p:sp>
      <p:sp>
        <p:nvSpPr>
          <p:cNvPr id="161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14400"/>
          </a:xfrm>
        </p:spPr>
        <p:txBody>
          <a:bodyPr>
            <a:noAutofit/>
          </a:bodyPr>
          <a:lstStyle/>
          <a:p>
            <a:r>
              <a:rPr lang="en-US" sz="3600" dirty="0"/>
              <a:t>Limitations of K-means: Differing Sizes</a:t>
            </a:r>
          </a:p>
        </p:txBody>
      </p:sp>
      <p:pic>
        <p:nvPicPr>
          <p:cNvPr id="1612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2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2806" name="Text Box 6"/>
          <p:cNvSpPr txBox="1">
            <a:spLocks noChangeArrowheads="1"/>
          </p:cNvSpPr>
          <p:nvPr/>
        </p:nvSpPr>
        <p:spPr bwMode="auto">
          <a:xfrm>
            <a:off x="762000" y="5348287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sp>
        <p:nvSpPr>
          <p:cNvPr id="1612807" name="Rectangle 7"/>
          <p:cNvSpPr>
            <a:spLocks noChangeArrowheads="1"/>
          </p:cNvSpPr>
          <p:nvPr/>
        </p:nvSpPr>
        <p:spPr bwMode="auto">
          <a:xfrm>
            <a:off x="5334000" y="5297487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K-means (3 Clusters)</a:t>
            </a:r>
          </a:p>
        </p:txBody>
      </p:sp>
    </p:spTree>
    <p:extLst>
      <p:ext uri="{BB962C8B-B14F-4D97-AF65-F5344CB8AC3E}">
        <p14:creationId xmlns:p14="http://schemas.microsoft.com/office/powerpoint/2010/main" val="268226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7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143000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/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990600"/>
          </a:xfrm>
        </p:spPr>
        <p:txBody>
          <a:bodyPr>
            <a:noAutofit/>
          </a:bodyPr>
          <a:lstStyle/>
          <a:p>
            <a:r>
              <a:rPr lang="en-US" sz="3600" dirty="0"/>
              <a:t>Limitations of K-means: Differing Density</a:t>
            </a:r>
          </a:p>
        </p:txBody>
      </p:sp>
      <p:sp>
        <p:nvSpPr>
          <p:cNvPr id="1613828" name="Text Box 4"/>
          <p:cNvSpPr txBox="1">
            <a:spLocks noChangeArrowheads="1"/>
          </p:cNvSpPr>
          <p:nvPr/>
        </p:nvSpPr>
        <p:spPr bwMode="auto">
          <a:xfrm>
            <a:off x="762000" y="5424487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pic>
        <p:nvPicPr>
          <p:cNvPr id="1613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92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3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192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3831" name="Rectangle 7"/>
          <p:cNvSpPr>
            <a:spLocks noChangeArrowheads="1"/>
          </p:cNvSpPr>
          <p:nvPr/>
        </p:nvSpPr>
        <p:spPr bwMode="auto">
          <a:xfrm>
            <a:off x="5334000" y="5373687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K-means (3 Clusters)</a:t>
            </a:r>
          </a:p>
        </p:txBody>
      </p:sp>
    </p:spTree>
    <p:extLst>
      <p:ext uri="{BB962C8B-B14F-4D97-AF65-F5344CB8AC3E}">
        <p14:creationId xmlns:p14="http://schemas.microsoft.com/office/powerpoint/2010/main" val="133696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3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4851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817687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/>
          </a:p>
        </p:txBody>
      </p:sp>
      <p:sp>
        <p:nvSpPr>
          <p:cNvPr id="161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Limitations of K-means: Non-globular Shapes</a:t>
            </a:r>
          </a:p>
        </p:txBody>
      </p:sp>
      <p:sp>
        <p:nvSpPr>
          <p:cNvPr id="1614852" name="Text Box 4"/>
          <p:cNvSpPr txBox="1">
            <a:spLocks noChangeArrowheads="1"/>
          </p:cNvSpPr>
          <p:nvPr/>
        </p:nvSpPr>
        <p:spPr bwMode="auto">
          <a:xfrm>
            <a:off x="1143000" y="5551487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Original Points</a:t>
            </a:r>
          </a:p>
        </p:txBody>
      </p:sp>
      <p:pic>
        <p:nvPicPr>
          <p:cNvPr id="16148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938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48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938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4855" name="Rectangle 7"/>
          <p:cNvSpPr>
            <a:spLocks noChangeArrowheads="1"/>
          </p:cNvSpPr>
          <p:nvPr/>
        </p:nvSpPr>
        <p:spPr bwMode="auto">
          <a:xfrm>
            <a:off x="5334000" y="5576887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K-means (2 Clusters)</a:t>
            </a:r>
          </a:p>
        </p:txBody>
      </p:sp>
    </p:spTree>
    <p:extLst>
      <p:ext uri="{BB962C8B-B14F-4D97-AF65-F5344CB8AC3E}">
        <p14:creationId xmlns:p14="http://schemas.microsoft.com/office/powerpoint/2010/main" val="43934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48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600200"/>
            <a:ext cx="8001000" cy="4572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 err="1"/>
              <a:t>Partitional</a:t>
            </a:r>
            <a:r>
              <a:rPr lang="en-US" dirty="0"/>
              <a:t> clustering approach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Each cluster is associated with a </a:t>
            </a:r>
            <a:r>
              <a:rPr lang="en-US" dirty="0">
                <a:solidFill>
                  <a:srgbClr val="FF0000"/>
                </a:solidFill>
              </a:rPr>
              <a:t>centroid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(center point)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Each point is assigned to the cluster with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closest</a:t>
            </a:r>
            <a:r>
              <a:rPr lang="en-US" dirty="0"/>
              <a:t> centroid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Number of clusters,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, must be </a:t>
            </a:r>
            <a:r>
              <a:rPr lang="en-US" dirty="0" smtClean="0"/>
              <a:t>specified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The objective is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minimize the sum of distances </a:t>
            </a:r>
            <a:r>
              <a:rPr lang="en-US" dirty="0"/>
              <a:t>of the points to their respective </a:t>
            </a:r>
            <a:r>
              <a:rPr lang="en-US" dirty="0">
                <a:solidFill>
                  <a:srgbClr val="0070C0"/>
                </a:solidFill>
              </a:rPr>
              <a:t>centroid</a:t>
            </a:r>
          </a:p>
        </p:txBody>
      </p:sp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1219200"/>
          </a:xfrm>
        </p:spPr>
        <p:txBody>
          <a:bodyPr>
            <a:normAutofit/>
          </a:bodyPr>
          <a:lstStyle/>
          <a:p>
            <a:r>
              <a:rPr lang="en-US" sz="3600" dirty="0"/>
              <a:t>K-means Clustering</a:t>
            </a:r>
          </a:p>
        </p:txBody>
      </p:sp>
    </p:spTree>
    <p:extLst>
      <p:ext uri="{BB962C8B-B14F-4D97-AF65-F5344CB8AC3E}">
        <p14:creationId xmlns:p14="http://schemas.microsoft.com/office/powerpoint/2010/main" val="16756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875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143000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/>
          </a:p>
        </p:txBody>
      </p:sp>
      <p:sp>
        <p:nvSpPr>
          <p:cNvPr id="161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8686800" cy="914400"/>
          </a:xfrm>
        </p:spPr>
        <p:txBody>
          <a:bodyPr>
            <a:noAutofit/>
          </a:bodyPr>
          <a:lstStyle/>
          <a:p>
            <a:r>
              <a:rPr lang="en-US" dirty="0"/>
              <a:t>Overcoming K-means Limitations</a:t>
            </a:r>
          </a:p>
        </p:txBody>
      </p:sp>
      <p:pic>
        <p:nvPicPr>
          <p:cNvPr id="1615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5877" name="Text Box 5"/>
          <p:cNvSpPr txBox="1">
            <a:spLocks noChangeArrowheads="1"/>
          </p:cNvSpPr>
          <p:nvPr/>
        </p:nvSpPr>
        <p:spPr bwMode="auto">
          <a:xfrm>
            <a:off x="762000" y="4953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Original Points				K-means Clusters</a:t>
            </a:r>
          </a:p>
        </p:txBody>
      </p:sp>
      <p:pic>
        <p:nvPicPr>
          <p:cNvPr id="16158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5879" name="Rectangle 7"/>
          <p:cNvSpPr>
            <a:spLocks noChangeArrowheads="1"/>
          </p:cNvSpPr>
          <p:nvPr/>
        </p:nvSpPr>
        <p:spPr bwMode="auto">
          <a:xfrm>
            <a:off x="1143000" y="5562600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0"/>
              <a:t>One solution is to use many clusters.</a:t>
            </a:r>
          </a:p>
          <a:p>
            <a:pPr lvl="1"/>
            <a:r>
              <a:rPr lang="en-US" sz="2000" b="0"/>
              <a:t>Find parts of clusters, but need to put together.</a:t>
            </a:r>
          </a:p>
        </p:txBody>
      </p:sp>
    </p:spTree>
    <p:extLst>
      <p:ext uri="{BB962C8B-B14F-4D97-AF65-F5344CB8AC3E}">
        <p14:creationId xmlns:p14="http://schemas.microsoft.com/office/powerpoint/2010/main" val="395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899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143000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/>
          </a:p>
        </p:txBody>
      </p:sp>
      <p:sp>
        <p:nvSpPr>
          <p:cNvPr id="161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57200"/>
            <a:ext cx="8280400" cy="857250"/>
          </a:xfrm>
        </p:spPr>
        <p:txBody>
          <a:bodyPr>
            <a:noAutofit/>
          </a:bodyPr>
          <a:lstStyle/>
          <a:p>
            <a:r>
              <a:rPr lang="en-US" dirty="0"/>
              <a:t>Overcoming K-means Limitations</a:t>
            </a:r>
          </a:p>
        </p:txBody>
      </p:sp>
      <p:sp>
        <p:nvSpPr>
          <p:cNvPr id="1616900" name="Text Box 4"/>
          <p:cNvSpPr txBox="1">
            <a:spLocks noChangeArrowheads="1"/>
          </p:cNvSpPr>
          <p:nvPr/>
        </p:nvSpPr>
        <p:spPr bwMode="auto">
          <a:xfrm>
            <a:off x="762000" y="5500687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Original Points				K-means Clusters</a:t>
            </a:r>
          </a:p>
        </p:txBody>
      </p:sp>
      <p:pic>
        <p:nvPicPr>
          <p:cNvPr id="16169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54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69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716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87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919287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000"/>
          </a:p>
        </p:txBody>
      </p:sp>
      <p:sp>
        <p:nvSpPr>
          <p:cNvPr id="161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219200"/>
          </a:xfrm>
        </p:spPr>
        <p:txBody>
          <a:bodyPr>
            <a:noAutofit/>
          </a:bodyPr>
          <a:lstStyle/>
          <a:p>
            <a:r>
              <a:rPr lang="en-US" dirty="0"/>
              <a:t>Overcoming K-means Limitations</a:t>
            </a:r>
          </a:p>
        </p:txBody>
      </p:sp>
      <p:sp>
        <p:nvSpPr>
          <p:cNvPr id="1617924" name="Text Box 4"/>
          <p:cNvSpPr txBox="1">
            <a:spLocks noChangeArrowheads="1"/>
          </p:cNvSpPr>
          <p:nvPr/>
        </p:nvSpPr>
        <p:spPr bwMode="auto">
          <a:xfrm>
            <a:off x="1143000" y="5653087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Original Points				K-means Clusters</a:t>
            </a:r>
          </a:p>
        </p:txBody>
      </p:sp>
      <p:pic>
        <p:nvPicPr>
          <p:cNvPr id="16179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95487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79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995487"/>
            <a:ext cx="426878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0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340768"/>
            <a:ext cx="7408333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K-</a:t>
            </a:r>
            <a:r>
              <a:rPr lang="en-US" dirty="0" err="1" smtClean="0">
                <a:solidFill>
                  <a:srgbClr val="FF0000"/>
                </a:solidFill>
              </a:rPr>
              <a:t>medoids</a:t>
            </a:r>
            <a:r>
              <a:rPr lang="en-US" dirty="0" smtClean="0"/>
              <a:t>: Similar problem definition as in K-means, but the centroid of the cluster is defined to be one of the points in the cluster (the </a:t>
            </a:r>
            <a:r>
              <a:rPr lang="en-US" dirty="0" err="1" smtClean="0">
                <a:solidFill>
                  <a:srgbClr val="00B0F0"/>
                </a:solidFill>
              </a:rPr>
              <a:t>medoid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K-centers</a:t>
            </a:r>
            <a:r>
              <a:rPr lang="en-US" dirty="0" smtClean="0"/>
              <a:t>: Similar problem definition as in K-means, but the goal now is to minimize the maximum </a:t>
            </a:r>
            <a:r>
              <a:rPr lang="en-US" dirty="0" smtClean="0">
                <a:solidFill>
                  <a:srgbClr val="00B0F0"/>
                </a:solidFill>
              </a:rPr>
              <a:t>diameter </a:t>
            </a:r>
            <a:r>
              <a:rPr lang="en-US" dirty="0" smtClean="0"/>
              <a:t>of the clusters (diameter of a cluster is maximum distance between any two points in the cluster).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2204864"/>
                <a:ext cx="7408333" cy="3450696"/>
              </a:xfrm>
            </p:spPr>
            <p:txBody>
              <a:bodyPr rtlCol="0">
                <a:normAutofit fontScale="70000" lnSpcReduction="20000"/>
              </a:bodyPr>
              <a:lstStyle/>
              <a:p>
                <a:pPr>
                  <a:defRPr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Problem: </a:t>
                </a:r>
                <a:r>
                  <a:rPr lang="en-US" dirty="0" smtClean="0"/>
                  <a:t>Given </a:t>
                </a:r>
                <a:r>
                  <a:rPr lang="en-US" dirty="0"/>
                  <a:t>a set </a:t>
                </a:r>
                <a:r>
                  <a:rPr lang="en-US" dirty="0">
                    <a:solidFill>
                      <a:schemeClr val="accent1"/>
                    </a:solidFill>
                  </a:rPr>
                  <a:t>X</a:t>
                </a:r>
                <a:r>
                  <a:rPr lang="en-US" dirty="0"/>
                  <a:t> of </a:t>
                </a:r>
                <a:r>
                  <a:rPr lang="en-US" dirty="0">
                    <a:solidFill>
                      <a:schemeClr val="accent1"/>
                    </a:solidFill>
                  </a:rPr>
                  <a:t>n</a:t>
                </a:r>
                <a:r>
                  <a:rPr lang="en-US" dirty="0"/>
                  <a:t> points in a </a:t>
                </a:r>
                <a:r>
                  <a:rPr lang="en-US" dirty="0">
                    <a:solidFill>
                      <a:schemeClr val="accent1"/>
                    </a:solidFill>
                  </a:rPr>
                  <a:t>d</a:t>
                </a:r>
                <a:r>
                  <a:rPr lang="en-US" dirty="0"/>
                  <a:t>-dimensional space and an integer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K </a:t>
                </a:r>
                <a:r>
                  <a:rPr lang="en-US" dirty="0" smtClean="0"/>
                  <a:t>group the points into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K</a:t>
                </a:r>
                <a:r>
                  <a:rPr lang="en-US" dirty="0" smtClean="0"/>
                  <a:t> clusters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C= {</a:t>
                </a:r>
                <a:r>
                  <a:rPr lang="en-US" dirty="0" err="1" smtClean="0">
                    <a:solidFill>
                      <a:schemeClr val="accent1"/>
                    </a:solidFill>
                  </a:rPr>
                  <a:t>C</a:t>
                </a:r>
                <a:r>
                  <a:rPr lang="en-US" baseline="-25000" dirty="0" err="1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, C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,…,C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k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} </a:t>
                </a:r>
                <a:r>
                  <a:rPr lang="en-US" dirty="0" smtClean="0"/>
                  <a:t>such that</a:t>
                </a:r>
              </a:p>
              <a:p>
                <a:pPr marL="0" indent="0" fontAlgn="auto">
                  <a:spcAft>
                    <a:spcPts val="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𝐶𝑜𝑠𝑡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𝑑𝑖𝑠𝑡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 smtClean="0"/>
                  <a:t>	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minimized</a:t>
                </a:r>
                <a:r>
                  <a:rPr lang="en-US" dirty="0" smtClean="0"/>
                  <a:t>, where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is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centroid </a:t>
                </a:r>
                <a:r>
                  <a:rPr lang="en-US" dirty="0" smtClean="0"/>
                  <a:t>of the points in cluster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i</a:t>
                </a:r>
                <a:endParaRPr lang="en-US" baseline="-250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2204864"/>
                <a:ext cx="7408333" cy="3450696"/>
              </a:xfrm>
              <a:blipFill rotWithShape="1">
                <a:blip r:embed="rId2"/>
                <a:stretch>
                  <a:fillRect l="-1152" r="-988" b="-194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</a:p>
        </p:txBody>
      </p:sp>
    </p:spTree>
    <p:extLst>
      <p:ext uri="{BB962C8B-B14F-4D97-AF65-F5344CB8AC3E}">
        <p14:creationId xmlns:p14="http://schemas.microsoft.com/office/powerpoint/2010/main" val="21500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060848"/>
                <a:ext cx="7408333" cy="3450696"/>
              </a:xfrm>
            </p:spPr>
            <p:txBody>
              <a:bodyPr rtlCol="0">
                <a:normAutofit fontScale="62500" lnSpcReduction="20000"/>
              </a:bodyPr>
              <a:lstStyle/>
              <a:p>
                <a:pPr fontAlgn="auto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dirty="0" smtClean="0"/>
                  <a:t>Most common definition is with </a:t>
                </a:r>
                <a:r>
                  <a:rPr lang="en-US" dirty="0" err="1" smtClean="0"/>
                  <a:t>euclidean</a:t>
                </a:r>
                <a:r>
                  <a:rPr lang="en-US" dirty="0" smtClean="0"/>
                  <a:t> distance, minimizing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Sum of Squares Error (SSE)</a:t>
                </a:r>
                <a:r>
                  <a:rPr lang="en-US" dirty="0" smtClean="0"/>
                  <a:t> function</a:t>
                </a:r>
              </a:p>
              <a:p>
                <a:pPr lvl="1">
                  <a:defRPr/>
                </a:pPr>
                <a:r>
                  <a:rPr lang="en-US" dirty="0" smtClean="0"/>
                  <a:t>Sometimes K-means is defined like that</a:t>
                </a:r>
              </a:p>
              <a:p>
                <a:pPr>
                  <a:defRPr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Problem: </a:t>
                </a:r>
                <a:r>
                  <a:rPr lang="en-US" dirty="0" smtClean="0"/>
                  <a:t>Given </a:t>
                </a:r>
                <a:r>
                  <a:rPr lang="en-US" dirty="0"/>
                  <a:t>a set </a:t>
                </a:r>
                <a:r>
                  <a:rPr lang="en-US" dirty="0">
                    <a:solidFill>
                      <a:schemeClr val="accent1"/>
                    </a:solidFill>
                  </a:rPr>
                  <a:t>X</a:t>
                </a:r>
                <a:r>
                  <a:rPr lang="en-US" dirty="0"/>
                  <a:t> of </a:t>
                </a:r>
                <a:r>
                  <a:rPr lang="en-US" dirty="0">
                    <a:solidFill>
                      <a:schemeClr val="accent1"/>
                    </a:solidFill>
                  </a:rPr>
                  <a:t>n</a:t>
                </a:r>
                <a:r>
                  <a:rPr lang="en-US" dirty="0"/>
                  <a:t> points in a </a:t>
                </a:r>
                <a:r>
                  <a:rPr lang="en-US" dirty="0">
                    <a:solidFill>
                      <a:schemeClr val="accent1"/>
                    </a:solidFill>
                  </a:rPr>
                  <a:t>d</a:t>
                </a:r>
                <a:r>
                  <a:rPr lang="en-US" dirty="0"/>
                  <a:t>-dimensional space and an integer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K </a:t>
                </a:r>
                <a:r>
                  <a:rPr lang="en-US" dirty="0" smtClean="0"/>
                  <a:t>group the points into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K</a:t>
                </a:r>
                <a:r>
                  <a:rPr lang="en-US" dirty="0" smtClean="0"/>
                  <a:t> clusters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C= {</a:t>
                </a:r>
                <a:r>
                  <a:rPr lang="en-US" dirty="0" err="1" smtClean="0">
                    <a:solidFill>
                      <a:schemeClr val="accent1"/>
                    </a:solidFill>
                  </a:rPr>
                  <a:t>C</a:t>
                </a:r>
                <a:r>
                  <a:rPr lang="en-US" baseline="-25000" dirty="0" err="1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, C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,…,C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k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} </a:t>
                </a:r>
                <a:r>
                  <a:rPr lang="en-US" dirty="0" smtClean="0"/>
                  <a:t>such that</a:t>
                </a:r>
              </a:p>
              <a:p>
                <a:pPr marL="0" indent="0" fontAlgn="auto">
                  <a:spcAft>
                    <a:spcPts val="0"/>
                  </a:spcAft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𝐶𝑜𝑠𝑡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 smtClean="0"/>
                  <a:t>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minimized</a:t>
                </a:r>
                <a:r>
                  <a:rPr lang="en-US" dirty="0" smtClean="0"/>
                  <a:t>, where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is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mean </a:t>
                </a:r>
                <a:r>
                  <a:rPr lang="en-US" dirty="0" smtClean="0"/>
                  <a:t>of the points in cluster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i</a:t>
                </a:r>
                <a:endParaRPr lang="en-US" baseline="-250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060848"/>
                <a:ext cx="7408333" cy="3450696"/>
              </a:xfrm>
              <a:blipFill rotWithShape="1">
                <a:blip r:embed="rId2"/>
                <a:stretch>
                  <a:fillRect l="-905" t="-1767" b="-21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61245" y="4437112"/>
            <a:ext cx="30957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Sum of Squares Error (SSE)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NP-hard</a:t>
            </a:r>
            <a:r>
              <a:rPr lang="en-US" dirty="0" smtClean="0"/>
              <a:t> if the dimensionality of the data is at least 2 (</a:t>
            </a:r>
            <a:r>
              <a:rPr lang="en-US" b="1" dirty="0" smtClean="0">
                <a:solidFill>
                  <a:schemeClr val="accent1"/>
                </a:solidFill>
              </a:rPr>
              <a:t>d&gt;=2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Finding the best solution in polynomial time is infeasible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1"/>
                </a:solidFill>
              </a:rPr>
              <a:t>d=1</a:t>
            </a:r>
            <a:r>
              <a:rPr lang="en-US" dirty="0" smtClean="0"/>
              <a:t> the problem is solvable in polynomial time (how?)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simple iterative algorithm works quite well in practice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058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Complexity of the k-means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r>
              <a:rPr lang="en-US" dirty="0" smtClean="0"/>
              <a:t>Also known 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Lloyd’s algorithm</a:t>
            </a:r>
            <a:r>
              <a:rPr lang="en-US" dirty="0" smtClean="0"/>
              <a:t>.</a:t>
            </a:r>
          </a:p>
          <a:p>
            <a:r>
              <a:rPr lang="en-US" dirty="0" smtClean="0"/>
              <a:t>K-means is sometimes synonymous with this algorithm</a:t>
            </a:r>
            <a:endParaRPr lang="en-US" dirty="0"/>
          </a:p>
        </p:txBody>
      </p:sp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1219200"/>
          </a:xfrm>
        </p:spPr>
        <p:txBody>
          <a:bodyPr>
            <a:normAutofit/>
          </a:bodyPr>
          <a:lstStyle/>
          <a:p>
            <a:r>
              <a:rPr lang="en-US" dirty="0"/>
              <a:t>K-means </a:t>
            </a:r>
            <a:r>
              <a:rPr lang="en-US" dirty="0" smtClean="0"/>
              <a:t>Algorithm</a:t>
            </a:r>
            <a:endParaRPr lang="en-US" dirty="0"/>
          </a:p>
        </p:txBody>
      </p:sp>
      <p:graphicFrame>
        <p:nvGraphicFramePr>
          <p:cNvPr id="1592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746100"/>
              </p:ext>
            </p:extLst>
          </p:nvPr>
        </p:nvGraphicFramePr>
        <p:xfrm>
          <a:off x="457200" y="3886200"/>
          <a:ext cx="81534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9784928" imgH="3177815" progId="Paint.Picture">
                  <p:embed/>
                </p:oleObj>
              </mc:Choice>
              <mc:Fallback>
                <p:oleObj name="Bitmap Image" r:id="rId3" imgW="9784928" imgH="317781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143"/>
                      <a:stretch>
                        <a:fillRect/>
                      </a:stretch>
                    </p:blipFill>
                    <p:spPr bwMode="auto">
                      <a:xfrm>
                        <a:off x="457200" y="3886200"/>
                        <a:ext cx="81534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3886200"/>
            <a:ext cx="52578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5029200"/>
            <a:ext cx="7848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5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centroids are often chosen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randomly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Clusters produced vary from one run to another.</a:t>
            </a:r>
          </a:p>
          <a:p>
            <a:endParaRPr lang="en-US" dirty="0"/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K-means </a:t>
            </a:r>
            <a:r>
              <a:rPr lang="en-US" dirty="0" smtClean="0"/>
              <a:t>Algorithm </a:t>
            </a:r>
            <a:r>
              <a:rPr lang="en-US" dirty="0"/>
              <a:t>– </a:t>
            </a:r>
            <a:r>
              <a:rPr lang="en-US" dirty="0" smtClean="0"/>
              <a:t>Initialization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304800"/>
            <a:ext cx="8280400" cy="838200"/>
          </a:xfrm>
        </p:spPr>
        <p:txBody>
          <a:bodyPr>
            <a:normAutofit/>
          </a:bodyPr>
          <a:lstStyle/>
          <a:p>
            <a:r>
              <a:rPr lang="en-US" dirty="0"/>
              <a:t>Two different K-means </a:t>
            </a:r>
            <a:r>
              <a:rPr lang="en-US" dirty="0" err="1"/>
              <a:t>Clusterings</a:t>
            </a:r>
            <a:endParaRPr lang="en-US" dirty="0"/>
          </a:p>
        </p:txBody>
      </p:sp>
      <p:pic>
        <p:nvPicPr>
          <p:cNvPr id="1594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1295400"/>
            <a:ext cx="30432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4372" name="Text Box 4"/>
          <p:cNvSpPr txBox="1">
            <a:spLocks noChangeArrowheads="1"/>
          </p:cNvSpPr>
          <p:nvPr/>
        </p:nvSpPr>
        <p:spPr bwMode="auto">
          <a:xfrm>
            <a:off x="609600" y="4419600"/>
            <a:ext cx="800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594373" name="Group 5"/>
          <p:cNvGrpSpPr>
            <a:grpSpLocks/>
          </p:cNvGrpSpPr>
          <p:nvPr/>
        </p:nvGrpSpPr>
        <p:grpSpPr bwMode="auto">
          <a:xfrm>
            <a:off x="5105400" y="3660775"/>
            <a:ext cx="3048000" cy="2587625"/>
            <a:chOff x="3216" y="2306"/>
            <a:chExt cx="1920" cy="1630"/>
          </a:xfrm>
        </p:grpSpPr>
        <p:pic>
          <p:nvPicPr>
            <p:cNvPr id="159437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306"/>
              <a:ext cx="1917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94375" name="Text Box 7"/>
            <p:cNvSpPr txBox="1">
              <a:spLocks noChangeArrowheads="1"/>
            </p:cNvSpPr>
            <p:nvPr/>
          </p:nvSpPr>
          <p:spPr bwMode="auto">
            <a:xfrm>
              <a:off x="3408" y="3705"/>
              <a:ext cx="17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Sub-optimal Clustering</a:t>
              </a:r>
            </a:p>
          </p:txBody>
        </p:sp>
      </p:grpSp>
      <p:grpSp>
        <p:nvGrpSpPr>
          <p:cNvPr id="1594376" name="Group 8"/>
          <p:cNvGrpSpPr>
            <a:grpSpLocks/>
          </p:cNvGrpSpPr>
          <p:nvPr/>
        </p:nvGrpSpPr>
        <p:grpSpPr bwMode="auto">
          <a:xfrm>
            <a:off x="990600" y="3660775"/>
            <a:ext cx="3043238" cy="2587625"/>
            <a:chOff x="624" y="2306"/>
            <a:chExt cx="1917" cy="1630"/>
          </a:xfrm>
        </p:grpSpPr>
        <p:pic>
          <p:nvPicPr>
            <p:cNvPr id="1594377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06"/>
              <a:ext cx="1917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94378" name="Text Box 10"/>
            <p:cNvSpPr txBox="1">
              <a:spLocks noChangeArrowheads="1"/>
            </p:cNvSpPr>
            <p:nvPr/>
          </p:nvSpPr>
          <p:spPr bwMode="auto">
            <a:xfrm>
              <a:off x="912" y="3705"/>
              <a:ext cx="14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Optimal Clustering</a:t>
              </a:r>
            </a:p>
          </p:txBody>
        </p:sp>
      </p:grpSp>
      <p:sp>
        <p:nvSpPr>
          <p:cNvPr id="1594379" name="Text Box 11"/>
          <p:cNvSpPr txBox="1">
            <a:spLocks noChangeArrowheads="1"/>
          </p:cNvSpPr>
          <p:nvPr/>
        </p:nvSpPr>
        <p:spPr bwMode="auto">
          <a:xfrm>
            <a:off x="5257800" y="1927226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Original Points</a:t>
            </a:r>
          </a:p>
        </p:txBody>
      </p:sp>
    </p:spTree>
    <p:extLst>
      <p:ext uri="{BB962C8B-B14F-4D97-AF65-F5344CB8AC3E}">
        <p14:creationId xmlns:p14="http://schemas.microsoft.com/office/powerpoint/2010/main" val="177581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94" y="381000"/>
            <a:ext cx="8863806" cy="990600"/>
          </a:xfrm>
        </p:spPr>
        <p:txBody>
          <a:bodyPr>
            <a:noAutofit/>
          </a:bodyPr>
          <a:lstStyle/>
          <a:p>
            <a:r>
              <a:rPr lang="en-US" dirty="0"/>
              <a:t>Importance of Choosing Initial Centroids</a:t>
            </a:r>
          </a:p>
        </p:txBody>
      </p:sp>
      <p:sp>
        <p:nvSpPr>
          <p:cNvPr id="1595395" name="Text Box 3"/>
          <p:cNvSpPr txBox="1">
            <a:spLocks noChangeArrowheads="1"/>
          </p:cNvSpPr>
          <p:nvPr/>
        </p:nvSpPr>
        <p:spPr bwMode="auto">
          <a:xfrm>
            <a:off x="609600" y="4784725"/>
            <a:ext cx="800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95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7192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3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7192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3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7192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3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7192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4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7192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4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719263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4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Monotype Sorts</vt:lpstr>
      <vt:lpstr>Office Theme</vt:lpstr>
      <vt:lpstr>Bitmap Image</vt:lpstr>
      <vt:lpstr>K-means</vt:lpstr>
      <vt:lpstr>K-means Clustering</vt:lpstr>
      <vt:lpstr>K-means Clustering</vt:lpstr>
      <vt:lpstr>K-means Clustering</vt:lpstr>
      <vt:lpstr>Complexity of the k-means problem</vt:lpstr>
      <vt:lpstr>K-means Algorithm</vt:lpstr>
      <vt:lpstr>K-means Algorithm – Initialization</vt:lpstr>
      <vt:lpstr>Two different K-means Clusterings</vt:lpstr>
      <vt:lpstr>Importance of Choosing Initial Centroids</vt:lpstr>
      <vt:lpstr>Importance of Choosing Initial Centroids</vt:lpstr>
      <vt:lpstr>Importance of Choosing Initial Centroids</vt:lpstr>
      <vt:lpstr>Importance of Choosing Initial Centroids …</vt:lpstr>
      <vt:lpstr>Dealing with Initialization</vt:lpstr>
      <vt:lpstr>K-means Algorithm – Centroids</vt:lpstr>
      <vt:lpstr>K-means Algorithm – Convergence</vt:lpstr>
      <vt:lpstr>Limitations of K-means</vt:lpstr>
      <vt:lpstr>Limitations of K-means: Differing Sizes</vt:lpstr>
      <vt:lpstr>Limitations of K-means: Differing Density</vt:lpstr>
      <vt:lpstr>Limitations of K-means: Non-globular Shapes</vt:lpstr>
      <vt:lpstr>Overcoming K-means Limitations</vt:lpstr>
      <vt:lpstr>Overcoming K-means Limitations</vt:lpstr>
      <vt:lpstr>Overcoming K-means Limitations</vt:lpstr>
      <vt:lpstr>Variations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K-means</dc:title>
  <dc:creator>Agus Nur</dc:creator>
  <cp:lastModifiedBy>mel pangrib</cp:lastModifiedBy>
  <cp:revision>2</cp:revision>
  <dcterms:created xsi:type="dcterms:W3CDTF">2014-06-07T01:36:38Z</dcterms:created>
  <dcterms:modified xsi:type="dcterms:W3CDTF">2018-07-10T13:08:57Z</dcterms:modified>
</cp:coreProperties>
</file>