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33" r:id="rId4"/>
    <p:sldId id="334" r:id="rId5"/>
    <p:sldId id="335" r:id="rId6"/>
    <p:sldId id="351" r:id="rId7"/>
    <p:sldId id="352" r:id="rId8"/>
    <p:sldId id="336" r:id="rId9"/>
    <p:sldId id="332" r:id="rId10"/>
    <p:sldId id="311" r:id="rId11"/>
    <p:sldId id="337" r:id="rId12"/>
    <p:sldId id="328" r:id="rId13"/>
    <p:sldId id="346" r:id="rId14"/>
    <p:sldId id="347" r:id="rId15"/>
    <p:sldId id="353" r:id="rId16"/>
    <p:sldId id="349" r:id="rId17"/>
    <p:sldId id="341" r:id="rId18"/>
    <p:sldId id="348" r:id="rId19"/>
    <p:sldId id="342" r:id="rId20"/>
    <p:sldId id="343" r:id="rId21"/>
    <p:sldId id="313" r:id="rId22"/>
    <p:sldId id="309" r:id="rId23"/>
    <p:sldId id="289" r:id="rId24"/>
    <p:sldId id="338" r:id="rId25"/>
    <p:sldId id="339" r:id="rId26"/>
    <p:sldId id="340" r:id="rId27"/>
    <p:sldId id="329" r:id="rId28"/>
    <p:sldId id="308" r:id="rId29"/>
    <p:sldId id="350" r:id="rId30"/>
    <p:sldId id="315" r:id="rId31"/>
    <p:sldId id="316" r:id="rId32"/>
    <p:sldId id="354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94660"/>
  </p:normalViewPr>
  <p:slideViewPr>
    <p:cSldViewPr>
      <p:cViewPr varScale="1">
        <p:scale>
          <a:sx n="63" d="100"/>
          <a:sy n="63" d="100"/>
        </p:scale>
        <p:origin x="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C1AC-483F-47FA-B6E2-FC84C1376576}" type="datetimeFigureOut">
              <a:rPr lang="id-ID" smtClean="0"/>
              <a:pPr/>
              <a:t>10/07/2018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latin typeface="Maiandra GD" pitchFamily="34" charset="0"/>
              </a:rPr>
              <a:t>Manajemen</a:t>
            </a:r>
            <a:r>
              <a:rPr lang="en-US" sz="4800" b="1" dirty="0" smtClean="0">
                <a:latin typeface="Maiandra GD" pitchFamily="34" charset="0"/>
              </a:rPr>
              <a:t> I/O  </a:t>
            </a:r>
            <a:r>
              <a:rPr lang="en-US" sz="4800" dirty="0" smtClean="0">
                <a:latin typeface="Maiandra GD" pitchFamily="34" charset="0"/>
              </a:rPr>
              <a:t>(2)</a:t>
            </a:r>
            <a:endParaRPr lang="id-ID" sz="4800" dirty="0"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7786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/>
              <a:t>Sumber</a:t>
            </a:r>
            <a:r>
              <a:rPr lang="en-US" sz="2000" u="sng" dirty="0" smtClean="0"/>
              <a:t> : </a:t>
            </a:r>
          </a:p>
          <a:p>
            <a:pPr algn="ctr"/>
            <a:r>
              <a:rPr lang="en-US" sz="2400" dirty="0" smtClean="0"/>
              <a:t>- </a:t>
            </a:r>
            <a:r>
              <a:rPr lang="en-US" sz="2000" i="1" dirty="0" smtClean="0"/>
              <a:t>Modern Operating System</a:t>
            </a:r>
            <a:r>
              <a:rPr lang="en-US" sz="2400" dirty="0" smtClean="0"/>
              <a:t>, </a:t>
            </a:r>
            <a:r>
              <a:rPr lang="en-US" sz="2400" dirty="0" err="1" smtClean="0"/>
              <a:t>Tanenbaum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i="1" dirty="0" smtClean="0"/>
              <a:t>Operating System, Internal and Design Principles</a:t>
            </a:r>
            <a:r>
              <a:rPr lang="en-US" sz="2400" dirty="0" smtClean="0"/>
              <a:t>, William Stallings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621508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Ken Kinanti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Purnamasari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4291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empus Sans ITC" pitchFamily="82" charset="0"/>
              </a:rPr>
              <a:t>Slide </a:t>
            </a:r>
            <a:r>
              <a:rPr lang="en-US" sz="2400" dirty="0" err="1" smtClean="0">
                <a:latin typeface="Tempus Sans ITC" pitchFamily="82" charset="0"/>
              </a:rPr>
              <a:t>perkuliahan</a:t>
            </a:r>
            <a:endParaRPr lang="en-US" sz="2400" dirty="0" smtClean="0">
              <a:latin typeface="Tempus Sans ITC" pitchFamily="82" charset="0"/>
            </a:endParaRPr>
          </a:p>
          <a:p>
            <a:pPr algn="ctr"/>
            <a:r>
              <a:rPr lang="en-US" sz="3200" b="1" dirty="0" smtClean="0">
                <a:latin typeface="Tempus Sans ITC" pitchFamily="82" charset="0"/>
              </a:rPr>
              <a:t>SISTEM OPERASI</a:t>
            </a:r>
            <a:endParaRPr lang="id-ID" sz="32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Cache, Buffer, Spool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215370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- Cache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: area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penyimpanan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salinan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data yang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ada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di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dalam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komputer</a:t>
            </a:r>
            <a:endParaRPr lang="en-US" sz="2800" u="sng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spcBef>
                <a:spcPct val="0"/>
              </a:spcBef>
              <a:defRPr/>
            </a:pPr>
            <a:endParaRPr lang="en-US" sz="28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- Buffer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: area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penyimpanan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salinan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data yang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akan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disimpan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ke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dalam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komputer</a:t>
            </a:r>
            <a:endParaRPr lang="en-US" sz="2800" u="sng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spcBef>
                <a:spcPct val="0"/>
              </a:spcBef>
              <a:defRPr/>
            </a:pPr>
            <a:endParaRPr lang="en-US" sz="28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- Spool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: buffer yang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menyimpan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salinan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data yang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akan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dieksekusi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u="sng" dirty="0" err="1" smtClean="0">
                <a:latin typeface="Maiandra GD" pitchFamily="34" charset="0"/>
                <a:cs typeface="Aharoni" pitchFamily="2" charset="-79"/>
              </a:rPr>
              <a:t>suatu</a:t>
            </a:r>
            <a:r>
              <a:rPr lang="en-US" sz="2800" u="sng" dirty="0" smtClean="0">
                <a:latin typeface="Maiandra GD" pitchFamily="34" charset="0"/>
                <a:cs typeface="Aharoni" pitchFamily="2" charset="-79"/>
              </a:rPr>
              <a:t> critical resource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mis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: printer)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Perangkat</a:t>
            </a: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Lunak</a:t>
            </a: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 I/O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285860"/>
            <a:ext cx="901065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Disks</a:t>
            </a:r>
            <a:endParaRPr lang="id-ID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DISK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hardware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18158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disk :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Magnetic Disk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1571612"/>
            <a:ext cx="8072494" cy="3323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silinder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silinder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16 track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track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(floppy disk : 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32,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harddisk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ratusan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1571612"/>
            <a:ext cx="8072494" cy="6588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" y="1571612"/>
            <a:ext cx="9117285" cy="46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137"/>
          <a:stretch>
            <a:fillRect/>
          </a:stretch>
        </p:blipFill>
        <p:spPr bwMode="auto">
          <a:xfrm>
            <a:off x="1643042" y="1785926"/>
            <a:ext cx="5786478" cy="40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000232" y="5286388"/>
            <a:ext cx="10001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Maiandra GD" pitchFamily="34" charset="0"/>
                <a:cs typeface="Aharoni" pitchFamily="2" charset="-79"/>
              </a:rPr>
              <a:t>Platter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5643578"/>
            <a:ext cx="10001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Maiandra GD" pitchFamily="34" charset="0"/>
                <a:cs typeface="Aharoni" pitchFamily="2" charset="-79"/>
              </a:rPr>
              <a:t>Spindle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5143512"/>
            <a:ext cx="157163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Maiandra GD" pitchFamily="34" charset="0"/>
                <a:cs typeface="Aharoni" pitchFamily="2" charset="-79"/>
              </a:rPr>
              <a:t>Read/Write Head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5074" y="5631436"/>
            <a:ext cx="10001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Maiandra GD" pitchFamily="34" charset="0"/>
                <a:cs typeface="Aharoni" pitchFamily="2" charset="-79"/>
              </a:rPr>
              <a:t>Boom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4622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Waktu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Pembacaan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Penulisan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ke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Disk :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Seek Time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Rotational Latency Time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 Transfer Data Time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9999"/>
            <a:ext cx="6143668" cy="525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786446" y="3143248"/>
            <a:ext cx="78581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Maiandra GD" pitchFamily="34" charset="0"/>
                <a:cs typeface="Aharoni" pitchFamily="2" charset="-79"/>
              </a:rPr>
              <a:t>Seek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3306" y="5429264"/>
            <a:ext cx="1785950" cy="646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mtClean="0">
                <a:latin typeface="Maiandra GD" pitchFamily="34" charset="0"/>
                <a:cs typeface="Aharoni" pitchFamily="2" charset="-79"/>
              </a:rPr>
              <a:t>Rotational Latency </a:t>
            </a:r>
            <a:r>
              <a:rPr lang="en-US" dirty="0" smtClean="0">
                <a:latin typeface="Maiandra GD" pitchFamily="34" charset="0"/>
                <a:cs typeface="Aharoni" pitchFamily="2" charset="-79"/>
              </a:rPr>
              <a:t>Time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0298" y="2285992"/>
            <a:ext cx="1000132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mtClean="0">
                <a:latin typeface="Maiandra GD" pitchFamily="34" charset="0"/>
                <a:cs typeface="Aharoni" pitchFamily="2" charset="-79"/>
              </a:rPr>
              <a:t>Transfer Data Time</a:t>
            </a:r>
            <a:endParaRPr lang="en-US" dirty="0" smtClean="0">
              <a:latin typeface="Maiandra GD" pitchFamily="34" charset="0"/>
              <a:cs typeface="Aharoni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47148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286520"/>
            <a:ext cx="5438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Perangkat</a:t>
            </a: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Lunak</a:t>
            </a: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 I/O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661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Lapisan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Lunak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I/O 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424224"/>
            <a:ext cx="8929718" cy="40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4857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95" y="6319860"/>
            <a:ext cx="6143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44012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Algoritma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Penjadwalan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Disk :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FCFS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		(First Come, First Serve)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SSF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			(Shortest Seek First)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SCAN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		(Elevator)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C-SCAN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		(Elevator Modified)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N-Step SCAN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Maiandra GD" pitchFamily="34" charset="0"/>
                <a:cs typeface="Aharoni" pitchFamily="2" charset="-79"/>
              </a:rPr>
              <a:t>Eschenbach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 Scheme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677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Bandingkan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Magnetic Disk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dengan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RAM (Random Access Memory)</a:t>
            </a:r>
          </a:p>
          <a:p>
            <a:pPr lvl="0">
              <a:spcBef>
                <a:spcPct val="0"/>
              </a:spcBef>
              <a:defRPr/>
            </a:pPr>
            <a:endParaRPr lang="en-US" sz="28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RAM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memiliki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seek time 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&amp;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latency time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endParaRPr lang="en-US" sz="28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Perintah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di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RAM : Baca &amp;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Tulis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blok</a:t>
            </a:r>
            <a:endParaRPr lang="en-US" sz="2800" dirty="0" smtClean="0">
              <a:latin typeface="Maiandra GD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Magnetic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Disk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RAID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(level 0 – 6)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RAID =&gt; Redundant Array of Independent Disk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828372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713485">
            <a:off x="4793458" y="3096831"/>
            <a:ext cx="4447323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smtClean="0">
                <a:latin typeface="Maiandra GD" pitchFamily="34" charset="0"/>
                <a:cs typeface="Aharoni" pitchFamily="2" charset="-79"/>
              </a:rPr>
              <a:t>vs</a:t>
            </a:r>
            <a:r>
              <a:rPr lang="en-US" sz="2400" smtClean="0">
                <a:latin typeface="Maiandra GD" pitchFamily="34" charset="0"/>
                <a:cs typeface="Aharoni" pitchFamily="2" charset="-79"/>
              </a:rPr>
              <a:t> SLED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smtClean="0">
                <a:latin typeface="Maiandra GD" pitchFamily="34" charset="0"/>
                <a:cs typeface="Aharoni" pitchFamily="2" charset="-79"/>
              </a:rPr>
              <a:t>(Single Large Expensive Disk)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43050"/>
            <a:ext cx="84621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RAID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(level 0 – 6)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" y="1434455"/>
            <a:ext cx="6858080" cy="54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RAID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(level 0 – 6)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6463718" cy="26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62436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RAID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(level 0 – 6)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Clocks</a:t>
            </a:r>
            <a:endParaRPr lang="id-ID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CLOCK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HARDWARE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3015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Clock :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Clock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impuls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listrik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Clock PIT (Programmable Interval Timer)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crystal oscillator , counter , holding register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CLOCK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HARDWARE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Interrupt Handler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309293"/>
            <a:ext cx="8072494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Bef>
                <a:spcPct val="0"/>
              </a:spcBef>
              <a:defRPr/>
            </a:pP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Penanganan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Interrupt :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Persiapan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Pastikan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register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tersimpan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Interrupt (setting TLB, MMU, page table,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stack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pengendali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interrupt,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register-register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Eksekusi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Jalankan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interrupt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Paska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Eksekusi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selanjutnya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MMU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register,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jalankan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CLOCK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HARDWARE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17360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Pemrograman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PIT :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One-shot mode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Square wave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CLOCK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SOFTWARE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38164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Clock :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Mengatur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nyata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Mengatur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eksekusi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proses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prosesor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Menangani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system call alarm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Profiling, monitoring,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pengumpulan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statistik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TUGAS PERORANGAN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37856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Kerjakan Latihan dari buku Andrew Tanenbaum, halaman 431 – 434</a:t>
            </a:r>
          </a:p>
          <a:p>
            <a:pPr lvl="0">
              <a:spcBef>
                <a:spcPct val="0"/>
              </a:spcBef>
              <a:defRPr/>
            </a:pPr>
            <a:endParaRPr lang="en-US" sz="320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Nomor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22, 25, 33, 41, 42, 45, 52</a:t>
            </a:r>
          </a:p>
          <a:p>
            <a:pPr lvl="0">
              <a:spcBef>
                <a:spcPct val="0"/>
              </a:spcBef>
              <a:defRPr/>
            </a:pPr>
            <a:endParaRPr lang="en-US" sz="4000" b="1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Tulis Tangan di Kertas Folio Bergaris.</a:t>
            </a:r>
            <a:br>
              <a:rPr lang="en-US" sz="3200" smtClean="0"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latin typeface="Arial" pitchFamily="34" charset="0"/>
                <a:cs typeface="Arial" pitchFamily="34" charset="0"/>
              </a:rPr>
              <a:t>Dikumpulkan H-1 pertemuan selanjutnya.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Device Driver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Device Driver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pengaturan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sepaket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kompleksitas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driver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latin typeface="Aharoni" pitchFamily="2" charset="-79"/>
                <a:ea typeface="+mj-ea"/>
                <a:cs typeface="Aharoni" pitchFamily="2" charset="-79"/>
              </a:rPr>
              <a:t>Device-Independent OS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Device-Independent :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Uniform interfacing for device drivers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Buffering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Error reporting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Allocating &amp; releasing dedicated devices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Providing a device-independent block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latin typeface="Aharoni" pitchFamily="2" charset="-79"/>
                <a:ea typeface="+mj-ea"/>
                <a:cs typeface="Aharoni" pitchFamily="2" charset="-79"/>
              </a:rPr>
              <a:t>Device-Independent OS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Device-Independent :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Uniform interfacing for device drivers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8" y="3140968"/>
            <a:ext cx="8738964" cy="34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latin typeface="Aharoni" pitchFamily="2" charset="-79"/>
                <a:ea typeface="+mj-ea"/>
                <a:cs typeface="Aharoni" pitchFamily="2" charset="-79"/>
              </a:rPr>
              <a:t>Device-Independent OS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Device-Independent :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 Buffering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16038"/>
            <a:ext cx="7483350" cy="38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latin typeface="Aharoni" pitchFamily="2" charset="-79"/>
                <a:ea typeface="+mj-ea"/>
                <a:cs typeface="Aharoni" pitchFamily="2" charset="-79"/>
              </a:rPr>
              <a:t>User-Level I/O Software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User-Level I/O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Spooling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Buffering I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/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O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Buffering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: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penyimpanan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data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ke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dalam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suatu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area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penyimpanan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saat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transfer data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antar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device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sedang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berlangsung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13624</TotalTime>
  <Words>535</Words>
  <Application>Microsoft Office PowerPoint</Application>
  <PresentationFormat>On-screen Show (4:3)</PresentationFormat>
  <Paragraphs>116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Aharoni</vt:lpstr>
      <vt:lpstr>Arial</vt:lpstr>
      <vt:lpstr>Calibri</vt:lpstr>
      <vt:lpstr>Maiandra GD</vt:lpstr>
      <vt:lpstr>Tempus Sans ITC</vt:lpstr>
      <vt:lpstr>Times New Roman</vt:lpstr>
      <vt:lpstr>Wingdings</vt:lpstr>
      <vt:lpstr>Office Theme</vt:lpstr>
      <vt:lpstr>Manajemen I/O 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Memori</dc:title>
  <dc:creator>asus</dc:creator>
  <cp:lastModifiedBy>kinantiken@gmail.com</cp:lastModifiedBy>
  <cp:revision>493</cp:revision>
  <dcterms:created xsi:type="dcterms:W3CDTF">2013-05-11T15:25:57Z</dcterms:created>
  <dcterms:modified xsi:type="dcterms:W3CDTF">2018-07-10T08:46:13Z</dcterms:modified>
</cp:coreProperties>
</file>