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008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67" d="100"/>
          <a:sy n="67" d="100"/>
        </p:scale>
        <p:origin x="11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C37A-15A7-4E20-866A-71EBAE3F8B30}" type="datetimeFigureOut">
              <a:rPr lang="id-ID" smtClean="0"/>
              <a:pPr/>
              <a:t>16/07/2018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D6D6-6E5E-44D0-ADCD-CDCF127B9AD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427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AF7A2-3AFD-42C8-AE6B-D7413B87CFA8}" type="datetimeFigureOut">
              <a:rPr lang="id-ID" smtClean="0"/>
              <a:pPr/>
              <a:t>16/07/2018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E8F0C-94CC-4013-844F-29928FECB7E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63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6402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069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0847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0385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5921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920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7920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1134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4903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2641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8941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44021-58C7-412A-A06C-3E0BCAE4EB5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C327C-BB6C-4B15-A8C0-1D970EFBB23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E2206-2548-4C4F-870A-1C67319893B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E5331-3A1D-4F9C-8EF7-ED1C94DBEC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FCAF6-AC11-4727-BFC5-7A693978E33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8651E-C27D-4F8C-9F19-C13E12E6CB8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D02E0-015A-4B18-8036-B00B61464AD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636B3-8A53-466D-B50F-94659FF5870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5BF4E-F973-4E92-AB32-15F0D1D7405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573D1-3D53-4818-A19E-63A2795A29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7EEB0-7DD4-452F-A484-7CE5D68CE58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2B4712-9A60-4832-9C30-1E0072DA0596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png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2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9.wmf"/><Relationship Id="rId4" Type="http://schemas.openxmlformats.org/officeDocument/2006/relationships/image" Target="../media/image21.png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95288" y="4868863"/>
            <a:ext cx="4427537" cy="544512"/>
          </a:xfrm>
          <a:noFill/>
          <a:ln/>
        </p:spPr>
        <p:txBody>
          <a:bodyPr/>
          <a:lstStyle/>
          <a:p>
            <a:pPr algn="l"/>
            <a:r>
              <a:rPr lang="id-ID" sz="3600" b="1" dirty="0">
                <a:solidFill>
                  <a:srgbClr val="0085B4"/>
                </a:solidFill>
              </a:rPr>
              <a:t>Integral Numerik </a:t>
            </a:r>
            <a:endParaRPr lang="es-ES" sz="3600" b="1" dirty="0">
              <a:solidFill>
                <a:srgbClr val="0085B4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395288" y="5516563"/>
            <a:ext cx="784912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id-ID" b="1" dirty="0">
                <a:solidFill>
                  <a:srgbClr val="0085B4"/>
                </a:solidFill>
              </a:rPr>
              <a:t>Metode Newton-Cotes : </a:t>
            </a:r>
          </a:p>
          <a:p>
            <a:r>
              <a:rPr lang="id-ID" b="1" dirty="0">
                <a:solidFill>
                  <a:srgbClr val="0085B4"/>
                </a:solidFill>
              </a:rPr>
              <a:t>Kaidah Trapesium, Kaidah 1/3 Simpson, Kaidah 3/8 Simpson</a:t>
            </a:r>
            <a:endParaRPr lang="es-ES" b="1" dirty="0">
              <a:solidFill>
                <a:srgbClr val="0085B4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3/8 Simpson</a:t>
            </a:r>
          </a:p>
        </p:txBody>
      </p:sp>
      <p:graphicFrame>
        <p:nvGraphicFramePr>
          <p:cNvPr id="160770" name="Object 2"/>
          <p:cNvGraphicFramePr>
            <a:graphicFrameLocks noChangeAspect="1"/>
          </p:cNvGraphicFramePr>
          <p:nvPr/>
        </p:nvGraphicFramePr>
        <p:xfrm>
          <a:off x="683568" y="1268760"/>
          <a:ext cx="726122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4" name="Equation" r:id="rId4" imgW="3238200" imgH="876240" progId="Equation.DSMT4">
                  <p:embed/>
                </p:oleObj>
              </mc:Choice>
              <mc:Fallback>
                <p:oleObj name="Equation" r:id="rId4" imgW="3238200" imgH="876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268760"/>
                        <a:ext cx="7261225" cy="196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1" name="Object 3"/>
          <p:cNvGraphicFramePr>
            <a:graphicFrameLocks noChangeAspect="1"/>
          </p:cNvGraphicFramePr>
          <p:nvPr/>
        </p:nvGraphicFramePr>
        <p:xfrm>
          <a:off x="755576" y="3140968"/>
          <a:ext cx="321786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5" name="Equation" r:id="rId6" imgW="1434960" imgH="368280" progId="Equation.DSMT4">
                  <p:embed/>
                </p:oleObj>
              </mc:Choice>
              <mc:Fallback>
                <p:oleObj name="Equation" r:id="rId6" imgW="1434960" imgH="3682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140968"/>
                        <a:ext cx="3217863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1835696" y="5013176"/>
          <a:ext cx="446722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6" name="Equation" r:id="rId8" imgW="2323800" imgH="660240" progId="Equation.DSMT4">
                  <p:embed/>
                </p:oleObj>
              </mc:Choice>
              <mc:Fallback>
                <p:oleObj name="Equation" r:id="rId8" imgW="2323800" imgH="660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013176"/>
                        <a:ext cx="4467225" cy="1203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5" name="Object 7"/>
          <p:cNvGraphicFramePr>
            <a:graphicFrameLocks noChangeAspect="1"/>
          </p:cNvGraphicFramePr>
          <p:nvPr/>
        </p:nvGraphicFramePr>
        <p:xfrm>
          <a:off x="779463" y="4005263"/>
          <a:ext cx="756761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7" name="Equation" r:id="rId10" imgW="3936960" imgH="495000" progId="Equation.DSMT4">
                  <p:embed/>
                </p:oleObj>
              </mc:Choice>
              <mc:Fallback>
                <p:oleObj name="Equation" r:id="rId10" imgW="3936960" imgH="495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3" y="4005263"/>
                        <a:ext cx="7567612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3/8 Simpson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040360"/>
            <a:ext cx="8229600" cy="676672"/>
          </a:xfrm>
        </p:spPr>
        <p:txBody>
          <a:bodyPr/>
          <a:lstStyle/>
          <a:p>
            <a:r>
              <a:rPr lang="id-ID" dirty="0"/>
              <a:t>Galat Total </a:t>
            </a:r>
          </a:p>
        </p:txBody>
      </p:sp>
      <p:graphicFrame>
        <p:nvGraphicFramePr>
          <p:cNvPr id="161794" name="Object 2"/>
          <p:cNvGraphicFramePr>
            <a:graphicFrameLocks noChangeAspect="1"/>
          </p:cNvGraphicFramePr>
          <p:nvPr/>
        </p:nvGraphicFramePr>
        <p:xfrm>
          <a:off x="899592" y="3703811"/>
          <a:ext cx="477678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0" name="Equation" r:id="rId4" imgW="1981080" imgH="393480" progId="Equation.DSMT4">
                  <p:embed/>
                </p:oleObj>
              </mc:Choice>
              <mc:Fallback>
                <p:oleObj name="Equation" r:id="rId4" imgW="19810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03811"/>
                        <a:ext cx="4776788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536" y="1484784"/>
            <a:ext cx="8229600" cy="6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Galat  </a:t>
            </a:r>
          </a:p>
        </p:txBody>
      </p:sp>
      <p:graphicFrame>
        <p:nvGraphicFramePr>
          <p:cNvPr id="161795" name="Object 3"/>
          <p:cNvGraphicFramePr>
            <a:graphicFrameLocks noChangeAspect="1"/>
          </p:cNvGraphicFramePr>
          <p:nvPr/>
        </p:nvGraphicFramePr>
        <p:xfrm>
          <a:off x="899592" y="2047875"/>
          <a:ext cx="43481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1" name="Equation" r:id="rId6" imgW="1803240" imgH="393480" progId="Equation.DSMT4">
                  <p:embed/>
                </p:oleObj>
              </mc:Choice>
              <mc:Fallback>
                <p:oleObj name="Equation" r:id="rId6" imgW="18032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047875"/>
                        <a:ext cx="4348163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Latihan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5"/>
          </a:xfrm>
        </p:spPr>
        <p:txBody>
          <a:bodyPr/>
          <a:lstStyle/>
          <a:p>
            <a:r>
              <a:rPr lang="id-ID" dirty="0"/>
              <a:t>Gunakan kaidah 1/3 Simpson dan 3/8 Simpson untuk menghitung hampiran integral dari fungsi  </a:t>
            </a:r>
          </a:p>
        </p:txBody>
      </p:sp>
      <p:graphicFrame>
        <p:nvGraphicFramePr>
          <p:cNvPr id="162818" name="Object 2"/>
          <p:cNvGraphicFramePr>
            <a:graphicFrameLocks noChangeAspect="1"/>
          </p:cNvGraphicFramePr>
          <p:nvPr/>
        </p:nvGraphicFramePr>
        <p:xfrm>
          <a:off x="1439863" y="3114030"/>
          <a:ext cx="63563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6" name="Equation" r:id="rId4" imgW="2882880" imgH="469800" progId="Equation.DSMT4">
                  <p:embed/>
                </p:oleObj>
              </mc:Choice>
              <mc:Fallback>
                <p:oleObj name="Equation" r:id="rId4" imgW="288288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3114030"/>
                        <a:ext cx="635635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2" y="4221088"/>
          <a:ext cx="8712964" cy="8640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02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02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702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02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702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02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7022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7022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7022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7022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7022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7022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7022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428140">
                <a:tc>
                  <a:txBody>
                    <a:bodyPr/>
                    <a:lstStyle/>
                    <a:p>
                      <a:r>
                        <a:rPr lang="id-ID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956">
                <a:tc>
                  <a:txBody>
                    <a:bodyPr/>
                    <a:lstStyle/>
                    <a:p>
                      <a:r>
                        <a:rPr lang="id-ID" sz="1200" dirty="0"/>
                        <a:t>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1.0289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1.2890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1.3029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1.2880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1.3719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1.6070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1.9859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2.4560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2.9349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3.3250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3.5289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/>
                        <a:t>3.4640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A01820-F9EC-4E37-A714-CD7FCAB4A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3D83A2-B042-4642-897A-18D324E17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Menggunakan metode Newton Cotes untuk menghitung integral secara numerik</a:t>
            </a:r>
            <a:endParaRPr lang="en-US" dirty="0"/>
          </a:p>
          <a:p>
            <a:r>
              <a:rPr lang="id-ID" dirty="0"/>
              <a:t>Menghitung galat dari penggunaan metode Newton </a:t>
            </a:r>
            <a:r>
              <a:rPr lang="id-ID"/>
              <a:t>Cotes</a:t>
            </a:r>
            <a:r>
              <a:rPr lang="id-ID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6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Metode Newton – Cotes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2221284"/>
          </a:xfrm>
        </p:spPr>
        <p:txBody>
          <a:bodyPr/>
          <a:lstStyle/>
          <a:p>
            <a:r>
              <a:rPr lang="id-ID" dirty="0"/>
              <a:t>Metode umum menurunkan kaidah integrasi numerik.</a:t>
            </a:r>
          </a:p>
          <a:p>
            <a:r>
              <a:rPr lang="id-ID" dirty="0"/>
              <a:t>Menghampiri fungsi f(x) dengan polinom interpolasi p</a:t>
            </a:r>
            <a:r>
              <a:rPr lang="id-ID" sz="2000" dirty="0"/>
              <a:t>n</a:t>
            </a:r>
            <a:r>
              <a:rPr lang="id-ID" dirty="0"/>
              <a:t>(x)</a:t>
            </a:r>
          </a:p>
          <a:p>
            <a:endParaRPr lang="id-ID" dirty="0"/>
          </a:p>
          <a:p>
            <a:endParaRPr lang="id-ID" dirty="0"/>
          </a:p>
          <a:p>
            <a:r>
              <a:rPr lang="id-ID" dirty="0"/>
              <a:t>Dengan p</a:t>
            </a:r>
            <a:r>
              <a:rPr lang="id-ID" sz="2000" dirty="0"/>
              <a:t>n</a:t>
            </a:r>
            <a:r>
              <a:rPr lang="id-ID" dirty="0"/>
              <a:t>(x) adalah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27784" y="3140968"/>
          <a:ext cx="3672408" cy="1145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7" name="Equation" r:id="rId4" imgW="1384200" imgH="431640" progId="Equation.DSMT4">
                  <p:embed/>
                </p:oleObj>
              </mc:Choice>
              <mc:Fallback>
                <p:oleObj name="Equation" r:id="rId4" imgW="138420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140968"/>
                        <a:ext cx="3672408" cy="11455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02" name="Object 6"/>
          <p:cNvGraphicFramePr>
            <a:graphicFrameLocks noChangeAspect="1"/>
          </p:cNvGraphicFramePr>
          <p:nvPr/>
        </p:nvGraphicFramePr>
        <p:xfrm>
          <a:off x="683568" y="4869160"/>
          <a:ext cx="8208912" cy="16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8" name="Equation" r:id="rId6" imgW="3314520" imgH="838080" progId="Equation.DSMT4">
                  <p:embed/>
                </p:oleObj>
              </mc:Choice>
              <mc:Fallback>
                <p:oleObj name="Equation" r:id="rId6" imgW="3314520" imgH="838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869160"/>
                        <a:ext cx="8208912" cy="160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dari Newton Cotes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Kaidah Trapesium</a:t>
            </a:r>
          </a:p>
          <a:p>
            <a:pPr>
              <a:buNone/>
            </a:pPr>
            <a:r>
              <a:rPr lang="id-ID" dirty="0"/>
              <a:t>		Menggunakan 2 titik</a:t>
            </a:r>
          </a:p>
          <a:p>
            <a:r>
              <a:rPr lang="id-ID" dirty="0"/>
              <a:t>Kaidah 1/3 Simpson</a:t>
            </a:r>
          </a:p>
          <a:p>
            <a:pPr>
              <a:buNone/>
            </a:pPr>
            <a:r>
              <a:rPr lang="id-ID" dirty="0"/>
              <a:t>		Menggunakan 3 titik</a:t>
            </a:r>
          </a:p>
          <a:p>
            <a:r>
              <a:rPr lang="id-ID" dirty="0"/>
              <a:t>Kaidah 3/8 Simpson</a:t>
            </a:r>
          </a:p>
          <a:p>
            <a:pPr>
              <a:buNone/>
            </a:pPr>
            <a:r>
              <a:rPr lang="id-ID" dirty="0"/>
              <a:t>		Menggunakan 4 titik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Trapesium</a:t>
            </a:r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484783"/>
            <a:ext cx="4010534" cy="30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4783138" y="1628775"/>
          <a:ext cx="41497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63" name="Equation" r:id="rId5" imgW="1701720" imgH="393480" progId="Equation.DSMT4">
                  <p:embed/>
                </p:oleObj>
              </mc:Choice>
              <mc:Fallback>
                <p:oleObj name="Equation" r:id="rId5" imgW="170172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3138" y="1628775"/>
                        <a:ext cx="414972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2" name="Object 4"/>
          <p:cNvGraphicFramePr>
            <a:graphicFrameLocks noChangeAspect="1"/>
          </p:cNvGraphicFramePr>
          <p:nvPr/>
        </p:nvGraphicFramePr>
        <p:xfrm>
          <a:off x="5038725" y="3213100"/>
          <a:ext cx="31369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64" name="Equation" r:id="rId7" imgW="1117440" imgH="393480" progId="Equation.DSMT4">
                  <p:embed/>
                </p:oleObj>
              </mc:Choice>
              <mc:Fallback>
                <p:oleObj name="Equation" r:id="rId7" imgW="11174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3213100"/>
                        <a:ext cx="313690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own Arrow 9"/>
          <p:cNvSpPr/>
          <p:nvPr/>
        </p:nvSpPr>
        <p:spPr>
          <a:xfrm>
            <a:off x="6588224" y="2564904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50533" name="Object 5"/>
          <p:cNvGraphicFramePr>
            <a:graphicFrameLocks noChangeAspect="1"/>
          </p:cNvGraphicFramePr>
          <p:nvPr/>
        </p:nvGraphicFramePr>
        <p:xfrm>
          <a:off x="1547664" y="4365104"/>
          <a:ext cx="6065837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65" name="Equation" r:id="rId9" imgW="2286000" imgH="431640" progId="Equation.DSMT4">
                  <p:embed/>
                </p:oleObj>
              </mc:Choice>
              <mc:Fallback>
                <p:oleObj name="Equation" r:id="rId9" imgW="22860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365104"/>
                        <a:ext cx="6065837" cy="1144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1907704" y="5445224"/>
          <a:ext cx="22098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66" name="Equation" r:id="rId11" imgW="749160" imgH="368280" progId="Equation.DSMT4">
                  <p:embed/>
                </p:oleObj>
              </mc:Choice>
              <mc:Fallback>
                <p:oleObj name="Equation" r:id="rId11" imgW="749160" imgH="3682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5445224"/>
                        <a:ext cx="22098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Trapesium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748680"/>
          </a:xfrm>
        </p:spPr>
        <p:txBody>
          <a:bodyPr/>
          <a:lstStyle/>
          <a:p>
            <a:r>
              <a:rPr lang="id-ID" dirty="0"/>
              <a:t>Dalam selang [a,b]</a:t>
            </a:r>
          </a:p>
        </p:txBody>
      </p:sp>
      <p:graphicFrame>
        <p:nvGraphicFramePr>
          <p:cNvPr id="154626" name="Object 2"/>
          <p:cNvGraphicFramePr>
            <a:graphicFrameLocks noChangeAspect="1"/>
          </p:cNvGraphicFramePr>
          <p:nvPr/>
        </p:nvGraphicFramePr>
        <p:xfrm>
          <a:off x="899592" y="1844824"/>
          <a:ext cx="749458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6" name="Equation" r:id="rId4" imgW="3898800" imgH="495000" progId="Equation.DSMT4">
                  <p:embed/>
                </p:oleObj>
              </mc:Choice>
              <mc:Fallback>
                <p:oleObj name="Equation" r:id="rId4" imgW="3898800" imgH="495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844824"/>
                        <a:ext cx="7494588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3501008"/>
            <a:ext cx="3456384" cy="24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91680" y="49411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h</a:t>
            </a:r>
          </a:p>
        </p:txBody>
      </p:sp>
      <p:graphicFrame>
        <p:nvGraphicFramePr>
          <p:cNvPr id="154629" name="Object 5"/>
          <p:cNvGraphicFramePr>
            <a:graphicFrameLocks noChangeAspect="1"/>
          </p:cNvGraphicFramePr>
          <p:nvPr/>
        </p:nvGraphicFramePr>
        <p:xfrm>
          <a:off x="1979712" y="2700338"/>
          <a:ext cx="644207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7" name="Equation" r:id="rId7" imgW="3848040" imgH="393480" progId="Equation.DSMT4">
                  <p:embed/>
                </p:oleObj>
              </mc:Choice>
              <mc:Fallback>
                <p:oleObj name="Equation" r:id="rId7" imgW="38480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700338"/>
                        <a:ext cx="644207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0" name="Object 6"/>
          <p:cNvGraphicFramePr>
            <a:graphicFrameLocks noChangeAspect="1"/>
          </p:cNvGraphicFramePr>
          <p:nvPr/>
        </p:nvGraphicFramePr>
        <p:xfrm>
          <a:off x="3756025" y="3284984"/>
          <a:ext cx="4572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8" name="Equation" r:id="rId9" imgW="2489040" imgH="469800" progId="Equation.DSMT4">
                  <p:embed/>
                </p:oleObj>
              </mc:Choice>
              <mc:Fallback>
                <p:oleObj name="Equation" r:id="rId9" imgW="2489040" imgH="469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3284984"/>
                        <a:ext cx="4572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1" name="Object 7"/>
          <p:cNvGraphicFramePr>
            <a:graphicFrameLocks noChangeAspect="1"/>
          </p:cNvGraphicFramePr>
          <p:nvPr/>
        </p:nvGraphicFramePr>
        <p:xfrm>
          <a:off x="4716016" y="4005064"/>
          <a:ext cx="31480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9" name="Equation" r:id="rId11" imgW="1815840" imgH="469800" progId="Equation.DSMT4">
                  <p:embed/>
                </p:oleObj>
              </mc:Choice>
              <mc:Fallback>
                <p:oleObj name="Equation" r:id="rId11" imgW="1815840" imgH="469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005064"/>
                        <a:ext cx="314801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2" name="Object 8"/>
          <p:cNvGraphicFramePr>
            <a:graphicFrameLocks noChangeAspect="1"/>
          </p:cNvGraphicFramePr>
          <p:nvPr/>
        </p:nvGraphicFramePr>
        <p:xfrm>
          <a:off x="4776788" y="4797152"/>
          <a:ext cx="31702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0" name="Equation" r:id="rId13" imgW="1828800" imgH="469800" progId="Equation.DSMT4">
                  <p:embed/>
                </p:oleObj>
              </mc:Choice>
              <mc:Fallback>
                <p:oleObj name="Equation" r:id="rId13" imgW="1828800" imgH="469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4797152"/>
                        <a:ext cx="317023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3" name="Object 9"/>
          <p:cNvGraphicFramePr>
            <a:graphicFrameLocks noChangeAspect="1"/>
          </p:cNvGraphicFramePr>
          <p:nvPr/>
        </p:nvGraphicFramePr>
        <p:xfrm>
          <a:off x="4233863" y="5575300"/>
          <a:ext cx="471646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1" name="Equation" r:id="rId15" imgW="1955520" imgH="393480" progId="Equation.DSMT4">
                  <p:embed/>
                </p:oleObj>
              </mc:Choice>
              <mc:Fallback>
                <p:oleObj name="Equation" r:id="rId15" imgW="195552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3863" y="5575300"/>
                        <a:ext cx="4716462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1/3 Simpson </a:t>
            </a:r>
          </a:p>
        </p:txBody>
      </p:sp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466" y="3508437"/>
            <a:ext cx="4205510" cy="298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5653" name="Object 5"/>
          <p:cNvGraphicFramePr>
            <a:graphicFrameLocks noChangeAspect="1"/>
          </p:cNvGraphicFramePr>
          <p:nvPr/>
        </p:nvGraphicFramePr>
        <p:xfrm>
          <a:off x="755576" y="1196752"/>
          <a:ext cx="72008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85" name="Equation" r:id="rId5" imgW="3073320" imgH="419040" progId="Equation.DSMT4">
                  <p:embed/>
                </p:oleObj>
              </mc:Choice>
              <mc:Fallback>
                <p:oleObj name="Equation" r:id="rId5" imgW="307332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196752"/>
                        <a:ext cx="72008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4" name="Object 6"/>
          <p:cNvGraphicFramePr>
            <a:graphicFrameLocks noChangeAspect="1"/>
          </p:cNvGraphicFramePr>
          <p:nvPr/>
        </p:nvGraphicFramePr>
        <p:xfrm>
          <a:off x="755576" y="1844824"/>
          <a:ext cx="55943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86" name="Equation" r:id="rId7" imgW="2387520" imgH="393480" progId="Equation.DSMT4">
                  <p:embed/>
                </p:oleObj>
              </mc:Choice>
              <mc:Fallback>
                <p:oleObj name="Equation" r:id="rId7" imgW="23875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844824"/>
                        <a:ext cx="559435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5" name="Object 7"/>
          <p:cNvGraphicFramePr>
            <a:graphicFrameLocks noChangeAspect="1"/>
          </p:cNvGraphicFramePr>
          <p:nvPr/>
        </p:nvGraphicFramePr>
        <p:xfrm>
          <a:off x="1158875" y="2636838"/>
          <a:ext cx="7488238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87" name="Equation" r:id="rId9" imgW="3340080" imgH="431640" progId="Equation.DSMT4">
                  <p:embed/>
                </p:oleObj>
              </mc:Choice>
              <mc:Fallback>
                <p:oleObj name="Equation" r:id="rId9" imgW="334008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2636838"/>
                        <a:ext cx="7488238" cy="966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327749"/>
              </p:ext>
            </p:extLst>
          </p:nvPr>
        </p:nvGraphicFramePr>
        <p:xfrm>
          <a:off x="4572000" y="3677716"/>
          <a:ext cx="2420937" cy="895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88" name="Equation" r:id="rId11" imgW="1079280" imgH="368280" progId="Equation.DSMT4">
                  <p:embed/>
                </p:oleObj>
              </mc:Choice>
              <mc:Fallback>
                <p:oleObj name="Equation" r:id="rId11" imgW="1079280" imgH="368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77716"/>
                        <a:ext cx="2420937" cy="8951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7110028" y="3930947"/>
            <a:ext cx="2033972" cy="892696"/>
          </a:xfrm>
        </p:spPr>
        <p:txBody>
          <a:bodyPr/>
          <a:lstStyle/>
          <a:p>
            <a:pPr marL="0" indent="0">
              <a:buNone/>
            </a:pPr>
            <a:r>
              <a:rPr lang="en-US" sz="2400" smtClean="0"/>
              <a:t>(</a:t>
            </a:r>
            <a:r>
              <a:rPr lang="id-ID" sz="2400" smtClean="0"/>
              <a:t>Untuk </a:t>
            </a:r>
            <a:r>
              <a:rPr lang="id-ID" sz="2400" dirty="0"/>
              <a:t>[</a:t>
            </a:r>
            <a:r>
              <a:rPr lang="id-ID" sz="2400"/>
              <a:t>0,2h</a:t>
            </a:r>
            <a:r>
              <a:rPr lang="id-ID" sz="2400" smtClean="0"/>
              <a:t>]</a:t>
            </a:r>
            <a:r>
              <a:rPr lang="en-US" sz="2400" smtClean="0"/>
              <a:t>)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1/3 Simpson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id-ID" dirty="0"/>
              <a:t>Untuk [a,b] berlaku</a:t>
            </a:r>
          </a:p>
        </p:txBody>
      </p:sp>
      <p:graphicFrame>
        <p:nvGraphicFramePr>
          <p:cNvPr id="158724" name="Object 4"/>
          <p:cNvGraphicFramePr>
            <a:graphicFrameLocks noChangeAspect="1"/>
          </p:cNvGraphicFramePr>
          <p:nvPr/>
        </p:nvGraphicFramePr>
        <p:xfrm>
          <a:off x="1043608" y="3284984"/>
          <a:ext cx="5102225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56" name="Equation" r:id="rId4" imgW="2654280" imgH="482400" progId="Equation.DSMT4">
                  <p:embed/>
                </p:oleObj>
              </mc:Choice>
              <mc:Fallback>
                <p:oleObj name="Equation" r:id="rId4" imgW="265428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284984"/>
                        <a:ext cx="5102225" cy="8778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5536" y="4293096"/>
            <a:ext cx="8229600" cy="6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d-ID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Galat pada [0,2h]</a:t>
            </a:r>
          </a:p>
        </p:txBody>
      </p:sp>
      <p:graphicFrame>
        <p:nvGraphicFramePr>
          <p:cNvPr id="158725" name="Object 5"/>
          <p:cNvGraphicFramePr>
            <a:graphicFrameLocks noChangeAspect="1"/>
          </p:cNvGraphicFramePr>
          <p:nvPr/>
        </p:nvGraphicFramePr>
        <p:xfrm>
          <a:off x="4194175" y="4149080"/>
          <a:ext cx="437991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57" name="Equation" r:id="rId6" imgW="1815840" imgH="393480" progId="Equation.DSMT4">
                  <p:embed/>
                </p:oleObj>
              </mc:Choice>
              <mc:Fallback>
                <p:oleObj name="Equation" r:id="rId6" imgW="18158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175" y="4149080"/>
                        <a:ext cx="4379913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6" name="Object 6"/>
          <p:cNvGraphicFramePr>
            <a:graphicFrameLocks noChangeAspect="1"/>
          </p:cNvGraphicFramePr>
          <p:nvPr/>
        </p:nvGraphicFramePr>
        <p:xfrm>
          <a:off x="766763" y="2276475"/>
          <a:ext cx="76168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58" name="Equation" r:id="rId8" imgW="3962160" imgH="495000" progId="Equation.DSMT4">
                  <p:embed/>
                </p:oleObj>
              </mc:Choice>
              <mc:Fallback>
                <p:oleObj name="Equation" r:id="rId8" imgW="3962160" imgH="4950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2276475"/>
                        <a:ext cx="7616825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23528" y="5373216"/>
            <a:ext cx="35589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id-ID" sz="3200" kern="0" dirty="0"/>
              <a:t>Galat Total [a,b] </a:t>
            </a:r>
          </a:p>
        </p:txBody>
      </p:sp>
      <p:graphicFrame>
        <p:nvGraphicFramePr>
          <p:cNvPr id="158727" name="Object 7"/>
          <p:cNvGraphicFramePr>
            <a:graphicFrameLocks noChangeAspect="1"/>
          </p:cNvGraphicFramePr>
          <p:nvPr/>
        </p:nvGraphicFramePr>
        <p:xfrm>
          <a:off x="3995936" y="5229200"/>
          <a:ext cx="477678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59" name="Equation" r:id="rId10" imgW="1981080" imgH="393480" progId="Equation.DSMT4">
                  <p:embed/>
                </p:oleObj>
              </mc:Choice>
              <mc:Fallback>
                <p:oleObj name="Equation" r:id="rId10" imgW="198108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5229200"/>
                        <a:ext cx="4776787" cy="949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Kaidah 3/8 Simpson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892696"/>
          </a:xfrm>
        </p:spPr>
        <p:txBody>
          <a:bodyPr/>
          <a:lstStyle/>
          <a:p>
            <a:endParaRPr lang="en-US" smtClean="0"/>
          </a:p>
          <a:p>
            <a:r>
              <a:rPr lang="id-ID" smtClean="0"/>
              <a:t>Untuk </a:t>
            </a:r>
            <a:r>
              <a:rPr lang="id-ID" dirty="0"/>
              <a:t>[0,3h]</a:t>
            </a:r>
          </a:p>
        </p:txBody>
      </p:sp>
      <p:pic>
        <p:nvPicPr>
          <p:cNvPr id="1597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268760"/>
            <a:ext cx="4392488" cy="2940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9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865879"/>
              </p:ext>
            </p:extLst>
          </p:nvPr>
        </p:nvGraphicFramePr>
        <p:xfrm>
          <a:off x="323528" y="4149080"/>
          <a:ext cx="6696744" cy="1488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4" name="Equation" r:id="rId5" imgW="3073320" imgH="838080" progId="Equation.DSMT4">
                  <p:embed/>
                </p:oleObj>
              </mc:Choice>
              <mc:Fallback>
                <p:oleObj name="Equation" r:id="rId5" imgW="3073320" imgH="838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149080"/>
                        <a:ext cx="6696744" cy="14881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672882"/>
              </p:ext>
            </p:extLst>
          </p:nvPr>
        </p:nvGraphicFramePr>
        <p:xfrm>
          <a:off x="323529" y="5733256"/>
          <a:ext cx="8496944" cy="782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5" name="Equation" r:id="rId7" imgW="3708360" imgH="419040" progId="Equation.DSMT4">
                  <p:embed/>
                </p:oleObj>
              </mc:Choice>
              <mc:Fallback>
                <p:oleObj name="Equation" r:id="rId7" imgW="370836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9" y="5733256"/>
                        <a:ext cx="8496944" cy="7823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8881</TotalTime>
  <Words>168</Words>
  <Application>Microsoft Office PowerPoint</Application>
  <PresentationFormat>On-screen Show (4:3)</PresentationFormat>
  <Paragraphs>75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Diseño predeterminado</vt:lpstr>
      <vt:lpstr>Equation</vt:lpstr>
      <vt:lpstr>Integral Numerik </vt:lpstr>
      <vt:lpstr>Tujuan Pembelajaran</vt:lpstr>
      <vt:lpstr>Metode Newton – Cotes </vt:lpstr>
      <vt:lpstr>Kaidah dari Newton Cotes</vt:lpstr>
      <vt:lpstr>Kaidah Trapesium</vt:lpstr>
      <vt:lpstr>Kaidah Trapesium</vt:lpstr>
      <vt:lpstr>Kaidah 1/3 Simpson </vt:lpstr>
      <vt:lpstr>Kaidah 1/3 Simpson</vt:lpstr>
      <vt:lpstr>Kaidah 3/8 Simpson</vt:lpstr>
      <vt:lpstr>Kaidah 3/8 Simpson</vt:lpstr>
      <vt:lpstr>Kaidah 3/8 Simpson</vt:lpstr>
      <vt:lpstr>Latihan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indi widi</cp:lastModifiedBy>
  <cp:revision>699</cp:revision>
  <dcterms:created xsi:type="dcterms:W3CDTF">2010-05-23T14:28:12Z</dcterms:created>
  <dcterms:modified xsi:type="dcterms:W3CDTF">2018-07-16T15:13:17Z</dcterms:modified>
</cp:coreProperties>
</file>