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2/25/2018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3.png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-UNIKOM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Penguat</a:t>
            </a:r>
            <a:r>
              <a:rPr lang="en-US" sz="4400" dirty="0" smtClean="0"/>
              <a:t> fiber </a:t>
            </a:r>
            <a:r>
              <a:rPr lang="en-US" sz="4400" dirty="0" err="1" smtClean="0"/>
              <a:t>optik</a:t>
            </a:r>
            <a:r>
              <a:rPr lang="en-US" sz="4400" dirty="0" smtClean="0"/>
              <a:t> </a:t>
            </a:r>
            <a:r>
              <a:rPr lang="en-US" sz="4400" dirty="0" err="1" smtClean="0"/>
              <a:t>terdadah</a:t>
            </a:r>
            <a:r>
              <a:rPr lang="en-US" sz="4400" dirty="0" smtClean="0"/>
              <a:t> erbium</a:t>
            </a:r>
            <a:br>
              <a:rPr lang="en-US" sz="4400" dirty="0" smtClean="0"/>
            </a:br>
            <a:r>
              <a:rPr lang="en-US" sz="4400" dirty="0" smtClean="0"/>
              <a:t>(</a:t>
            </a:r>
            <a:r>
              <a:rPr lang="en-US" sz="4400" dirty="0" err="1" smtClean="0"/>
              <a:t>edf</a:t>
            </a:r>
            <a:r>
              <a:rPr lang="en-US" sz="4400" dirty="0" smtClean="0"/>
              <a:t>: </a:t>
            </a:r>
            <a:r>
              <a:rPr lang="en-US" sz="4400" i="1" dirty="0" smtClean="0"/>
              <a:t>erbium doped fiber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68" y="2458292"/>
            <a:ext cx="11297653" cy="4050792"/>
          </a:xfrm>
        </p:spPr>
        <p:txBody>
          <a:bodyPr/>
          <a:lstStyle/>
          <a:p>
            <a:r>
              <a:rPr lang="en-US" sz="2400" b="1" dirty="0" err="1" smtClean="0"/>
              <a:t>Keunggulannya</a:t>
            </a:r>
            <a:r>
              <a:rPr lang="en-US" sz="2400" b="1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i="1" dirty="0" smtClean="0"/>
              <a:t>gain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sensitif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polarisasi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b. </a:t>
            </a:r>
            <a:r>
              <a:rPr lang="en-US" sz="2400" dirty="0" err="1" smtClean="0"/>
              <a:t>Kemudahan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penyambungan</a:t>
            </a:r>
            <a:r>
              <a:rPr lang="en-US" sz="2400" dirty="0" smtClean="0"/>
              <a:t> (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rugi-rugi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),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c.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derau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 smtClean="0"/>
              <a:t>rendah</a:t>
            </a:r>
            <a:r>
              <a:rPr lang="en-US" sz="2400" dirty="0" smtClean="0"/>
              <a:t>,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d.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smtClean="0"/>
              <a:t>(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penerapkannya</a:t>
            </a:r>
            <a:endParaRPr lang="en-US" sz="2400" dirty="0" smtClean="0"/>
          </a:p>
          <a:p>
            <a:pPr marL="0" indent="0">
              <a:buNone/>
            </a:pPr>
            <a:r>
              <a:rPr lang="es-ES" sz="2400" dirty="0" smtClean="0"/>
              <a:t>       pada </a:t>
            </a:r>
            <a:r>
              <a:rPr lang="es-ES" sz="2400" dirty="0" err="1"/>
              <a:t>penguat</a:t>
            </a:r>
            <a:r>
              <a:rPr lang="es-ES" sz="2400" dirty="0"/>
              <a:t> </a:t>
            </a:r>
            <a:r>
              <a:rPr lang="es-ES" sz="2400" dirty="0" err="1"/>
              <a:t>optik</a:t>
            </a:r>
            <a:r>
              <a:rPr lang="es-ES" sz="2400" dirty="0"/>
              <a:t> </a:t>
            </a:r>
            <a:r>
              <a:rPr lang="es-ES" sz="2400" dirty="0" err="1" smtClean="0"/>
              <a:t>awal</a:t>
            </a:r>
            <a:r>
              <a:rPr lang="es-ES" sz="2400" dirty="0" smtClean="0"/>
              <a:t> </a:t>
            </a:r>
            <a:r>
              <a:rPr lang="es-ES" sz="2400" dirty="0" err="1" smtClean="0"/>
              <a:t>atau</a:t>
            </a:r>
            <a:r>
              <a:rPr lang="es-ES" sz="2400" dirty="0" smtClean="0"/>
              <a:t> </a:t>
            </a:r>
            <a:r>
              <a:rPr lang="es-ES" sz="2400" dirty="0" err="1"/>
              <a:t>penguat</a:t>
            </a:r>
            <a:r>
              <a:rPr lang="es-ES" sz="2400" dirty="0"/>
              <a:t> </a:t>
            </a:r>
            <a:r>
              <a:rPr lang="es-ES" sz="2400" dirty="0" err="1" smtClean="0"/>
              <a:t>daya</a:t>
            </a:r>
            <a:r>
              <a:rPr lang="es-ES" sz="2400" dirty="0" smtClean="0"/>
              <a:t> </a:t>
            </a:r>
            <a:r>
              <a:rPr lang="es-ES" sz="2400" dirty="0" err="1" smtClean="0"/>
              <a:t>akhir</a:t>
            </a:r>
            <a:r>
              <a:rPr lang="es-ES" sz="2400" dirty="0" smtClean="0"/>
              <a:t>).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6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438" y="749808"/>
            <a:ext cx="10058400" cy="754139"/>
          </a:xfrm>
        </p:spPr>
        <p:txBody>
          <a:bodyPr/>
          <a:lstStyle/>
          <a:p>
            <a:r>
              <a:rPr lang="en-US" b="1" dirty="0" smtClean="0"/>
              <a:t>Blok </a:t>
            </a:r>
            <a:r>
              <a:rPr lang="en-US" b="1" dirty="0" err="1" smtClean="0"/>
              <a:t>sistemnya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38" y="1126877"/>
            <a:ext cx="9752223" cy="3015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238" y="4918875"/>
            <a:ext cx="3305250" cy="32994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260558" y="3684664"/>
            <a:ext cx="649705" cy="1227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913438" y="5648608"/>
            <a:ext cx="10058400" cy="75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Memiliki</a:t>
            </a:r>
            <a:r>
              <a:rPr lang="en-US" dirty="0" smtClean="0"/>
              <a:t> “GAIN SPEKTRUM” yang </a:t>
            </a:r>
            <a:r>
              <a:rPr lang="en-US" dirty="0" err="1" smtClean="0"/>
              <a:t>lebar</a:t>
            </a:r>
            <a:r>
              <a:rPr lang="en-US" dirty="0" smtClean="0"/>
              <a:t> (</a:t>
            </a:r>
            <a:r>
              <a:rPr lang="en-US" dirty="0" err="1" smtClean="0"/>
              <a:t>borad</a:t>
            </a:r>
            <a:r>
              <a:rPr lang="en-US" dirty="0" smtClean="0"/>
              <a:t> spectrum ± 30 nm)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30753" y="4171597"/>
            <a:ext cx="509256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TimesNewRomanPSMT"/>
              </a:rPr>
              <a:t>Isolator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ditempatkan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 smtClean="0">
                <a:latin typeface="TimesNewRomanPSMT"/>
              </a:rPr>
              <a:t>untuk</a:t>
            </a:r>
            <a:r>
              <a:rPr lang="en-US" sz="1600" dirty="0" smtClean="0">
                <a:latin typeface="TimesNewRomanPSMT"/>
              </a:rPr>
              <a:t> </a:t>
            </a:r>
            <a:r>
              <a:rPr lang="en-US" sz="1600" dirty="0" err="1" smtClean="0">
                <a:latin typeface="TimesNewRomanPSMT"/>
              </a:rPr>
              <a:t>membentengi</a:t>
            </a:r>
            <a:r>
              <a:rPr lang="en-US" sz="1600" dirty="0" smtClean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setiap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pantulan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cahaya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dari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masukan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 smtClean="0">
                <a:latin typeface="TimesNewRomanPSMT"/>
              </a:rPr>
              <a:t>penguat</a:t>
            </a:r>
            <a:r>
              <a:rPr lang="en-US" sz="1600" dirty="0" smtClean="0">
                <a:latin typeface="TimesNewRomanPSMT"/>
              </a:rPr>
              <a:t> yang </a:t>
            </a:r>
            <a:r>
              <a:rPr lang="en-US" sz="1600" dirty="0" err="1" smtClean="0">
                <a:latin typeface="TimesNewRomanPSMT"/>
              </a:rPr>
              <a:t>akan</a:t>
            </a:r>
            <a:r>
              <a:rPr lang="en-US" sz="1600" dirty="0" smtClean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menyebabkan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terjadi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ketakstabilan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dan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mulai</a:t>
            </a:r>
            <a:r>
              <a:rPr lang="en-US" sz="1600" dirty="0">
                <a:latin typeface="TimesNewRomanPSMT"/>
              </a:rPr>
              <a:t> </a:t>
            </a:r>
            <a:r>
              <a:rPr lang="en-US" sz="1600" dirty="0" err="1">
                <a:latin typeface="TimesNewRomanPSMT"/>
              </a:rPr>
              <a:t>berosilasi</a:t>
            </a:r>
            <a:endParaRPr lang="en-US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03168" y="3537284"/>
            <a:ext cx="156411" cy="604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21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Prinsip</a:t>
            </a:r>
            <a:r>
              <a:rPr lang="en-US" sz="4000" dirty="0" smtClean="0"/>
              <a:t> </a:t>
            </a:r>
            <a:r>
              <a:rPr lang="en-US" sz="4000" dirty="0" err="1" smtClean="0"/>
              <a:t>kerja</a:t>
            </a:r>
            <a:r>
              <a:rPr lang="en-US" sz="4000" dirty="0" smtClean="0"/>
              <a:t> </a:t>
            </a:r>
            <a:r>
              <a:rPr lang="en-US" sz="4000" dirty="0" err="1" smtClean="0"/>
              <a:t>penguat</a:t>
            </a:r>
            <a:r>
              <a:rPr lang="en-US" sz="4000" dirty="0" smtClean="0"/>
              <a:t> </a:t>
            </a:r>
            <a:r>
              <a:rPr lang="en-US" sz="4000" i="1" dirty="0" err="1" smtClean="0"/>
              <a:t>edf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52863"/>
            <a:ext cx="10058400" cy="4319337"/>
          </a:xfrm>
        </p:spPr>
        <p:txBody>
          <a:bodyPr/>
          <a:lstStyle/>
          <a:p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“laser”,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perbedaanya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EDF </a:t>
            </a:r>
            <a:r>
              <a:rPr lang="en-US" dirty="0" err="1" smtClean="0">
                <a:solidFill>
                  <a:srgbClr val="FF0000"/>
                </a:solidFill>
              </a:rPr>
              <a:t>pemantulan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cahaya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ditekan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menghindari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osilasi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sedangkan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laser </a:t>
            </a:r>
            <a:r>
              <a:rPr lang="en-US" dirty="0" err="1" smtClean="0">
                <a:solidFill>
                  <a:srgbClr val="FF0000"/>
                </a:solidFill>
              </a:rPr>
              <a:t>utk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memperbesar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pemantulan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agar </a:t>
            </a:r>
            <a:r>
              <a:rPr lang="en-US" dirty="0" err="1" smtClean="0">
                <a:solidFill>
                  <a:srgbClr val="FF0000"/>
                </a:solidFill>
              </a:rPr>
              <a:t>dihasilkan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osilasi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“</a:t>
            </a:r>
            <a:r>
              <a:rPr lang="en-US" dirty="0" smtClean="0">
                <a:solidFill>
                  <a:srgbClr val="0070C0"/>
                </a:solidFill>
              </a:rPr>
              <a:t>Atom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molekul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dikarakterisasi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sebagai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aras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energi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diskret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mereka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melakukan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transisi</a:t>
            </a:r>
            <a:r>
              <a:rPr lang="en-US" dirty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antara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aras-aras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apabila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mereka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menyerap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atau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memancarkan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radiasi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elektromagnetik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28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90" y="641524"/>
            <a:ext cx="10058400" cy="5518644"/>
          </a:xfrm>
        </p:spPr>
        <p:txBody>
          <a:bodyPr/>
          <a:lstStyle/>
          <a:p>
            <a:r>
              <a:rPr lang="en-US" b="1" dirty="0" smtClean="0"/>
              <a:t>Ada 3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antom</a:t>
            </a:r>
            <a:r>
              <a:rPr lang="en-US" b="1" dirty="0" smtClean="0"/>
              <a:t> </a:t>
            </a:r>
            <a:r>
              <a:rPr lang="en-US" b="1" dirty="0" err="1" smtClean="0"/>
              <a:t>berinteraksi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radiasi</a:t>
            </a:r>
            <a:r>
              <a:rPr lang="en-US" b="1" dirty="0" smtClean="0"/>
              <a:t> </a:t>
            </a:r>
            <a:r>
              <a:rPr lang="en-US" b="1" dirty="0" err="1" smtClean="0"/>
              <a:t>elektromagnetik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1. </a:t>
            </a:r>
            <a:r>
              <a:rPr lang="en-US" dirty="0" err="1" smtClean="0">
                <a:solidFill>
                  <a:srgbClr val="0070C0"/>
                </a:solidFill>
              </a:rPr>
              <a:t>penyerapan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absorption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 err="1" smtClean="0">
                <a:solidFill>
                  <a:srgbClr val="0070C0"/>
                </a:solidFill>
              </a:rPr>
              <a:t>pancaran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spontan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err="1" smtClean="0">
                <a:solidFill>
                  <a:srgbClr val="0070C0"/>
                </a:solidFill>
              </a:rPr>
              <a:t>spontanouse</a:t>
            </a:r>
            <a:r>
              <a:rPr lang="en-US" i="1" dirty="0" smtClean="0">
                <a:solidFill>
                  <a:srgbClr val="0070C0"/>
                </a:solidFill>
              </a:rPr>
              <a:t> emission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3. </a:t>
            </a:r>
            <a:r>
              <a:rPr lang="en-US" dirty="0" err="1" smtClean="0">
                <a:solidFill>
                  <a:srgbClr val="0070C0"/>
                </a:solidFill>
              </a:rPr>
              <a:t>pancaran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terstimulasi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stimulated emission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SERAPAN: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energy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aras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lebih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rendah</a:t>
            </a:r>
            <a:r>
              <a:rPr lang="en-US" dirty="0" smtClean="0">
                <a:solidFill>
                  <a:srgbClr val="0070C0"/>
                </a:solidFill>
              </a:rPr>
              <a:t> (E1) </a:t>
            </a:r>
            <a:r>
              <a:rPr lang="en-US" dirty="0" err="1" smtClean="0">
                <a:solidFill>
                  <a:srgbClr val="0070C0"/>
                </a:solidFill>
              </a:rPr>
              <a:t>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menyerap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radiasi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frekuensi</a:t>
            </a:r>
            <a:r>
              <a:rPr lang="en-US" dirty="0" smtClean="0">
                <a:solidFill>
                  <a:srgbClr val="0070C0"/>
                </a:solidFill>
              </a:rPr>
              <a:t> f0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mengeksitasi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</a:t>
            </a:r>
            <a:r>
              <a:rPr lang="en-US" dirty="0" smtClean="0">
                <a:solidFill>
                  <a:srgbClr val="0070C0"/>
                </a:solidFill>
              </a:rPr>
              <a:t> energy E2 </a:t>
            </a:r>
            <a:r>
              <a:rPr lang="en-US" dirty="0" err="1" smtClean="0">
                <a:solidFill>
                  <a:srgbClr val="0070C0"/>
                </a:solidFill>
              </a:rPr>
              <a:t>sebesar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PANCARAN SPONTAN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Atom yang </a:t>
            </a:r>
            <a:r>
              <a:rPr lang="en-US" dirty="0" err="1">
                <a:solidFill>
                  <a:srgbClr val="0070C0"/>
                </a:solidFill>
              </a:rPr>
              <a:t>menempati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aras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atas</a:t>
            </a:r>
            <a:r>
              <a:rPr lang="en-US" dirty="0" smtClean="0">
                <a:solidFill>
                  <a:srgbClr val="0070C0"/>
                </a:solidFill>
              </a:rPr>
              <a:t> E2 </a:t>
            </a:r>
            <a:r>
              <a:rPr lang="en-US" dirty="0" err="1" smtClean="0">
                <a:solidFill>
                  <a:srgbClr val="0070C0"/>
                </a:solidFill>
              </a:rPr>
              <a:t>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memancarkan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radiasi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elektromagnetik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secara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spontan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turun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dengan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sendirinya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aras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lebih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rendah</a:t>
            </a:r>
            <a:r>
              <a:rPr lang="en-US" dirty="0" smtClean="0">
                <a:solidFill>
                  <a:srgbClr val="0070C0"/>
                </a:solidFill>
              </a:rPr>
              <a:t> E1.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57699" y="3777915"/>
                <a:ext cx="1305870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699" y="3777915"/>
                <a:ext cx="1305870" cy="5167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52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503946"/>
                <a:ext cx="10058400" cy="4668253"/>
              </a:xfrm>
            </p:spPr>
            <p:txBody>
              <a:bodyPr/>
              <a:lstStyle/>
              <a:p>
                <a:r>
                  <a:rPr lang="en-US" dirty="0" smtClean="0"/>
                  <a:t> </a:t>
                </a:r>
                <a:r>
                  <a:rPr lang="en-US" b="1" dirty="0" smtClean="0"/>
                  <a:t>PANCARAN TERSTIMULASI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Atom </a:t>
                </a:r>
                <a:r>
                  <a:rPr lang="en-US" dirty="0">
                    <a:solidFill>
                      <a:srgbClr val="0070C0"/>
                    </a:solidFill>
                  </a:rPr>
                  <a:t>yang </a:t>
                </a:r>
                <a:r>
                  <a:rPr lang="en-US" dirty="0" err="1">
                    <a:solidFill>
                      <a:srgbClr val="0070C0"/>
                    </a:solidFill>
                  </a:rPr>
                  <a:t>menempatai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aras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energi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yang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lebih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atas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E2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dapat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dirangsang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untuk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memancarkan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radiasi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pada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frekuensi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oleh </a:t>
                </a:r>
                <a:r>
                  <a:rPr lang="en-US" dirty="0" err="1">
                    <a:solidFill>
                      <a:srgbClr val="0070C0"/>
                    </a:solidFill>
                  </a:rPr>
                  <a:t>gelombang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cahaya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datang</a:t>
                </a:r>
                <a:r>
                  <a:rPr lang="en-US" dirty="0">
                    <a:solidFill>
                      <a:srgbClr val="0070C0"/>
                    </a:solidFill>
                  </a:rPr>
                  <a:t> yang 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memiliki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frekuensi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sama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503946"/>
                <a:ext cx="10058400" cy="4668253"/>
              </a:xfrm>
              <a:blipFill rotWithShape="0">
                <a:blip r:embed="rId2"/>
                <a:stretch>
                  <a:fillRect l="-303" t="-1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5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Populasi</a:t>
            </a:r>
            <a:r>
              <a:rPr lang="en-US" sz="4800" dirty="0" smtClean="0"/>
              <a:t> </a:t>
            </a:r>
            <a:r>
              <a:rPr lang="en-US" sz="4800" dirty="0" err="1" smtClean="0"/>
              <a:t>inversi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17250"/>
            <a:ext cx="10058400" cy="4078224"/>
          </a:xfrm>
        </p:spPr>
        <p:txBody>
          <a:bodyPr/>
          <a:lstStyle/>
          <a:p>
            <a:r>
              <a:rPr lang="en-US" b="1" dirty="0" smtClean="0"/>
              <a:t>DEFINISI: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“</a:t>
            </a:r>
            <a:r>
              <a:rPr lang="en-US" dirty="0" err="1" smtClean="0">
                <a:solidFill>
                  <a:srgbClr val="0070C0"/>
                </a:solidFill>
              </a:rPr>
              <a:t>Fenomena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jumlah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atom </a:t>
            </a:r>
            <a:r>
              <a:rPr lang="en-US" dirty="0" err="1">
                <a:solidFill>
                  <a:srgbClr val="0070C0"/>
                </a:solidFill>
              </a:rPr>
              <a:t>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aras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lebih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tinggi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dapat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dibuat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besar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aras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yang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rendah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dimana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berkas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cahaya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datang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panjang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gelombang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yang </a:t>
            </a:r>
            <a:r>
              <a:rPr lang="en-US" dirty="0" err="1">
                <a:solidFill>
                  <a:srgbClr val="0070C0"/>
                </a:solidFill>
              </a:rPr>
              <a:t>sesuai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menginduksi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lebih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banyak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pancaran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terstimulasi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mengarah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optik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7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6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06008"/>
            <a:ext cx="10058400" cy="4050792"/>
          </a:xfrm>
        </p:spPr>
        <p:txBody>
          <a:bodyPr/>
          <a:lstStyle/>
          <a:p>
            <a:r>
              <a:rPr lang="en-US" b="1" dirty="0" err="1" smtClean="0"/>
              <a:t>Penguat</a:t>
            </a:r>
            <a:r>
              <a:rPr lang="en-US" b="1" dirty="0" smtClean="0"/>
              <a:t> </a:t>
            </a:r>
            <a:r>
              <a:rPr lang="en-US" b="1" dirty="0" err="1" smtClean="0"/>
              <a:t>optik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“</a:t>
            </a:r>
            <a:r>
              <a:rPr lang="en-US" b="1" dirty="0" err="1" smtClean="0"/>
              <a:t>mengurangi</a:t>
            </a:r>
            <a:r>
              <a:rPr lang="en-US" b="1" dirty="0" smtClean="0"/>
              <a:t> </a:t>
            </a:r>
            <a:r>
              <a:rPr lang="en-US" b="1" dirty="0" err="1" smtClean="0"/>
              <a:t>rugi-rugi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yang </a:t>
            </a:r>
            <a:r>
              <a:rPr lang="en-US" b="1" dirty="0" err="1" smtClean="0"/>
              <a:t>ditransmisikan</a:t>
            </a:r>
            <a:r>
              <a:rPr lang="en-US" b="1" dirty="0" smtClean="0"/>
              <a:t> via FO”.</a:t>
            </a:r>
          </a:p>
          <a:p>
            <a:endParaRPr lang="en-US" b="1" dirty="0"/>
          </a:p>
          <a:p>
            <a:r>
              <a:rPr lang="en-US" dirty="0" err="1" smtClean="0"/>
              <a:t>Prosesnya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err="1" smtClean="0">
                <a:solidFill>
                  <a:srgbClr val="00B0F0"/>
                </a:solidFill>
              </a:rPr>
              <a:t>sinyal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optik</a:t>
            </a:r>
            <a:r>
              <a:rPr lang="en-US" dirty="0" smtClean="0"/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sinyal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listrik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photodetekto</a:t>
            </a:r>
            <a:r>
              <a:rPr lang="en-US" dirty="0" smtClean="0"/>
              <a:t>)                       </a:t>
            </a:r>
            <a:r>
              <a:rPr lang="en-US" dirty="0" err="1" smtClean="0">
                <a:solidFill>
                  <a:srgbClr val="00B0F0"/>
                </a:solidFill>
              </a:rPr>
              <a:t>sinyal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optik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sz="1800" dirty="0"/>
              <a:t>O/E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                                          E/O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 + </a:t>
            </a:r>
            <a:r>
              <a:rPr lang="en-US" sz="1800" dirty="0" err="1" smtClean="0"/>
              <a:t>dikuatkan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penguat</a:t>
            </a:r>
            <a:r>
              <a:rPr lang="en-US" sz="1800" dirty="0" smtClean="0"/>
              <a:t> </a:t>
            </a:r>
            <a:r>
              <a:rPr lang="en-US" sz="1800" dirty="0" err="1" smtClean="0"/>
              <a:t>optik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2851484" y="4223084"/>
            <a:ext cx="926432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297779" y="4223084"/>
            <a:ext cx="926432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40242" y="4415589"/>
            <a:ext cx="174458" cy="52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760995" y="4427621"/>
            <a:ext cx="0" cy="505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4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08587"/>
            <a:ext cx="10058400" cy="405079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outputnya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63" y="2300488"/>
            <a:ext cx="4220550" cy="1992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063" y="5262949"/>
            <a:ext cx="3406950" cy="59643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180" y="3833983"/>
            <a:ext cx="3559500" cy="49491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245768" y="3453063"/>
            <a:ext cx="1251285" cy="541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528207" y="4814004"/>
                <a:ext cx="649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𝑁𝑜𝑖𝑠𝑒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207" y="4814004"/>
                <a:ext cx="64947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8411" r="-841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9821792" y="4294192"/>
            <a:ext cx="31151" cy="424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7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98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spontanitas</a:t>
            </a:r>
            <a:r>
              <a:rPr lang="en-US" dirty="0" smtClean="0"/>
              <a:t> </a:t>
            </a:r>
            <a:r>
              <a:rPr lang="en-US" dirty="0" err="1" smtClean="0"/>
              <a:t>emisi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7853"/>
            <a:ext cx="10058400" cy="4704347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emisi</a:t>
            </a:r>
            <a:r>
              <a:rPr lang="en-US" b="1" dirty="0" smtClean="0">
                <a:solidFill>
                  <a:srgbClr val="0070C0"/>
                </a:solidFill>
              </a:rPr>
              <a:t> photon </a:t>
            </a:r>
            <a:r>
              <a:rPr lang="en-US" b="1" dirty="0" err="1" smtClean="0">
                <a:solidFill>
                  <a:srgbClr val="0070C0"/>
                </a:solidFill>
              </a:rPr>
              <a:t>spontanitas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dikuatkan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penguat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optik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i="1" dirty="0" smtClean="0">
                <a:solidFill>
                  <a:srgbClr val="0070C0"/>
                </a:solidFill>
              </a:rPr>
              <a:t>amplified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    spontaneous emission</a:t>
            </a:r>
            <a:r>
              <a:rPr lang="en-US" b="1" dirty="0" smtClean="0">
                <a:solidFill>
                  <a:srgbClr val="0070C0"/>
                </a:solidFill>
              </a:rPr>
              <a:t>=ASE)”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ASE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sumber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pembangkit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utama</a:t>
            </a:r>
            <a:r>
              <a:rPr lang="en-US" i="1" dirty="0" smtClean="0">
                <a:solidFill>
                  <a:srgbClr val="0070C0"/>
                </a:solidFill>
              </a:rPr>
              <a:t> noise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rata-rata photon </a:t>
            </a:r>
            <a:r>
              <a:rPr lang="en-US" dirty="0" err="1" smtClean="0"/>
              <a:t>pada</a:t>
            </a:r>
            <a:r>
              <a:rPr lang="en-US" dirty="0" smtClean="0"/>
              <a:t> output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dimana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952" y="4769056"/>
            <a:ext cx="3203550" cy="52029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750" y="5668781"/>
            <a:ext cx="1189227" cy="59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Kerapatan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spektral</a:t>
            </a:r>
            <a:r>
              <a:rPr lang="en-US" dirty="0" smtClean="0"/>
              <a:t> (PSD)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menyatakan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perbandingan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daya</a:t>
            </a:r>
            <a:r>
              <a:rPr lang="en-US" b="1" dirty="0" smtClean="0">
                <a:solidFill>
                  <a:srgbClr val="0070C0"/>
                </a:solidFill>
              </a:rPr>
              <a:t> noise per </a:t>
            </a:r>
            <a:r>
              <a:rPr lang="en-US" b="1" dirty="0" err="1" smtClean="0">
                <a:solidFill>
                  <a:srgbClr val="0070C0"/>
                </a:solidFill>
              </a:rPr>
              <a:t>satuan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frekuensinya</a:t>
            </a:r>
            <a:r>
              <a:rPr lang="en-US" b="1" dirty="0" smtClean="0"/>
              <a:t>”</a:t>
            </a:r>
          </a:p>
          <a:p>
            <a:endParaRPr lang="en-US" dirty="0"/>
          </a:p>
          <a:p>
            <a:r>
              <a:rPr lang="en-US" dirty="0" err="1" smtClean="0"/>
              <a:t>Rumusannya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382" y="4146804"/>
            <a:ext cx="3762900" cy="748710"/>
          </a:xfrm>
          <a:prstGeom prst="rect">
            <a:avLst/>
          </a:prstGeom>
          <a:ln>
            <a:solidFill>
              <a:srgbClr val="0070C0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43699" y="4382659"/>
                <a:ext cx="242527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𝑢𝑛𝑡𝑢𝑘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𝑠𝑖𝑛𝑔𝑙𝑒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𝑠𝑖𝑑𝑒𝑏𝑎𝑛𝑑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       (2 </a:t>
                </a:r>
                <a:r>
                  <a:rPr lang="en-US" dirty="0" err="1" smtClean="0"/>
                  <a:t>polarisasi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99" y="4382659"/>
                <a:ext cx="2425279" cy="553998"/>
              </a:xfrm>
              <a:prstGeom prst="rect">
                <a:avLst/>
              </a:prstGeom>
              <a:blipFill rotWithShape="0">
                <a:blip r:embed="rId3"/>
                <a:stretch>
                  <a:fillRect l="-1005" r="-1005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378116" y="4521159"/>
            <a:ext cx="1215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1882" y="5418380"/>
            <a:ext cx="2644200" cy="5076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5378115" y="5672180"/>
            <a:ext cx="1215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743698" y="5418380"/>
                <a:ext cx="242527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𝑢𝑛𝑡𝑢𝑘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𝑠𝑖𝑛𝑔𝑙𝑒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𝑠𝑖𝑑𝑒𝑏𝑎𝑛𝑑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       (1 </a:t>
                </a:r>
                <a:r>
                  <a:rPr lang="en-US" dirty="0" err="1" smtClean="0"/>
                  <a:t>polarisasi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98" y="5418380"/>
                <a:ext cx="2425279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1005" r="-1005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9848" y="6283710"/>
                <a:ext cx="43894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=6,634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𝑘𝑜𝑛𝑠𝑡𝑎𝑛𝑡𝑎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𝑃𝑙𝑎𝑛𝑐𝑘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48" y="6283710"/>
                <a:ext cx="4389471" cy="276999"/>
              </a:xfrm>
              <a:prstGeom prst="rect">
                <a:avLst/>
              </a:prstGeom>
              <a:blipFill rotWithShape="0">
                <a:blip r:embed="rId6"/>
                <a:stretch>
                  <a:fillRect t="-2222" r="-139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648" y="351113"/>
            <a:ext cx="10058400" cy="88696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soal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648" y="2139977"/>
            <a:ext cx="10058400" cy="44533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Penyelesian</a:t>
            </a:r>
            <a:r>
              <a:rPr lang="en-US" b="1" dirty="0" smtClean="0"/>
              <a:t>: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(Gain)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962648" y="1221592"/>
            <a:ext cx="10627651" cy="736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595" y="3158064"/>
            <a:ext cx="2999341" cy="613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lum bright="11000"/>
          </a:blip>
          <a:stretch>
            <a:fillRect/>
          </a:stretch>
        </p:blipFill>
        <p:spPr>
          <a:xfrm>
            <a:off x="2405527" y="4473776"/>
            <a:ext cx="762450" cy="591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lum bright="9000"/>
          </a:blip>
          <a:stretch>
            <a:fillRect/>
          </a:stretch>
        </p:blipFill>
        <p:spPr>
          <a:xfrm>
            <a:off x="1939969" y="5768095"/>
            <a:ext cx="1693567" cy="68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577516"/>
            <a:ext cx="10058400" cy="5594684"/>
          </a:xfrm>
        </p:spPr>
        <p:txBody>
          <a:bodyPr/>
          <a:lstStyle/>
          <a:p>
            <a:r>
              <a:rPr lang="en-US" b="1" dirty="0" err="1" smtClean="0"/>
              <a:t>Daya</a:t>
            </a:r>
            <a:r>
              <a:rPr lang="en-US" b="1" dirty="0" smtClean="0"/>
              <a:t> noise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bandwidth </a:t>
            </a:r>
            <a:r>
              <a:rPr lang="en-US" dirty="0" err="1" smtClean="0"/>
              <a:t>transmisi</a:t>
            </a:r>
            <a:r>
              <a:rPr lang="en-US" dirty="0" smtClean="0"/>
              <a:t> FO: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663" y="1275621"/>
            <a:ext cx="1525500" cy="5583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496" y="3009649"/>
            <a:ext cx="7599692" cy="282634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656275" y="3863216"/>
            <a:ext cx="1696453" cy="8422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5922" y="3840907"/>
            <a:ext cx="1696453" cy="8422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4425962" y="2107779"/>
            <a:ext cx="1104902" cy="901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36137" y="4361038"/>
                <a:ext cx="1190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137" y="4361038"/>
                <a:ext cx="119026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103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86021" y="4284321"/>
                <a:ext cx="1059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021" y="4284321"/>
                <a:ext cx="105984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172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6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929898"/>
            <a:ext cx="10058400" cy="5242302"/>
          </a:xfrm>
        </p:spPr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noise ASE: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107" y="1603133"/>
            <a:ext cx="4431266" cy="3233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932" y="1194483"/>
            <a:ext cx="4566679" cy="35561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12905" y="3412549"/>
                <a:ext cx="1190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05" y="3412549"/>
                <a:ext cx="119026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103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406536" y="3081289"/>
                <a:ext cx="10598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𝑝𝑎𝑠𝑠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536" y="3081289"/>
                <a:ext cx="105984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4598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731168" y="2803358"/>
            <a:ext cx="1888958" cy="416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48984" y="2556116"/>
            <a:ext cx="2374947" cy="4164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8035" y="5803753"/>
            <a:ext cx="4474800" cy="71064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1" name="Down Arrow 10"/>
          <p:cNvSpPr/>
          <p:nvPr/>
        </p:nvSpPr>
        <p:spPr>
          <a:xfrm>
            <a:off x="5298598" y="4894208"/>
            <a:ext cx="1600900" cy="5897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78684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Signal to noise </a:t>
            </a:r>
            <a:r>
              <a:rPr lang="en-US" sz="4000" dirty="0" smtClean="0"/>
              <a:t>(S/n) </a:t>
            </a:r>
            <a:r>
              <a:rPr lang="en-US" sz="4000" dirty="0" err="1" smtClean="0"/>
              <a:t>optik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84421"/>
            <a:ext cx="10058400" cy="4728411"/>
          </a:xfrm>
        </p:spPr>
        <p:txBody>
          <a:bodyPr/>
          <a:lstStyle/>
          <a:p>
            <a:r>
              <a:rPr lang="en-US" dirty="0" smtClean="0"/>
              <a:t>Noise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dikarakterisasi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S/N </a:t>
            </a:r>
            <a:r>
              <a:rPr lang="en-US" dirty="0" err="1" smtClean="0"/>
              <a:t>optik</a:t>
            </a:r>
            <a:r>
              <a:rPr lang="en-US" dirty="0" smtClean="0"/>
              <a:t> yang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dimana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“decibel” </a:t>
            </a:r>
            <a:r>
              <a:rPr lang="en-US" dirty="0" err="1" smtClean="0"/>
              <a:t>dinyatakn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621" y="2571077"/>
            <a:ext cx="1525500" cy="65988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621" y="5626828"/>
            <a:ext cx="2644200" cy="48222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398" y="3652062"/>
            <a:ext cx="1456646" cy="39656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3561347" y="4012530"/>
            <a:ext cx="397042" cy="463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171" y="4457027"/>
            <a:ext cx="915300" cy="25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65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393</TotalTime>
  <Words>476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Cambria Math</vt:lpstr>
      <vt:lpstr>Rockwell</vt:lpstr>
      <vt:lpstr>Rockwell Condensed</vt:lpstr>
      <vt:lpstr>TimesNewRomanPSMT</vt:lpstr>
      <vt:lpstr>Wingdings</vt:lpstr>
      <vt:lpstr>Wood Type</vt:lpstr>
      <vt:lpstr>Penguat optik</vt:lpstr>
      <vt:lpstr>Pendahuluan</vt:lpstr>
      <vt:lpstr>Model penguat optik</vt:lpstr>
      <vt:lpstr>Penguatan spontanitas emisi</vt:lpstr>
      <vt:lpstr>Kerapatan daya spektral (PSD)</vt:lpstr>
      <vt:lpstr>soal</vt:lpstr>
      <vt:lpstr>PowerPoint Presentation</vt:lpstr>
      <vt:lpstr>PowerPoint Presentation</vt:lpstr>
      <vt:lpstr>Signal to noise (S/n) optik</vt:lpstr>
      <vt:lpstr>Penguat fiber optik terdadah erbium (edf: erbium doped fiber)</vt:lpstr>
      <vt:lpstr>PowerPoint Presentation</vt:lpstr>
      <vt:lpstr>Prinsip kerja penguat edf</vt:lpstr>
      <vt:lpstr>PowerPoint Presentation</vt:lpstr>
      <vt:lpstr>PowerPoint Presentation</vt:lpstr>
      <vt:lpstr>Populasi inversi</vt:lpstr>
      <vt:lpstr>Selesai……..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Penguat optik</dc:title>
  <dc:creator>Nayadut</dc:creator>
  <cp:lastModifiedBy>Nayadut</cp:lastModifiedBy>
  <cp:revision>24</cp:revision>
  <dcterms:created xsi:type="dcterms:W3CDTF">2017-06-09T08:01:23Z</dcterms:created>
  <dcterms:modified xsi:type="dcterms:W3CDTF">2018-02-25T11:57:23Z</dcterms:modified>
</cp:coreProperties>
</file>