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handoutMasterIdLst>
    <p:handoutMasterId r:id="rId14"/>
  </p:handoutMasterIdLst>
  <p:sldIdLst>
    <p:sldId id="256" r:id="rId2"/>
    <p:sldId id="257" r:id="rId3"/>
    <p:sldId id="262" r:id="rId4"/>
    <p:sldId id="268" r:id="rId5"/>
    <p:sldId id="264" r:id="rId6"/>
    <p:sldId id="263" r:id="rId7"/>
    <p:sldId id="265" r:id="rId8"/>
    <p:sldId id="266" r:id="rId9"/>
    <p:sldId id="267" r:id="rId10"/>
    <p:sldId id="258" r:id="rId11"/>
    <p:sldId id="259" r:id="rId12"/>
    <p:sldId id="261" r:id="rId13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91531-AEA7-42F5-87F7-1FB626F270A1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E5AE3-60C1-4EF7-9FAD-55635C5894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9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A91F45FC-BAD7-4E40-9A3E-E76788BDD34E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F75C1176-5C20-4F95-81FB-3909972BF3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05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45FC-BAD7-4E40-9A3E-E76788BDD34E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1176-5C20-4F95-81FB-3909972BF3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0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45FC-BAD7-4E40-9A3E-E76788BDD34E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1176-5C20-4F95-81FB-3909972BF3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75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45FC-BAD7-4E40-9A3E-E76788BDD34E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1176-5C20-4F95-81FB-3909972BF3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354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45FC-BAD7-4E40-9A3E-E76788BDD34E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1176-5C20-4F95-81FB-3909972BF3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2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45FC-BAD7-4E40-9A3E-E76788BDD34E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1176-5C20-4F95-81FB-3909972BF3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435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45FC-BAD7-4E40-9A3E-E76788BDD34E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1176-5C20-4F95-81FB-3909972BF3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790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45FC-BAD7-4E40-9A3E-E76788BDD34E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1176-5C20-4F95-81FB-3909972BF3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154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45FC-BAD7-4E40-9A3E-E76788BDD34E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1176-5C20-4F95-81FB-3909972BF3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41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45FC-BAD7-4E40-9A3E-E76788BDD34E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1176-5C20-4F95-81FB-3909972BF3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0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45FC-BAD7-4E40-9A3E-E76788BDD34E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1176-5C20-4F95-81FB-3909972BF3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6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45FC-BAD7-4E40-9A3E-E76788BDD34E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1176-5C20-4F95-81FB-3909972BF3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4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45FC-BAD7-4E40-9A3E-E76788BDD34E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1176-5C20-4F95-81FB-3909972BF3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1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45FC-BAD7-4E40-9A3E-E76788BDD34E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1176-5C20-4F95-81FB-3909972BF3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923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45FC-BAD7-4E40-9A3E-E76788BDD34E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1176-5C20-4F95-81FB-3909972BF3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0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45FC-BAD7-4E40-9A3E-E76788BDD34E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1176-5C20-4F95-81FB-3909972BF3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14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45FC-BAD7-4E40-9A3E-E76788BDD34E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1176-5C20-4F95-81FB-3909972BF3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0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91F45FC-BAD7-4E40-9A3E-E76788BDD34E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75C1176-5C20-4F95-81FB-3909972BF3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0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ri.wvu.edu/WebBook/Giarratani/main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P</a:t>
            </a:r>
            <a:r>
              <a:rPr lang="id-ID" dirty="0" smtClean="0"/>
              <a:t>endahuluan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Kuliah 1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BAHAN BACAAN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67516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d-ID" sz="2900" dirty="0" smtClean="0"/>
              <a:t>Mc Cann, Philip. (2001). </a:t>
            </a:r>
            <a:r>
              <a:rPr lang="id-ID" sz="2900" i="1" dirty="0" smtClean="0"/>
              <a:t>Urban and Regional Economics</a:t>
            </a:r>
            <a:r>
              <a:rPr lang="id-ID" sz="2900" dirty="0" smtClean="0"/>
              <a:t>. Oxford: Oxford University Press.</a:t>
            </a:r>
          </a:p>
          <a:p>
            <a:pPr>
              <a:buNone/>
            </a:pPr>
            <a:r>
              <a:rPr lang="id-ID" sz="2900" dirty="0" smtClean="0"/>
              <a:t>Balchin, Paul N. &amp; Gregory H. Bull. (1987). </a:t>
            </a:r>
            <a:r>
              <a:rPr lang="id-ID" sz="2900" i="1" dirty="0" smtClean="0"/>
              <a:t>Regional and Urban Economics</a:t>
            </a:r>
            <a:r>
              <a:rPr lang="id-ID" sz="2900" dirty="0" smtClean="0"/>
              <a:t>. London: Harper &amp; Row Publisher</a:t>
            </a:r>
          </a:p>
          <a:p>
            <a:pPr>
              <a:buNone/>
            </a:pPr>
            <a:r>
              <a:rPr lang="id-ID" sz="2900" dirty="0" smtClean="0"/>
              <a:t>Hirch, Werner Z. (1984). </a:t>
            </a:r>
            <a:r>
              <a:rPr lang="id-ID" sz="2900" i="1" dirty="0" smtClean="0"/>
              <a:t>Urban Economics</a:t>
            </a:r>
            <a:r>
              <a:rPr lang="id-ID" sz="2900" dirty="0" smtClean="0"/>
              <a:t>. New York: Macmillan Publishing Company.</a:t>
            </a:r>
          </a:p>
          <a:p>
            <a:pPr>
              <a:buNone/>
            </a:pPr>
            <a:r>
              <a:rPr lang="id-ID" sz="2900" dirty="0" smtClean="0"/>
              <a:t>Leavy, William H., David L. Mc Kee &amp; Robert D Deany (editors). (1970). </a:t>
            </a:r>
            <a:r>
              <a:rPr lang="id-ID" sz="2900" i="1" dirty="0" smtClean="0"/>
              <a:t>Urban Economics, Theory, Development and Planning</a:t>
            </a:r>
            <a:r>
              <a:rPr lang="id-ID" sz="2900" dirty="0" smtClean="0"/>
              <a:t>. New York: The Free Press.</a:t>
            </a:r>
          </a:p>
          <a:p>
            <a:pPr>
              <a:buNone/>
            </a:pPr>
            <a:r>
              <a:rPr lang="id-ID" sz="2900" dirty="0" smtClean="0"/>
              <a:t>Hoover, Edgar M. &amp; Frank Giarratani. (1999). </a:t>
            </a:r>
            <a:r>
              <a:rPr lang="id-ID" sz="2900" i="1" dirty="0" smtClean="0"/>
              <a:t>An Introduction to Regional Economics. The Web Book of Regional Science</a:t>
            </a:r>
            <a:r>
              <a:rPr lang="id-ID" sz="2900" dirty="0" smtClean="0"/>
              <a:t>.</a:t>
            </a:r>
            <a:r>
              <a:rPr lang="id-ID" dirty="0" smtClean="0"/>
              <a:t>] </a:t>
            </a:r>
            <a:r>
              <a:rPr lang="id-ID" dirty="0">
                <a:hlinkClick r:id="rId2"/>
              </a:rPr>
              <a:t>http://</a:t>
            </a:r>
            <a:r>
              <a:rPr lang="id-ID" dirty="0" smtClean="0">
                <a:hlinkClick r:id="rId2"/>
              </a:rPr>
              <a:t>www.rri.wvu.edu/WebBook/Giarratani/main.htm</a:t>
            </a:r>
            <a:r>
              <a:rPr lang="id-ID" dirty="0" smtClean="0"/>
              <a:t>  [31 Agustus 2015]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BAHAN BACAAN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dirty="0" smtClean="0"/>
              <a:t>Schaffer, William A. (1999). </a:t>
            </a:r>
            <a:r>
              <a:rPr lang="id-ID" i="1" dirty="0" smtClean="0"/>
              <a:t>Regional Impact Models</a:t>
            </a:r>
            <a:r>
              <a:rPr lang="id-ID" dirty="0" smtClean="0"/>
              <a:t>. Regional Research Institute, West Virginia University.</a:t>
            </a:r>
          </a:p>
          <a:p>
            <a:pPr>
              <a:buNone/>
            </a:pPr>
            <a:r>
              <a:rPr lang="id-ID" dirty="0" smtClean="0"/>
              <a:t>Richardson, Harry W. (2001). </a:t>
            </a:r>
            <a:r>
              <a:rPr lang="id-ID" i="1" dirty="0" smtClean="0"/>
              <a:t>Dasar-dasar Ilmu Ekonomi Regional</a:t>
            </a:r>
            <a:r>
              <a:rPr lang="id-ID" dirty="0" smtClean="0"/>
              <a:t>. Edisi Revisi. Jakarta: Lembaga Penerbit Fakultas Ekonomi Universitas Indonesia.</a:t>
            </a:r>
          </a:p>
          <a:p>
            <a:pPr>
              <a:buNone/>
            </a:pPr>
            <a:r>
              <a:rPr lang="id-ID" dirty="0" smtClean="0"/>
              <a:t>Djojodipura, Marsudi. (1992). </a:t>
            </a:r>
            <a:r>
              <a:rPr lang="id-ID" i="1" dirty="0" smtClean="0"/>
              <a:t>Teori Lokasi</a:t>
            </a:r>
            <a:r>
              <a:rPr lang="id-ID" dirty="0" smtClean="0"/>
              <a:t>. Jakarta: Lembaga Penerbit Fakultas Ekonomi Universitas Indonesia.</a:t>
            </a:r>
          </a:p>
          <a:p>
            <a:pPr>
              <a:buNone/>
            </a:pPr>
            <a:r>
              <a:rPr lang="id-ID" dirty="0" smtClean="0"/>
              <a:t>Djojodipura, Marsudi. (1994). </a:t>
            </a:r>
            <a:r>
              <a:rPr lang="id-ID" i="1" dirty="0" smtClean="0"/>
              <a:t>Pengantar Ekonomi untuk Perencanaan</a:t>
            </a:r>
            <a:r>
              <a:rPr lang="id-ID" dirty="0" smtClean="0"/>
              <a:t>. Jakarta: Penerbit Universitas Indonesia</a:t>
            </a:r>
          </a:p>
          <a:p>
            <a:pPr>
              <a:buNone/>
            </a:pPr>
            <a:r>
              <a:rPr lang="id-ID" dirty="0" smtClean="0"/>
              <a:t>Coe, NM; PF Kelly; HWC Yeung. 2013. Economic Geography, An Contemporary Introduction. </a:t>
            </a:r>
            <a:r>
              <a:rPr lang="id-ID" dirty="0"/>
              <a:t>2</a:t>
            </a:r>
            <a:r>
              <a:rPr lang="id-ID" dirty="0" smtClean="0"/>
              <a:t>nd edition. Hoboken, NJ: John Wiley and Sons Inc.</a:t>
            </a:r>
          </a:p>
          <a:p>
            <a:pPr>
              <a:buNone/>
            </a:pPr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BOBOT 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Kuis dan PR= 10%</a:t>
            </a:r>
          </a:p>
          <a:p>
            <a:r>
              <a:rPr lang="id-ID" dirty="0" smtClean="0"/>
              <a:t>Ujian Tengah Semester = 30%</a:t>
            </a:r>
          </a:p>
          <a:p>
            <a:r>
              <a:rPr lang="id-ID" dirty="0" smtClean="0"/>
              <a:t>Ujian Akhir Semester = 30%</a:t>
            </a:r>
          </a:p>
          <a:p>
            <a:r>
              <a:rPr lang="id-ID" dirty="0" smtClean="0"/>
              <a:t>Paper, Power Point dan Presentasi = 30% (masing-masing 10%)</a:t>
            </a:r>
          </a:p>
          <a:p>
            <a:r>
              <a:rPr lang="id-ID" dirty="0" smtClean="0"/>
              <a:t>Bonus nilai 10 untuk yang mengajukan PKM (lolos dari dosen mk Ekwilkot)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Ekonomi wilayah dan kota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Kode MK : PL-35315</a:t>
            </a:r>
          </a:p>
          <a:p>
            <a:r>
              <a:rPr lang="id-ID" dirty="0" smtClean="0"/>
              <a:t>Sks = 4 (empat)</a:t>
            </a:r>
          </a:p>
          <a:p>
            <a:r>
              <a:rPr lang="id-ID" dirty="0" smtClean="0"/>
              <a:t>Waktu kuliah :</a:t>
            </a:r>
          </a:p>
          <a:p>
            <a:pPr lvl="1"/>
            <a:r>
              <a:rPr lang="id-ID" dirty="0" smtClean="0"/>
              <a:t>RABU (07.45-09.15)-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>
                <a:sym typeface="Wingdings" pitchFamily="2" charset="2"/>
              </a:rPr>
              <a:t>5024</a:t>
            </a:r>
            <a:endParaRPr lang="id-ID" dirty="0" smtClean="0">
              <a:sym typeface="Wingdings" pitchFamily="2" charset="2"/>
            </a:endParaRPr>
          </a:p>
          <a:p>
            <a:pPr lvl="1"/>
            <a:r>
              <a:rPr lang="id-ID" dirty="0" smtClean="0"/>
              <a:t>JUMAT (07.45-09.15) 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5024</a:t>
            </a:r>
          </a:p>
          <a:p>
            <a:pPr lvl="8"/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POKOK-POKOK PERKULIAHAN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Pendahuluan</a:t>
            </a:r>
          </a:p>
          <a:p>
            <a:r>
              <a:rPr lang="id-ID" dirty="0" smtClean="0"/>
              <a:t>Ekonomi secara umum</a:t>
            </a:r>
          </a:p>
          <a:p>
            <a:r>
              <a:rPr lang="id-ID" dirty="0" smtClean="0"/>
              <a:t>Sistem perekonomian</a:t>
            </a:r>
          </a:p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regional</a:t>
            </a:r>
          </a:p>
          <a:p>
            <a:pPr lvl="0"/>
            <a:r>
              <a:rPr lang="en-US" dirty="0" err="1" smtClean="0"/>
              <a:t>Pendapatan</a:t>
            </a:r>
            <a:r>
              <a:rPr lang="en-US" dirty="0" smtClean="0"/>
              <a:t> regional</a:t>
            </a:r>
          </a:p>
          <a:p>
            <a:pPr lvl="0"/>
            <a:r>
              <a:rPr lang="en-US" dirty="0" err="1" smtClean="0"/>
              <a:t>Teori</a:t>
            </a:r>
            <a:r>
              <a:rPr lang="en-US" dirty="0" smtClean="0"/>
              <a:t> basis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lvl="0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endParaRPr lang="en-US" dirty="0" smtClean="0"/>
          </a:p>
          <a:p>
            <a:pPr lvl="0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endParaRPr lang="en-US" dirty="0" smtClean="0"/>
          </a:p>
          <a:p>
            <a:pPr lvl="0"/>
            <a:r>
              <a:rPr lang="en-US" dirty="0" err="1" smtClean="0"/>
              <a:t>Analisis</a:t>
            </a:r>
            <a:r>
              <a:rPr lang="en-US" dirty="0" smtClean="0"/>
              <a:t> input </a:t>
            </a:r>
            <a:r>
              <a:rPr lang="en-US" dirty="0" err="1" smtClean="0"/>
              <a:t>outpu</a:t>
            </a:r>
            <a:r>
              <a:rPr lang="id-ID" dirty="0" smtClean="0"/>
              <a:t>t</a:t>
            </a:r>
          </a:p>
          <a:p>
            <a:pPr lvl="0"/>
            <a:r>
              <a:rPr lang="id-ID" dirty="0" smtClean="0"/>
              <a:t>Urban economics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Beban 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Kuliah Tatap Muka</a:t>
            </a:r>
          </a:p>
          <a:p>
            <a:r>
              <a:rPr lang="id-ID" dirty="0" smtClean="0"/>
              <a:t>Bahan di download di Kuliah Online</a:t>
            </a:r>
          </a:p>
          <a:p>
            <a:r>
              <a:rPr lang="id-ID" dirty="0" smtClean="0"/>
              <a:t>Tugas PKM (sukarela/ tidak wajib)</a:t>
            </a:r>
          </a:p>
          <a:p>
            <a:r>
              <a:rPr lang="id-ID" dirty="0" smtClean="0"/>
              <a:t>Tugas besar: makalah/paper (WAJIB)</a:t>
            </a:r>
          </a:p>
          <a:p>
            <a:r>
              <a:rPr lang="id-ID" dirty="0" smtClean="0"/>
              <a:t>UTS, UAS, PR dan Kuis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6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Tugas PKM  </a:t>
            </a:r>
            <a:br>
              <a:rPr lang="id-ID" dirty="0" smtClean="0"/>
            </a:br>
            <a:r>
              <a:rPr lang="id-ID" dirty="0" smtClean="0"/>
              <a:t>(Program </a:t>
            </a:r>
            <a:r>
              <a:rPr lang="id-ID" dirty="0"/>
              <a:t>K</a:t>
            </a:r>
            <a:r>
              <a:rPr lang="id-ID" dirty="0" smtClean="0"/>
              <a:t>reativitas </a:t>
            </a:r>
            <a:r>
              <a:rPr lang="id-ID" dirty="0"/>
              <a:t>M</a:t>
            </a:r>
            <a:r>
              <a:rPr lang="id-ID" dirty="0" smtClean="0"/>
              <a:t>ahasiswa)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Untuk nilai bonus = 10</a:t>
            </a:r>
          </a:p>
          <a:p>
            <a:r>
              <a:rPr lang="id-ID" dirty="0" smtClean="0"/>
              <a:t>Bonus diberikan kepada tim = 2 orang dari angkatan ini, yang proposalnya lolos dari dosen untuk diikut sertakan pada pangajuan proposal PKM</a:t>
            </a:r>
          </a:p>
          <a:p>
            <a:r>
              <a:rPr lang="id-ID" dirty="0" smtClean="0"/>
              <a:t>Anggota lainnya dari angkatan yang berbeda</a:t>
            </a:r>
          </a:p>
          <a:p>
            <a:r>
              <a:rPr lang="id-ID" dirty="0" smtClean="0"/>
              <a:t>Total anggota maksimal 3 orang</a:t>
            </a:r>
          </a:p>
          <a:p>
            <a:r>
              <a:rPr lang="id-ID" dirty="0" smtClean="0"/>
              <a:t>PKM yang diajukan PKM 5 bidang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73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Besar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Paper</a:t>
            </a:r>
          </a:p>
          <a:p>
            <a:r>
              <a:rPr lang="id-ID" dirty="0" smtClean="0"/>
              <a:t>Sifat kelompok (maksimal 3 orang)</a:t>
            </a:r>
          </a:p>
          <a:p>
            <a:r>
              <a:rPr lang="id-ID" dirty="0" smtClean="0"/>
              <a:t>Paper / makalah ilmiah berdasarkan studi pustaka atau pemaparan data-data yang berkaitan dengan perekonomian suatu wilayah atau kota (ditunjang oleh teori).</a:t>
            </a:r>
          </a:p>
          <a:p>
            <a:r>
              <a:rPr lang="id-ID" dirty="0" smtClean="0"/>
              <a:t>Kajian bisa satu profil perekonomian suatu wilayah (kecamatan/kabupaten)/kota secara makro (keseluruhan) atau satu sektor.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Tugas Besar </a:t>
            </a:r>
            <a:r>
              <a:rPr lang="id-ID" dirty="0" smtClean="0"/>
              <a:t>(Paper/ Makalah)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Jumlah halaman maksimal: 15 </a:t>
            </a:r>
            <a:r>
              <a:rPr lang="id-ID" dirty="0"/>
              <a:t>halaman, </a:t>
            </a:r>
            <a:endParaRPr lang="id-ID" dirty="0" smtClean="0"/>
          </a:p>
          <a:p>
            <a:r>
              <a:rPr lang="id-ID" dirty="0" smtClean="0"/>
              <a:t>Ukuran Kertas : A4</a:t>
            </a:r>
          </a:p>
          <a:p>
            <a:r>
              <a:rPr lang="id-ID" dirty="0" smtClean="0"/>
              <a:t>Margin:</a:t>
            </a:r>
          </a:p>
          <a:p>
            <a:pPr lvl="1"/>
            <a:r>
              <a:rPr lang="id-ID" dirty="0" smtClean="0"/>
              <a:t>Atas : 3 cm</a:t>
            </a:r>
          </a:p>
          <a:p>
            <a:pPr lvl="1"/>
            <a:r>
              <a:rPr lang="id-ID" dirty="0" smtClean="0"/>
              <a:t>Kanan: 3 cm</a:t>
            </a:r>
          </a:p>
          <a:p>
            <a:pPr lvl="1"/>
            <a:r>
              <a:rPr lang="id-ID" dirty="0" smtClean="0"/>
              <a:t>Kiri : 4 cm</a:t>
            </a:r>
          </a:p>
          <a:p>
            <a:pPr lvl="1"/>
            <a:r>
              <a:rPr lang="id-ID" dirty="0" smtClean="0"/>
              <a:t>Bawah : 3 cm</a:t>
            </a:r>
          </a:p>
          <a:p>
            <a:r>
              <a:rPr lang="id-ID" dirty="0" smtClean="0"/>
              <a:t>Jenis huruf (font):  </a:t>
            </a:r>
            <a:r>
              <a:rPr lang="id-ID" dirty="0"/>
              <a:t>Times New Roman </a:t>
            </a:r>
            <a:r>
              <a:rPr lang="id-ID" dirty="0" smtClean="0"/>
              <a:t>12</a:t>
            </a:r>
          </a:p>
          <a:p>
            <a:r>
              <a:rPr lang="id-ID" dirty="0" smtClean="0"/>
              <a:t>Spasi : 1,5. </a:t>
            </a:r>
            <a:endParaRPr lang="id-ID" dirty="0"/>
          </a:p>
          <a:p>
            <a:r>
              <a:rPr lang="id-ID" dirty="0" smtClean="0"/>
              <a:t>Awal paragraf menjorok 1 cm</a:t>
            </a:r>
          </a:p>
          <a:p>
            <a:endParaRPr lang="id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83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Tugas </a:t>
            </a:r>
            <a:r>
              <a:rPr lang="id-ID" smtClean="0"/>
              <a:t>Besar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Asistensi dilakukan pada waktu setelah kegiatan perkuliahan (bagi yang telah mengirimkan outline/ draft ke kuliah online)</a:t>
            </a:r>
          </a:p>
          <a:p>
            <a:r>
              <a:rPr lang="id-ID" dirty="0" smtClean="0"/>
              <a:t>Paper </a:t>
            </a:r>
            <a:r>
              <a:rPr lang="id-ID" dirty="0"/>
              <a:t>(</a:t>
            </a:r>
            <a:r>
              <a:rPr lang="id-ID" i="1" dirty="0"/>
              <a:t>softcopy</a:t>
            </a:r>
            <a:r>
              <a:rPr lang="id-ID" dirty="0"/>
              <a:t>) dikumpulkan via kuliah </a:t>
            </a:r>
            <a:r>
              <a:rPr lang="id-ID" i="1" dirty="0"/>
              <a:t>online</a:t>
            </a:r>
            <a:r>
              <a:rPr lang="id-ID" dirty="0"/>
              <a:t> paling lambat:  Sabtu</a:t>
            </a:r>
            <a:r>
              <a:rPr lang="id-ID"/>
              <a:t>, </a:t>
            </a:r>
            <a:r>
              <a:rPr lang="id-ID" smtClean="0"/>
              <a:t>15 </a:t>
            </a:r>
            <a:r>
              <a:rPr lang="id-ID"/>
              <a:t>Desember </a:t>
            </a:r>
            <a:r>
              <a:rPr lang="id-ID" smtClean="0"/>
              <a:t>2018, </a:t>
            </a:r>
            <a:r>
              <a:rPr lang="id-ID" dirty="0"/>
              <a:t>pukul 12.00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Presentasi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Power point, dikirim via kuliah online, paling lambat seminggu sebelum jadwal presentasi.</a:t>
            </a:r>
          </a:p>
          <a:p>
            <a:r>
              <a:rPr lang="id-ID" dirty="0"/>
              <a:t>W</a:t>
            </a:r>
            <a:r>
              <a:rPr lang="id-ID" dirty="0" smtClean="0"/>
              <a:t>aktu </a:t>
            </a:r>
            <a:r>
              <a:rPr lang="id-ID" dirty="0"/>
              <a:t>presentasi per </a:t>
            </a:r>
            <a:r>
              <a:rPr lang="id-ID" dirty="0" smtClean="0"/>
              <a:t>tim </a:t>
            </a:r>
            <a:r>
              <a:rPr lang="id-ID" dirty="0"/>
              <a:t>15 </a:t>
            </a:r>
            <a:r>
              <a:rPr lang="id-ID" dirty="0" smtClean="0"/>
              <a:t>menit (termasuk </a:t>
            </a:r>
            <a:r>
              <a:rPr lang="id-ID" dirty="0"/>
              <a:t>sesi tanya jawab)</a:t>
            </a:r>
            <a:endParaRPr lang="en-US" dirty="0"/>
          </a:p>
          <a:p>
            <a:endParaRPr lang="id-I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1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917</TotalTime>
  <Words>614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Garamond</vt:lpstr>
      <vt:lpstr>Wingdings</vt:lpstr>
      <vt:lpstr>Organic</vt:lpstr>
      <vt:lpstr>Pendahuluan</vt:lpstr>
      <vt:lpstr>Ekonomi wilayah dan kota</vt:lpstr>
      <vt:lpstr>POKOK-POKOK PERKULIAHAN</vt:lpstr>
      <vt:lpstr>Beban Perkuliahan</vt:lpstr>
      <vt:lpstr>Tugas PKM   (Program Kreativitas Mahasiswa)</vt:lpstr>
      <vt:lpstr>Tugas Besar </vt:lpstr>
      <vt:lpstr>Tugas Besar (Paper/ Makalah)</vt:lpstr>
      <vt:lpstr>Tugas Besar</vt:lpstr>
      <vt:lpstr>Presentasi</vt:lpstr>
      <vt:lpstr>BAHAN BACAAN</vt:lpstr>
      <vt:lpstr>BAHAN BACAAN</vt:lpstr>
      <vt:lpstr>BOBOT PENILAIAN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</dc:title>
  <dc:creator>Lia</dc:creator>
  <cp:lastModifiedBy>UNIKOM</cp:lastModifiedBy>
  <cp:revision>39</cp:revision>
  <dcterms:created xsi:type="dcterms:W3CDTF">2011-09-23T05:18:02Z</dcterms:created>
  <dcterms:modified xsi:type="dcterms:W3CDTF">2018-09-18T01:43:21Z</dcterms:modified>
</cp:coreProperties>
</file>