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4EBA22-0F51-4E36-A862-1EF8DF7A0890}"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C3527-9182-435F-845D-4A4A02FAAC49}" type="slidenum">
              <a:rPr lang="en-US" smtClean="0"/>
              <a:t>‹#›</a:t>
            </a:fld>
            <a:endParaRPr lang="en-US"/>
          </a:p>
        </p:txBody>
      </p:sp>
    </p:spTree>
    <p:extLst>
      <p:ext uri="{BB962C8B-B14F-4D97-AF65-F5344CB8AC3E}">
        <p14:creationId xmlns:p14="http://schemas.microsoft.com/office/powerpoint/2010/main" val="36275415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EBA22-0F51-4E36-A862-1EF8DF7A0890}"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C3527-9182-435F-845D-4A4A02FAAC49}" type="slidenum">
              <a:rPr lang="en-US" smtClean="0"/>
              <a:t>‹#›</a:t>
            </a:fld>
            <a:endParaRPr lang="en-US"/>
          </a:p>
        </p:txBody>
      </p:sp>
    </p:spTree>
    <p:extLst>
      <p:ext uri="{BB962C8B-B14F-4D97-AF65-F5344CB8AC3E}">
        <p14:creationId xmlns:p14="http://schemas.microsoft.com/office/powerpoint/2010/main" val="421388393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EBA22-0F51-4E36-A862-1EF8DF7A0890}"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C3527-9182-435F-845D-4A4A02FAAC49}" type="slidenum">
              <a:rPr lang="en-US" smtClean="0"/>
              <a:t>‹#›</a:t>
            </a:fld>
            <a:endParaRPr lang="en-US"/>
          </a:p>
        </p:txBody>
      </p:sp>
    </p:spTree>
    <p:extLst>
      <p:ext uri="{BB962C8B-B14F-4D97-AF65-F5344CB8AC3E}">
        <p14:creationId xmlns:p14="http://schemas.microsoft.com/office/powerpoint/2010/main" val="116026703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EBA22-0F51-4E36-A862-1EF8DF7A0890}"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C3527-9182-435F-845D-4A4A02FAAC49}" type="slidenum">
              <a:rPr lang="en-US" smtClean="0"/>
              <a:t>‹#›</a:t>
            </a:fld>
            <a:endParaRPr lang="en-US"/>
          </a:p>
        </p:txBody>
      </p:sp>
    </p:spTree>
    <p:extLst>
      <p:ext uri="{BB962C8B-B14F-4D97-AF65-F5344CB8AC3E}">
        <p14:creationId xmlns:p14="http://schemas.microsoft.com/office/powerpoint/2010/main" val="325434367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4EBA22-0F51-4E36-A862-1EF8DF7A0890}"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C3527-9182-435F-845D-4A4A02FAAC49}" type="slidenum">
              <a:rPr lang="en-US" smtClean="0"/>
              <a:t>‹#›</a:t>
            </a:fld>
            <a:endParaRPr lang="en-US"/>
          </a:p>
        </p:txBody>
      </p:sp>
    </p:spTree>
    <p:extLst>
      <p:ext uri="{BB962C8B-B14F-4D97-AF65-F5344CB8AC3E}">
        <p14:creationId xmlns:p14="http://schemas.microsoft.com/office/powerpoint/2010/main" val="140164799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4EBA22-0F51-4E36-A862-1EF8DF7A0890}" type="datetimeFigureOut">
              <a:rPr lang="en-US" smtClean="0"/>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C3527-9182-435F-845D-4A4A02FAAC49}" type="slidenum">
              <a:rPr lang="en-US" smtClean="0"/>
              <a:t>‹#›</a:t>
            </a:fld>
            <a:endParaRPr lang="en-US"/>
          </a:p>
        </p:txBody>
      </p:sp>
    </p:spTree>
    <p:extLst>
      <p:ext uri="{BB962C8B-B14F-4D97-AF65-F5344CB8AC3E}">
        <p14:creationId xmlns:p14="http://schemas.microsoft.com/office/powerpoint/2010/main" val="54319099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4EBA22-0F51-4E36-A862-1EF8DF7A0890}" type="datetimeFigureOut">
              <a:rPr lang="en-US" smtClean="0"/>
              <a:t>9/12/2017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2C3527-9182-435F-845D-4A4A02FAAC49}" type="slidenum">
              <a:rPr lang="en-US" smtClean="0"/>
              <a:t>‹#›</a:t>
            </a:fld>
            <a:endParaRPr lang="en-US"/>
          </a:p>
        </p:txBody>
      </p:sp>
    </p:spTree>
    <p:extLst>
      <p:ext uri="{BB962C8B-B14F-4D97-AF65-F5344CB8AC3E}">
        <p14:creationId xmlns:p14="http://schemas.microsoft.com/office/powerpoint/2010/main" val="347697965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4EBA22-0F51-4E36-A862-1EF8DF7A0890}" type="datetimeFigureOut">
              <a:rPr lang="en-US" smtClean="0"/>
              <a:t>9/12/2017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2C3527-9182-435F-845D-4A4A02FAAC49}" type="slidenum">
              <a:rPr lang="en-US" smtClean="0"/>
              <a:t>‹#›</a:t>
            </a:fld>
            <a:endParaRPr lang="en-US"/>
          </a:p>
        </p:txBody>
      </p:sp>
    </p:spTree>
    <p:extLst>
      <p:ext uri="{BB962C8B-B14F-4D97-AF65-F5344CB8AC3E}">
        <p14:creationId xmlns:p14="http://schemas.microsoft.com/office/powerpoint/2010/main" val="9590043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EBA22-0F51-4E36-A862-1EF8DF7A0890}" type="datetimeFigureOut">
              <a:rPr lang="en-US" smtClean="0"/>
              <a:t>9/12/2017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2C3527-9182-435F-845D-4A4A02FAAC49}" type="slidenum">
              <a:rPr lang="en-US" smtClean="0"/>
              <a:t>‹#›</a:t>
            </a:fld>
            <a:endParaRPr lang="en-US"/>
          </a:p>
        </p:txBody>
      </p:sp>
    </p:spTree>
    <p:extLst>
      <p:ext uri="{BB962C8B-B14F-4D97-AF65-F5344CB8AC3E}">
        <p14:creationId xmlns:p14="http://schemas.microsoft.com/office/powerpoint/2010/main" val="20493099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EBA22-0F51-4E36-A862-1EF8DF7A0890}" type="datetimeFigureOut">
              <a:rPr lang="en-US" smtClean="0"/>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C3527-9182-435F-845D-4A4A02FAAC49}" type="slidenum">
              <a:rPr lang="en-US" smtClean="0"/>
              <a:t>‹#›</a:t>
            </a:fld>
            <a:endParaRPr lang="en-US"/>
          </a:p>
        </p:txBody>
      </p:sp>
    </p:spTree>
    <p:extLst>
      <p:ext uri="{BB962C8B-B14F-4D97-AF65-F5344CB8AC3E}">
        <p14:creationId xmlns:p14="http://schemas.microsoft.com/office/powerpoint/2010/main" val="209142276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EBA22-0F51-4E36-A862-1EF8DF7A0890}" type="datetimeFigureOut">
              <a:rPr lang="en-US" smtClean="0"/>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C3527-9182-435F-845D-4A4A02FAAC49}" type="slidenum">
              <a:rPr lang="en-US" smtClean="0"/>
              <a:t>‹#›</a:t>
            </a:fld>
            <a:endParaRPr lang="en-US"/>
          </a:p>
        </p:txBody>
      </p:sp>
    </p:spTree>
    <p:extLst>
      <p:ext uri="{BB962C8B-B14F-4D97-AF65-F5344CB8AC3E}">
        <p14:creationId xmlns:p14="http://schemas.microsoft.com/office/powerpoint/2010/main" val="30013848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EBA22-0F51-4E36-A862-1EF8DF7A0890}" type="datetimeFigureOut">
              <a:rPr lang="en-US" smtClean="0"/>
              <a:t>9/12/2017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C3527-9182-435F-845D-4A4A02FAAC49}" type="slidenum">
              <a:rPr lang="en-US" smtClean="0"/>
              <a:t>‹#›</a:t>
            </a:fld>
            <a:endParaRPr lang="en-US"/>
          </a:p>
        </p:txBody>
      </p:sp>
    </p:spTree>
    <p:extLst>
      <p:ext uri="{BB962C8B-B14F-4D97-AF65-F5344CB8AC3E}">
        <p14:creationId xmlns:p14="http://schemas.microsoft.com/office/powerpoint/2010/main" val="2146113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SILABUS%20ANIMASI%201%20&amp;%202.doc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solidFill>
                  <a:srgbClr val="00B0F0"/>
                </a:solidFill>
              </a:rPr>
              <a:t>Animasi</a:t>
            </a:r>
            <a:r>
              <a:rPr lang="en-US" dirty="0" smtClean="0">
                <a:solidFill>
                  <a:srgbClr val="00B0F0"/>
                </a:solidFill>
              </a:rPr>
              <a:t> </a:t>
            </a:r>
            <a:r>
              <a:rPr lang="en-US" dirty="0" err="1" smtClean="0">
                <a:solidFill>
                  <a:srgbClr val="00B0F0"/>
                </a:solidFill>
              </a:rPr>
              <a:t>dan</a:t>
            </a:r>
            <a:r>
              <a:rPr lang="en-US" dirty="0" smtClean="0">
                <a:solidFill>
                  <a:srgbClr val="00B0F0"/>
                </a:solidFill>
              </a:rPr>
              <a:t> Multimedia I</a:t>
            </a:r>
            <a:endParaRPr lang="en-US" dirty="0">
              <a:solidFill>
                <a:srgbClr val="00B0F0"/>
              </a:solidFill>
            </a:endParaRPr>
          </a:p>
        </p:txBody>
      </p:sp>
      <p:sp>
        <p:nvSpPr>
          <p:cNvPr id="3" name="Subtitle 2"/>
          <p:cNvSpPr>
            <a:spLocks noGrp="1"/>
          </p:cNvSpPr>
          <p:nvPr>
            <p:ph type="subTitle" idx="1"/>
          </p:nvPr>
        </p:nvSpPr>
        <p:spPr/>
        <p:txBody>
          <a:bodyPr/>
          <a:lstStyle/>
          <a:p>
            <a:endParaRPr lang="en-US" dirty="0" smtClean="0"/>
          </a:p>
          <a:p>
            <a:r>
              <a:rPr lang="en-US" dirty="0" smtClean="0">
                <a:solidFill>
                  <a:srgbClr val="00B0F0"/>
                </a:solidFill>
              </a:rPr>
              <a:t>Angky </a:t>
            </a:r>
            <a:r>
              <a:rPr lang="en-US" dirty="0" err="1" smtClean="0">
                <a:solidFill>
                  <a:srgbClr val="00B0F0"/>
                </a:solidFill>
              </a:rPr>
              <a:t>Febriansyah</a:t>
            </a:r>
            <a:r>
              <a:rPr lang="en-US" dirty="0" smtClean="0">
                <a:solidFill>
                  <a:srgbClr val="00B0F0"/>
                </a:solidFill>
              </a:rPr>
              <a:t> SE., MM.</a:t>
            </a:r>
            <a:endParaRPr lang="en-US" dirty="0">
              <a:solidFill>
                <a:srgbClr val="00B0F0"/>
              </a:solidFill>
            </a:endParaRPr>
          </a:p>
        </p:txBody>
      </p:sp>
    </p:spTree>
    <p:extLst>
      <p:ext uri="{BB962C8B-B14F-4D97-AF65-F5344CB8AC3E}">
        <p14:creationId xmlns:p14="http://schemas.microsoft.com/office/powerpoint/2010/main" val="389668689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93" y="449532"/>
            <a:ext cx="10515600" cy="422666"/>
          </a:xfrm>
        </p:spPr>
        <p:txBody>
          <a:bodyPr>
            <a:noAutofit/>
          </a:bodyPr>
          <a:lstStyle/>
          <a:p>
            <a:pPr lvl="0"/>
            <a:r>
              <a:rPr lang="id-ID" sz="4800" dirty="0" smtClean="0">
                <a:solidFill>
                  <a:srgbClr val="00B0F0"/>
                </a:solidFill>
              </a:rPr>
              <a:t>Flip book Animation</a:t>
            </a:r>
            <a:r>
              <a:rPr lang="en-US" sz="4800" dirty="0" smtClean="0">
                <a:solidFill>
                  <a:srgbClr val="00B0F0"/>
                </a:solidFill>
              </a:rPr>
              <a:t/>
            </a:r>
            <a:br>
              <a:rPr lang="en-US" sz="4800" dirty="0" smtClean="0">
                <a:solidFill>
                  <a:srgbClr val="00B0F0"/>
                </a:solidFill>
              </a:rPr>
            </a:br>
            <a:endParaRPr lang="en-US" sz="4800" dirty="0"/>
          </a:p>
        </p:txBody>
      </p:sp>
      <p:sp>
        <p:nvSpPr>
          <p:cNvPr id="3" name="Content Placeholder 2"/>
          <p:cNvSpPr>
            <a:spLocks noGrp="1"/>
          </p:cNvSpPr>
          <p:nvPr>
            <p:ph idx="1"/>
          </p:nvPr>
        </p:nvSpPr>
        <p:spPr>
          <a:xfrm>
            <a:off x="590843" y="872198"/>
            <a:ext cx="11085342" cy="5514534"/>
          </a:xfrm>
        </p:spPr>
        <p:txBody>
          <a:bodyPr/>
          <a:lstStyle/>
          <a:p>
            <a:pPr algn="just"/>
            <a:r>
              <a:rPr lang="id-ID" dirty="0">
                <a:solidFill>
                  <a:schemeClr val="bg1"/>
                </a:solidFill>
              </a:rPr>
              <a:t>Animasi yang dibuat melalui media halaman-halaman  buku, yang kemudian dibuka setiap halamannya dengan cepat , dengan menggunakan jari atau jempol tangan</a:t>
            </a:r>
            <a:r>
              <a:rPr lang="id-ID" dirty="0" smtClean="0">
                <a:solidFill>
                  <a:schemeClr val="bg1"/>
                </a:solidFill>
              </a:rPr>
              <a:t>.</a:t>
            </a:r>
            <a:endParaRPr lang="en-US" dirty="0" smtClean="0"/>
          </a:p>
          <a:p>
            <a:pPr marL="0" indent="0" algn="just">
              <a:buNone/>
            </a:pPr>
            <a:r>
              <a:rPr lang="en-US" dirty="0" smtClean="0">
                <a:solidFill>
                  <a:schemeClr val="bg1"/>
                </a:solidFill>
              </a:rPr>
              <a:t>   </a:t>
            </a:r>
            <a:r>
              <a:rPr lang="en-US" dirty="0" err="1" smtClean="0">
                <a:solidFill>
                  <a:schemeClr val="bg1"/>
                </a:solidFill>
              </a:rPr>
              <a:t>Contoh</a:t>
            </a:r>
            <a:r>
              <a:rPr lang="en-US" dirty="0" smtClean="0">
                <a:solidFill>
                  <a:schemeClr val="bg1"/>
                </a:solidFill>
              </a:rPr>
              <a:t> :</a:t>
            </a:r>
          </a:p>
          <a:p>
            <a:pPr algn="just"/>
            <a:endParaRPr lang="en-US" dirty="0">
              <a:solidFill>
                <a:schemeClr val="bg1"/>
              </a:solidFill>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038622" y="2405575"/>
            <a:ext cx="6035040" cy="3854547"/>
          </a:xfrm>
          <a:prstGeom prst="rect">
            <a:avLst/>
          </a:prstGeom>
        </p:spPr>
      </p:pic>
    </p:spTree>
    <p:extLst>
      <p:ext uri="{BB962C8B-B14F-4D97-AF65-F5344CB8AC3E}">
        <p14:creationId xmlns:p14="http://schemas.microsoft.com/office/powerpoint/2010/main" val="113017400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982" y="0"/>
            <a:ext cx="10515600" cy="760290"/>
          </a:xfrm>
        </p:spPr>
        <p:txBody>
          <a:bodyPr>
            <a:normAutofit/>
          </a:bodyPr>
          <a:lstStyle/>
          <a:p>
            <a:r>
              <a:rPr lang="en-US" sz="4800" dirty="0" err="1" smtClean="0">
                <a:solidFill>
                  <a:srgbClr val="00B0F0"/>
                </a:solidFill>
              </a:rPr>
              <a:t>Fungsi</a:t>
            </a:r>
            <a:r>
              <a:rPr lang="en-US" sz="4800" dirty="0" smtClean="0">
                <a:solidFill>
                  <a:srgbClr val="00B0F0"/>
                </a:solidFill>
              </a:rPr>
              <a:t> </a:t>
            </a:r>
            <a:r>
              <a:rPr lang="en-US" sz="4800" dirty="0" err="1" smtClean="0">
                <a:solidFill>
                  <a:srgbClr val="00B0F0"/>
                </a:solidFill>
              </a:rPr>
              <a:t>Animasi</a:t>
            </a:r>
            <a:endParaRPr lang="en-US" sz="4800" dirty="0">
              <a:solidFill>
                <a:srgbClr val="00B0F0"/>
              </a:solidFill>
            </a:endParaRPr>
          </a:p>
        </p:txBody>
      </p:sp>
      <p:sp>
        <p:nvSpPr>
          <p:cNvPr id="3" name="Content Placeholder 2"/>
          <p:cNvSpPr>
            <a:spLocks noGrp="1"/>
          </p:cNvSpPr>
          <p:nvPr>
            <p:ph idx="1"/>
          </p:nvPr>
        </p:nvSpPr>
        <p:spPr>
          <a:xfrm>
            <a:off x="584981" y="1111348"/>
            <a:ext cx="11147473" cy="5345723"/>
          </a:xfrm>
        </p:spPr>
        <p:txBody>
          <a:bodyPr>
            <a:normAutofit fontScale="92500" lnSpcReduction="20000"/>
          </a:bodyPr>
          <a:lstStyle/>
          <a:p>
            <a:pPr marL="0" lvl="0" indent="0" algn="just">
              <a:buNone/>
            </a:pPr>
            <a:endParaRPr lang="en-US" dirty="0" smtClean="0">
              <a:solidFill>
                <a:schemeClr val="bg1"/>
              </a:solidFill>
            </a:endParaRPr>
          </a:p>
          <a:p>
            <a:pPr lvl="0" algn="just"/>
            <a:r>
              <a:rPr lang="en-US" dirty="0" smtClean="0">
                <a:solidFill>
                  <a:schemeClr val="bg1"/>
                </a:solidFill>
              </a:rPr>
              <a:t>P</a:t>
            </a:r>
            <a:r>
              <a:rPr lang="id-ID" dirty="0" smtClean="0">
                <a:solidFill>
                  <a:schemeClr val="bg1"/>
                </a:solidFill>
              </a:rPr>
              <a:t>rasarana</a:t>
            </a:r>
            <a:r>
              <a:rPr lang="id-ID" dirty="0">
                <a:solidFill>
                  <a:schemeClr val="bg1"/>
                </a:solidFill>
              </a:rPr>
              <a:t>, kelemahan </a:t>
            </a:r>
            <a:r>
              <a:rPr lang="id-ID" dirty="0" smtClean="0">
                <a:solidFill>
                  <a:schemeClr val="bg1"/>
                </a:solidFill>
              </a:rPr>
              <a:t>fis</a:t>
            </a:r>
            <a:r>
              <a:rPr lang="en-US" dirty="0" err="1" smtClean="0">
                <a:solidFill>
                  <a:schemeClr val="bg1"/>
                </a:solidFill>
              </a:rPr>
              <a:t>i</a:t>
            </a:r>
            <a:r>
              <a:rPr lang="id-ID" dirty="0" smtClean="0">
                <a:solidFill>
                  <a:schemeClr val="bg1"/>
                </a:solidFill>
              </a:rPr>
              <a:t>k </a:t>
            </a:r>
            <a:r>
              <a:rPr lang="id-ID" dirty="0">
                <a:solidFill>
                  <a:schemeClr val="bg1"/>
                </a:solidFill>
              </a:rPr>
              <a:t>dan banyak lagi kendala yang menyebabkan tidak semua ide dapat diwujudkan dengan teknik sinematografi konvensional. Misalnya adegan runtuhnya bangunan bertingkat, adegan memasuki lubang jarum, adegan memasuki liang semut, kamera mewakili mata orang yang sedang terjatuh dari tebing jurang, terlalu beresiko bagi keselamatan jiwa, dan jika dipaksakan tentu memakan biaya yang besar untuk mereka teknik pengambilannya. Dalam situasi inilah Gambar Animasi (rekaan) diperlukan</a:t>
            </a:r>
            <a:r>
              <a:rPr lang="id-ID" dirty="0" smtClean="0">
                <a:solidFill>
                  <a:schemeClr val="bg1"/>
                </a:solidFill>
              </a:rPr>
              <a:t>.</a:t>
            </a:r>
            <a:endParaRPr lang="en-US" dirty="0" smtClean="0">
              <a:solidFill>
                <a:schemeClr val="bg1"/>
              </a:solidFill>
            </a:endParaRPr>
          </a:p>
          <a:p>
            <a:pPr marL="0" lvl="0" indent="0" algn="just">
              <a:buNone/>
            </a:pPr>
            <a:endParaRPr lang="en-US" dirty="0">
              <a:solidFill>
                <a:schemeClr val="bg1"/>
              </a:solidFill>
            </a:endParaRPr>
          </a:p>
          <a:p>
            <a:pPr algn="just"/>
            <a:r>
              <a:rPr lang="id-ID" dirty="0">
                <a:solidFill>
                  <a:schemeClr val="bg1"/>
                </a:solidFill>
              </a:rPr>
              <a:t>Animasi juga banyak dipakai dan berfungsi di berbagai macam media seperti: </a:t>
            </a:r>
            <a:endParaRPr lang="en-US" dirty="0">
              <a:solidFill>
                <a:schemeClr val="bg1"/>
              </a:solidFill>
            </a:endParaRPr>
          </a:p>
          <a:p>
            <a:pPr marL="0" indent="0" algn="just">
              <a:buNone/>
            </a:pPr>
            <a:endParaRPr lang="en-US" dirty="0">
              <a:solidFill>
                <a:schemeClr val="bg1"/>
              </a:solidFill>
            </a:endParaRPr>
          </a:p>
          <a:p>
            <a:pPr lvl="1" algn="just"/>
            <a:r>
              <a:rPr lang="id-ID" dirty="0">
                <a:solidFill>
                  <a:schemeClr val="bg1"/>
                </a:solidFill>
              </a:rPr>
              <a:t>Film layar lebar</a:t>
            </a:r>
            <a:endParaRPr lang="en-US" dirty="0">
              <a:solidFill>
                <a:schemeClr val="bg1"/>
              </a:solidFill>
            </a:endParaRPr>
          </a:p>
          <a:p>
            <a:pPr lvl="1" algn="just"/>
            <a:r>
              <a:rPr lang="id-ID" dirty="0">
                <a:solidFill>
                  <a:schemeClr val="bg1"/>
                </a:solidFill>
              </a:rPr>
              <a:t>Film animasi series</a:t>
            </a:r>
            <a:endParaRPr lang="en-US" dirty="0">
              <a:solidFill>
                <a:schemeClr val="bg1"/>
              </a:solidFill>
            </a:endParaRPr>
          </a:p>
          <a:p>
            <a:pPr lvl="1" algn="just"/>
            <a:r>
              <a:rPr lang="id-ID" dirty="0">
                <a:solidFill>
                  <a:schemeClr val="bg1"/>
                </a:solidFill>
              </a:rPr>
              <a:t>TVC / TV Commercial / Iklan</a:t>
            </a:r>
            <a:endParaRPr lang="en-US" dirty="0">
              <a:solidFill>
                <a:schemeClr val="bg1"/>
              </a:solidFill>
            </a:endParaRPr>
          </a:p>
          <a:p>
            <a:pPr lvl="1" algn="just"/>
            <a:r>
              <a:rPr lang="id-ID" dirty="0">
                <a:solidFill>
                  <a:schemeClr val="bg1"/>
                </a:solidFill>
              </a:rPr>
              <a:t>Animasi simulasi (simulasi terjadi bencana, simulasi produk, simulasi mekanik dll)</a:t>
            </a:r>
            <a:endParaRPr lang="en-US" dirty="0">
              <a:solidFill>
                <a:schemeClr val="bg1"/>
              </a:solidFill>
            </a:endParaRPr>
          </a:p>
          <a:p>
            <a:pPr algn="just"/>
            <a:endParaRPr lang="en-US" dirty="0">
              <a:solidFill>
                <a:schemeClr val="bg1"/>
              </a:solidFill>
            </a:endParaRPr>
          </a:p>
          <a:p>
            <a:endParaRPr lang="en-US" dirty="0"/>
          </a:p>
        </p:txBody>
      </p:sp>
    </p:spTree>
    <p:extLst>
      <p:ext uri="{BB962C8B-B14F-4D97-AF65-F5344CB8AC3E}">
        <p14:creationId xmlns:p14="http://schemas.microsoft.com/office/powerpoint/2010/main" val="124119923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18473315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33525443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94548214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379570" cy="6963508"/>
          </a:xfrm>
        </p:spPr>
      </p:pic>
    </p:spTree>
    <p:extLst>
      <p:ext uri="{BB962C8B-B14F-4D97-AF65-F5344CB8AC3E}">
        <p14:creationId xmlns:p14="http://schemas.microsoft.com/office/powerpoint/2010/main" val="3038293078"/>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41089373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162" y="-1"/>
            <a:ext cx="12313162" cy="6857573"/>
          </a:xfrm>
        </p:spPr>
      </p:pic>
    </p:spTree>
    <p:extLst>
      <p:ext uri="{BB962C8B-B14F-4D97-AF65-F5344CB8AC3E}">
        <p14:creationId xmlns:p14="http://schemas.microsoft.com/office/powerpoint/2010/main" val="216655736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5061076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16079323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619613"/>
          </a:xfrm>
        </p:spPr>
        <p:txBody>
          <a:bodyPr>
            <a:normAutofit fontScale="90000"/>
          </a:bodyPr>
          <a:lstStyle/>
          <a:p>
            <a:r>
              <a:rPr lang="en-US" dirty="0" smtClean="0">
                <a:solidFill>
                  <a:srgbClr val="00B0F0"/>
                </a:solidFill>
              </a:rPr>
              <a:t>SILABUS PERKULIAHAN</a:t>
            </a:r>
            <a:endParaRPr lang="en-US" dirty="0">
              <a:solidFill>
                <a:srgbClr val="00B0F0"/>
              </a:solidFill>
            </a:endParaRPr>
          </a:p>
        </p:txBody>
      </p:sp>
      <p:sp>
        <p:nvSpPr>
          <p:cNvPr id="6" name="Content Placeholder 5"/>
          <p:cNvSpPr>
            <a:spLocks noGrp="1"/>
          </p:cNvSpPr>
          <p:nvPr>
            <p:ph idx="1"/>
          </p:nvPr>
        </p:nvSpPr>
        <p:spPr/>
        <p:txBody>
          <a:bodyPr/>
          <a:lstStyle/>
          <a:p>
            <a:pPr algn="ctr"/>
            <a:r>
              <a:rPr lang="en-US" dirty="0" err="1" smtClean="0">
                <a:hlinkClick r:id="rId2" action="ppaction://hlinkfile"/>
              </a:rPr>
              <a:t>Silabus</a:t>
            </a:r>
            <a:r>
              <a:rPr lang="en-US" dirty="0" smtClean="0">
                <a:hlinkClick r:id="rId2" action="ppaction://hlinkfile"/>
              </a:rPr>
              <a:t> </a:t>
            </a:r>
            <a:r>
              <a:rPr lang="en-US" dirty="0" err="1" smtClean="0">
                <a:hlinkClick r:id="rId2" action="ppaction://hlinkfile"/>
              </a:rPr>
              <a:t>Animasi</a:t>
            </a:r>
            <a:r>
              <a:rPr lang="en-US" dirty="0" smtClean="0">
                <a:hlinkClick r:id="rId2" action="ppaction://hlinkfile"/>
              </a:rPr>
              <a:t> 1</a:t>
            </a:r>
            <a:endParaRPr lang="en-US" dirty="0"/>
          </a:p>
        </p:txBody>
      </p:sp>
    </p:spTree>
    <p:extLst>
      <p:ext uri="{BB962C8B-B14F-4D97-AF65-F5344CB8AC3E}">
        <p14:creationId xmlns:p14="http://schemas.microsoft.com/office/powerpoint/2010/main" val="274134210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83189336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66247358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082322209"/>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619372341"/>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260530739"/>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878557926"/>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38787311"/>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094852331"/>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619413025"/>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97519278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B0F0"/>
                </a:solidFill>
              </a:rPr>
              <a:t>Kriteria</a:t>
            </a:r>
            <a:r>
              <a:rPr lang="en-US" dirty="0" smtClean="0">
                <a:solidFill>
                  <a:srgbClr val="00B0F0"/>
                </a:solidFill>
              </a:rPr>
              <a:t> </a:t>
            </a:r>
            <a:r>
              <a:rPr lang="en-US" dirty="0" err="1" smtClean="0">
                <a:solidFill>
                  <a:srgbClr val="00B0F0"/>
                </a:solidFill>
              </a:rPr>
              <a:t>Penilaian</a:t>
            </a:r>
            <a:endParaRPr lang="en-US" dirty="0">
              <a:solidFill>
                <a:srgbClr val="00B0F0"/>
              </a:solidFill>
            </a:endParaRPr>
          </a:p>
        </p:txBody>
      </p:sp>
      <p:sp>
        <p:nvSpPr>
          <p:cNvPr id="3" name="Content Placeholder 2"/>
          <p:cNvSpPr>
            <a:spLocks noGrp="1"/>
          </p:cNvSpPr>
          <p:nvPr>
            <p:ph idx="1"/>
          </p:nvPr>
        </p:nvSpPr>
        <p:spPr>
          <a:xfrm>
            <a:off x="838200" y="1825624"/>
            <a:ext cx="10515600" cy="4743987"/>
          </a:xfrm>
        </p:spPr>
        <p:txBody>
          <a:bodyPr>
            <a:normAutofit fontScale="47500" lnSpcReduction="20000"/>
          </a:bodyPr>
          <a:lstStyle/>
          <a:p>
            <a:pPr marL="0" indent="0" algn="just">
              <a:buNone/>
            </a:pPr>
            <a:r>
              <a:rPr lang="en-US" sz="5100" dirty="0" err="1" smtClean="0">
                <a:solidFill>
                  <a:schemeClr val="bg1"/>
                </a:solidFill>
              </a:rPr>
              <a:t>Bobot</a:t>
            </a:r>
            <a:r>
              <a:rPr lang="en-US" sz="5100" dirty="0" smtClean="0">
                <a:solidFill>
                  <a:schemeClr val="bg1"/>
                </a:solidFill>
              </a:rPr>
              <a:t> </a:t>
            </a:r>
            <a:r>
              <a:rPr lang="en-US" sz="5100" dirty="0" err="1" smtClean="0">
                <a:solidFill>
                  <a:schemeClr val="bg1"/>
                </a:solidFill>
              </a:rPr>
              <a:t>Penilaian</a:t>
            </a:r>
            <a:r>
              <a:rPr lang="en-US" sz="5100" dirty="0" smtClean="0">
                <a:solidFill>
                  <a:schemeClr val="bg1"/>
                </a:solidFill>
              </a:rPr>
              <a:t> : </a:t>
            </a:r>
            <a:r>
              <a:rPr lang="en-US" sz="5100" dirty="0" err="1" smtClean="0">
                <a:solidFill>
                  <a:schemeClr val="bg1"/>
                </a:solidFill>
              </a:rPr>
              <a:t>Kehadiran</a:t>
            </a:r>
            <a:r>
              <a:rPr lang="en-US" sz="5100" dirty="0" smtClean="0">
                <a:solidFill>
                  <a:schemeClr val="bg1"/>
                </a:solidFill>
              </a:rPr>
              <a:t> (10%) + </a:t>
            </a:r>
            <a:r>
              <a:rPr lang="en-US" sz="5100" dirty="0" err="1" smtClean="0">
                <a:solidFill>
                  <a:schemeClr val="bg1"/>
                </a:solidFill>
              </a:rPr>
              <a:t>Tugas</a:t>
            </a:r>
            <a:r>
              <a:rPr lang="id-ID" sz="5100" dirty="0" smtClean="0">
                <a:solidFill>
                  <a:schemeClr val="bg1"/>
                </a:solidFill>
              </a:rPr>
              <a:t>/Quiz</a:t>
            </a:r>
            <a:r>
              <a:rPr lang="en-US" sz="5100" dirty="0" smtClean="0">
                <a:solidFill>
                  <a:schemeClr val="bg1"/>
                </a:solidFill>
              </a:rPr>
              <a:t> (</a:t>
            </a:r>
            <a:r>
              <a:rPr lang="id-ID" sz="5100" dirty="0" smtClean="0">
                <a:solidFill>
                  <a:schemeClr val="bg1"/>
                </a:solidFill>
              </a:rPr>
              <a:t>3</a:t>
            </a:r>
            <a:r>
              <a:rPr lang="en-US" sz="5100" dirty="0" smtClean="0">
                <a:solidFill>
                  <a:schemeClr val="bg1"/>
                </a:solidFill>
              </a:rPr>
              <a:t>0%) + UTS (30%) + UAS (</a:t>
            </a:r>
            <a:r>
              <a:rPr lang="id-ID" sz="5100" dirty="0" smtClean="0">
                <a:solidFill>
                  <a:schemeClr val="bg1"/>
                </a:solidFill>
              </a:rPr>
              <a:t>3</a:t>
            </a:r>
            <a:r>
              <a:rPr lang="en-US" sz="5100" dirty="0" smtClean="0">
                <a:solidFill>
                  <a:schemeClr val="bg1"/>
                </a:solidFill>
              </a:rPr>
              <a:t>0%)</a:t>
            </a:r>
          </a:p>
          <a:p>
            <a:pPr marL="0" indent="0" algn="just">
              <a:buNone/>
            </a:pPr>
            <a:r>
              <a:rPr lang="en-US" sz="5100" u="sng" dirty="0" err="1" smtClean="0">
                <a:solidFill>
                  <a:schemeClr val="bg1"/>
                </a:solidFill>
              </a:rPr>
              <a:t>Nilai</a:t>
            </a:r>
            <a:r>
              <a:rPr lang="en-US" sz="5100" u="sng" dirty="0" smtClean="0">
                <a:solidFill>
                  <a:schemeClr val="bg1"/>
                </a:solidFill>
              </a:rPr>
              <a:t> </a:t>
            </a:r>
            <a:r>
              <a:rPr lang="en-US" sz="5100" u="sng" dirty="0" err="1" smtClean="0">
                <a:solidFill>
                  <a:schemeClr val="bg1"/>
                </a:solidFill>
              </a:rPr>
              <a:t>Akhir</a:t>
            </a:r>
            <a:r>
              <a:rPr lang="en-US" sz="5100" u="sng" dirty="0" smtClean="0">
                <a:solidFill>
                  <a:schemeClr val="bg1"/>
                </a:solidFill>
              </a:rPr>
              <a:t> :</a:t>
            </a:r>
          </a:p>
          <a:p>
            <a:pPr marL="0" indent="0" algn="just">
              <a:buNone/>
            </a:pPr>
            <a:endParaRPr lang="en-US" sz="4000" u="sng" dirty="0">
              <a:solidFill>
                <a:schemeClr val="bg1"/>
              </a:solidFill>
            </a:endParaRPr>
          </a:p>
          <a:p>
            <a:pPr marL="0" indent="0" algn="just">
              <a:buNone/>
            </a:pPr>
            <a:endParaRPr lang="en-US" sz="4000" u="sng" dirty="0" smtClean="0">
              <a:solidFill>
                <a:schemeClr val="bg1"/>
              </a:solidFill>
            </a:endParaRPr>
          </a:p>
          <a:p>
            <a:pPr marL="0" indent="0" algn="just">
              <a:buNone/>
            </a:pPr>
            <a:endParaRPr lang="en-US" sz="4000" u="sng" dirty="0">
              <a:solidFill>
                <a:schemeClr val="bg1"/>
              </a:solidFill>
            </a:endParaRPr>
          </a:p>
          <a:p>
            <a:pPr marL="0" indent="0" algn="just">
              <a:buNone/>
            </a:pPr>
            <a:endParaRPr lang="en-US" sz="4000" u="sng" dirty="0" smtClean="0">
              <a:solidFill>
                <a:schemeClr val="bg1"/>
              </a:solidFill>
            </a:endParaRPr>
          </a:p>
          <a:p>
            <a:pPr marL="0" indent="0" algn="just">
              <a:buNone/>
            </a:pPr>
            <a:endParaRPr lang="en-US" sz="4000" u="sng" dirty="0">
              <a:solidFill>
                <a:schemeClr val="bg1"/>
              </a:solidFill>
            </a:endParaRPr>
          </a:p>
          <a:p>
            <a:pPr marL="0" indent="0" algn="just">
              <a:buNone/>
            </a:pPr>
            <a:endParaRPr lang="en-US" sz="4000" u="sng" dirty="0" smtClean="0">
              <a:solidFill>
                <a:schemeClr val="bg1"/>
              </a:solidFill>
            </a:endParaRPr>
          </a:p>
          <a:p>
            <a:pPr marL="0" indent="0" algn="just">
              <a:buNone/>
            </a:pPr>
            <a:endParaRPr lang="en-US" sz="4000" b="1" dirty="0" smtClean="0">
              <a:solidFill>
                <a:srgbClr val="FF0000"/>
              </a:solidFill>
            </a:endParaRPr>
          </a:p>
          <a:p>
            <a:pPr marL="0" indent="0" algn="just">
              <a:buNone/>
            </a:pPr>
            <a:endParaRPr lang="en-US" sz="4000" b="1" dirty="0">
              <a:solidFill>
                <a:srgbClr val="FF0000"/>
              </a:solidFill>
            </a:endParaRPr>
          </a:p>
          <a:p>
            <a:pPr marL="0" indent="0" algn="just">
              <a:buNone/>
            </a:pPr>
            <a:endParaRPr lang="en-US" sz="4000" b="1" dirty="0" smtClean="0">
              <a:solidFill>
                <a:srgbClr val="FF0000"/>
              </a:solidFill>
            </a:endParaRPr>
          </a:p>
          <a:p>
            <a:pPr marL="0" indent="0" algn="just">
              <a:buNone/>
            </a:pPr>
            <a:r>
              <a:rPr lang="en-US" sz="5100" b="1" dirty="0" err="1" smtClean="0">
                <a:solidFill>
                  <a:srgbClr val="FF0000"/>
                </a:solidFill>
              </a:rPr>
              <a:t>Kehadiran</a:t>
            </a:r>
            <a:r>
              <a:rPr lang="en-US" sz="5100" b="1" dirty="0" smtClean="0">
                <a:solidFill>
                  <a:srgbClr val="FF0000"/>
                </a:solidFill>
              </a:rPr>
              <a:t> Minimal 80% (</a:t>
            </a:r>
            <a:r>
              <a:rPr lang="en-US" sz="5100" b="1" dirty="0" err="1" smtClean="0">
                <a:solidFill>
                  <a:srgbClr val="FF0000"/>
                </a:solidFill>
              </a:rPr>
              <a:t>Maksimal</a:t>
            </a:r>
            <a:r>
              <a:rPr lang="en-US" sz="5100" b="1" dirty="0" smtClean="0">
                <a:solidFill>
                  <a:srgbClr val="FF0000"/>
                </a:solidFill>
              </a:rPr>
              <a:t> 3x </a:t>
            </a:r>
            <a:r>
              <a:rPr lang="en-US" sz="5100" b="1" dirty="0" err="1" smtClean="0">
                <a:solidFill>
                  <a:srgbClr val="FF0000"/>
                </a:solidFill>
              </a:rPr>
              <a:t>tidak</a:t>
            </a:r>
            <a:r>
              <a:rPr lang="en-US" sz="5100" b="1" dirty="0" smtClean="0">
                <a:solidFill>
                  <a:srgbClr val="FF0000"/>
                </a:solidFill>
              </a:rPr>
              <a:t> </a:t>
            </a:r>
            <a:r>
              <a:rPr lang="en-US" sz="5100" b="1" dirty="0" err="1" smtClean="0">
                <a:solidFill>
                  <a:srgbClr val="FF0000"/>
                </a:solidFill>
              </a:rPr>
              <a:t>masuk</a:t>
            </a:r>
            <a:r>
              <a:rPr lang="en-US" sz="5100" b="1" dirty="0" smtClean="0">
                <a:solidFill>
                  <a:srgbClr val="FF0000"/>
                </a:solidFill>
              </a:rPr>
              <a:t>)</a:t>
            </a:r>
          </a:p>
          <a:p>
            <a:pPr marL="0" indent="0" algn="just">
              <a:buNone/>
            </a:pPr>
            <a:r>
              <a:rPr lang="en-US" sz="4000" u="sng" dirty="0" smtClean="0">
                <a:solidFill>
                  <a:schemeClr val="bg1"/>
                </a:solidFill>
              </a:rPr>
              <a:t>  </a:t>
            </a:r>
          </a:p>
          <a:p>
            <a:endParaRPr lang="en-US" dirty="0"/>
          </a:p>
        </p:txBody>
      </p:sp>
      <p:pic>
        <p:nvPicPr>
          <p:cNvPr id="4" name="Picture 3"/>
          <p:cNvPicPr>
            <a:picLocks noChangeAspect="1"/>
          </p:cNvPicPr>
          <p:nvPr/>
        </p:nvPicPr>
        <p:blipFill>
          <a:blip r:embed="rId2"/>
          <a:stretch>
            <a:fillRect/>
          </a:stretch>
        </p:blipFill>
        <p:spPr>
          <a:xfrm>
            <a:off x="3756074" y="2352798"/>
            <a:ext cx="4937760" cy="3077331"/>
          </a:xfrm>
          <a:prstGeom prst="rect">
            <a:avLst/>
          </a:prstGeom>
        </p:spPr>
      </p:pic>
    </p:spTree>
    <p:extLst>
      <p:ext uri="{BB962C8B-B14F-4D97-AF65-F5344CB8AC3E}">
        <p14:creationId xmlns:p14="http://schemas.microsoft.com/office/powerpoint/2010/main" val="1874416"/>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057325944"/>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313341399"/>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436821108"/>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550149577"/>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19993257"/>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250018677"/>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035370473"/>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06532025"/>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155719642"/>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57383164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92" y="0"/>
            <a:ext cx="10515600" cy="493004"/>
          </a:xfrm>
        </p:spPr>
        <p:txBody>
          <a:bodyPr>
            <a:normAutofit fontScale="90000"/>
          </a:bodyPr>
          <a:lstStyle/>
          <a:p>
            <a:r>
              <a:rPr lang="en-US" dirty="0" err="1" smtClean="0">
                <a:solidFill>
                  <a:schemeClr val="bg1"/>
                </a:solidFill>
              </a:rPr>
              <a:t>Pengertian</a:t>
            </a:r>
            <a:r>
              <a:rPr lang="en-US" dirty="0" smtClean="0">
                <a:solidFill>
                  <a:schemeClr val="bg1"/>
                </a:solidFill>
              </a:rPr>
              <a:t> </a:t>
            </a:r>
            <a:r>
              <a:rPr lang="en-US" dirty="0" err="1" smtClean="0">
                <a:solidFill>
                  <a:schemeClr val="bg1"/>
                </a:solidFill>
              </a:rPr>
              <a:t>Animasi</a:t>
            </a:r>
            <a:endParaRPr lang="en-US" dirty="0">
              <a:solidFill>
                <a:schemeClr val="bg1"/>
              </a:solidFill>
            </a:endParaRPr>
          </a:p>
        </p:txBody>
      </p:sp>
      <p:sp>
        <p:nvSpPr>
          <p:cNvPr id="3" name="Content Placeholder 2"/>
          <p:cNvSpPr>
            <a:spLocks noGrp="1"/>
          </p:cNvSpPr>
          <p:nvPr>
            <p:ph idx="1"/>
          </p:nvPr>
        </p:nvSpPr>
        <p:spPr>
          <a:xfrm>
            <a:off x="379828" y="759655"/>
            <a:ext cx="11493304" cy="5880296"/>
          </a:xfrm>
        </p:spPr>
        <p:txBody>
          <a:bodyPr/>
          <a:lstStyle/>
          <a:p>
            <a:pPr algn="just"/>
            <a:r>
              <a:rPr lang="id-ID" dirty="0">
                <a:solidFill>
                  <a:schemeClr val="bg1"/>
                </a:solidFill>
              </a:rPr>
              <a:t>Animasi adalah sebuah proses pembuatan ilusi gerakan yang tercipta dari kumpulan gambar-gambar statis yang berurutan yang menciptakan ilusi gerak. Sedangkan animator adalah seorang seniman yang menciptakan animasi itu sendiri.</a:t>
            </a:r>
            <a:endParaRPr lang="en-US" dirty="0">
              <a:solidFill>
                <a:schemeClr val="bg1"/>
              </a:solidFill>
            </a:endParaRPr>
          </a:p>
          <a:p>
            <a:pPr algn="just"/>
            <a:r>
              <a:rPr lang="id-ID" dirty="0">
                <a:solidFill>
                  <a:schemeClr val="bg1"/>
                </a:solidFill>
              </a:rPr>
              <a:t>Animasi dapat direkam melalui berbagai macam media, baik secara analog seperti flip book, motion picture film, video tape, dan juga bisa secara digital, seperti GIF, Flash animation dan digital video</a:t>
            </a:r>
            <a:r>
              <a:rPr lang="id-ID" dirty="0" smtClean="0">
                <a:solidFill>
                  <a:schemeClr val="bg1"/>
                </a:solidFill>
              </a:rPr>
              <a:t>.</a:t>
            </a:r>
            <a:endParaRPr lang="en-US" dirty="0" smtClean="0">
              <a:solidFill>
                <a:schemeClr val="bg1"/>
              </a:solidFill>
            </a:endParaRPr>
          </a:p>
          <a:p>
            <a:pPr algn="just"/>
            <a:endParaRPr lang="en-US" dirty="0">
              <a:solidFill>
                <a:schemeClr val="bg1"/>
              </a:solidFill>
            </a:endParaRPr>
          </a:p>
          <a:p>
            <a:endParaRPr lang="en-US" dirty="0">
              <a:solidFill>
                <a:schemeClr val="bg1"/>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377441" y="3888471"/>
            <a:ext cx="3463102" cy="2297023"/>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824509" y="3887202"/>
            <a:ext cx="2602039" cy="2302583"/>
          </a:xfrm>
          <a:prstGeom prst="rect">
            <a:avLst/>
          </a:prstGeom>
        </p:spPr>
      </p:pic>
    </p:spTree>
    <p:extLst>
      <p:ext uri="{BB962C8B-B14F-4D97-AF65-F5344CB8AC3E}">
        <p14:creationId xmlns:p14="http://schemas.microsoft.com/office/powerpoint/2010/main" val="1097999292"/>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206527766"/>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1616899"/>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733526964"/>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299996083"/>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355731932"/>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516905702"/>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19491602"/>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096903000"/>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709942853"/>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8456" y="855258"/>
            <a:ext cx="6836898" cy="5264187"/>
          </a:xfrm>
        </p:spPr>
      </p:pic>
    </p:spTree>
    <p:extLst>
      <p:ext uri="{BB962C8B-B14F-4D97-AF65-F5344CB8AC3E}">
        <p14:creationId xmlns:p14="http://schemas.microsoft.com/office/powerpoint/2010/main" val="236637584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372" y="111906"/>
            <a:ext cx="10515600" cy="830629"/>
          </a:xfrm>
        </p:spPr>
        <p:txBody>
          <a:bodyPr>
            <a:normAutofit/>
          </a:bodyPr>
          <a:lstStyle/>
          <a:p>
            <a:r>
              <a:rPr lang="en-US" sz="4800" dirty="0" err="1" smtClean="0">
                <a:solidFill>
                  <a:srgbClr val="00B0F0"/>
                </a:solidFill>
              </a:rPr>
              <a:t>Jenis-Jenis</a:t>
            </a:r>
            <a:r>
              <a:rPr lang="en-US" sz="4800" dirty="0" smtClean="0">
                <a:solidFill>
                  <a:srgbClr val="00B0F0"/>
                </a:solidFill>
              </a:rPr>
              <a:t> </a:t>
            </a:r>
            <a:r>
              <a:rPr lang="en-US" sz="4800" dirty="0" err="1" smtClean="0">
                <a:solidFill>
                  <a:srgbClr val="00B0F0"/>
                </a:solidFill>
              </a:rPr>
              <a:t>Animasi</a:t>
            </a:r>
            <a:endParaRPr lang="en-US" sz="4800" dirty="0">
              <a:solidFill>
                <a:srgbClr val="00B0F0"/>
              </a:solidFill>
            </a:endParaRPr>
          </a:p>
        </p:txBody>
      </p:sp>
      <p:sp>
        <p:nvSpPr>
          <p:cNvPr id="3" name="Content Placeholder 2"/>
          <p:cNvSpPr>
            <a:spLocks noGrp="1"/>
          </p:cNvSpPr>
          <p:nvPr>
            <p:ph idx="1"/>
          </p:nvPr>
        </p:nvSpPr>
        <p:spPr>
          <a:xfrm>
            <a:off x="562707" y="1547445"/>
            <a:ext cx="11183815" cy="4629517"/>
          </a:xfrm>
        </p:spPr>
        <p:txBody>
          <a:bodyPr/>
          <a:lstStyle/>
          <a:p>
            <a:pPr marL="514350" lvl="0" indent="-514350">
              <a:buFont typeface="+mj-lt"/>
              <a:buAutoNum type="arabicPeriod"/>
            </a:pPr>
            <a:r>
              <a:rPr lang="id-ID" sz="4800" dirty="0">
                <a:solidFill>
                  <a:srgbClr val="00B0F0"/>
                </a:solidFill>
              </a:rPr>
              <a:t>Traditional animation / 2D animation</a:t>
            </a:r>
            <a:endParaRPr lang="en-US" sz="4800" dirty="0">
              <a:solidFill>
                <a:srgbClr val="00B0F0"/>
              </a:solidFill>
            </a:endParaRPr>
          </a:p>
          <a:p>
            <a:pPr marL="514350" lvl="0" indent="-514350">
              <a:buFont typeface="+mj-lt"/>
              <a:buAutoNum type="arabicPeriod"/>
            </a:pPr>
            <a:r>
              <a:rPr lang="id-ID" sz="4800" dirty="0">
                <a:solidFill>
                  <a:srgbClr val="00B0F0"/>
                </a:solidFill>
              </a:rPr>
              <a:t>3D animation</a:t>
            </a:r>
            <a:endParaRPr lang="en-US" sz="4800" dirty="0">
              <a:solidFill>
                <a:srgbClr val="00B0F0"/>
              </a:solidFill>
            </a:endParaRPr>
          </a:p>
          <a:p>
            <a:pPr marL="514350" lvl="0" indent="-514350">
              <a:buFont typeface="+mj-lt"/>
              <a:buAutoNum type="arabicPeriod"/>
            </a:pPr>
            <a:r>
              <a:rPr lang="id-ID" sz="4800" dirty="0">
                <a:solidFill>
                  <a:srgbClr val="00B0F0"/>
                </a:solidFill>
              </a:rPr>
              <a:t>Stop motion &amp; Clay animation</a:t>
            </a:r>
            <a:endParaRPr lang="en-US" sz="4800" dirty="0">
              <a:solidFill>
                <a:srgbClr val="00B0F0"/>
              </a:solidFill>
            </a:endParaRPr>
          </a:p>
          <a:p>
            <a:pPr marL="514350" lvl="0" indent="-514350">
              <a:buFont typeface="+mj-lt"/>
              <a:buAutoNum type="arabicPeriod"/>
            </a:pPr>
            <a:r>
              <a:rPr lang="id-ID" sz="4800" dirty="0">
                <a:solidFill>
                  <a:srgbClr val="00B0F0"/>
                </a:solidFill>
              </a:rPr>
              <a:t>Sand Animation</a:t>
            </a:r>
            <a:endParaRPr lang="en-US" sz="4800" dirty="0">
              <a:solidFill>
                <a:srgbClr val="00B0F0"/>
              </a:solidFill>
            </a:endParaRPr>
          </a:p>
          <a:p>
            <a:pPr marL="514350" lvl="0" indent="-514350">
              <a:buFont typeface="+mj-lt"/>
              <a:buAutoNum type="arabicPeriod"/>
            </a:pPr>
            <a:r>
              <a:rPr lang="id-ID" sz="4800" dirty="0">
                <a:solidFill>
                  <a:srgbClr val="00B0F0"/>
                </a:solidFill>
              </a:rPr>
              <a:t>Flip book Animation</a:t>
            </a:r>
            <a:endParaRPr lang="en-US" sz="4800" dirty="0">
              <a:solidFill>
                <a:srgbClr val="00B0F0"/>
              </a:solidFill>
            </a:endParaRPr>
          </a:p>
          <a:p>
            <a:pPr marL="0" indent="0">
              <a:buNone/>
            </a:pPr>
            <a:endParaRPr lang="en-US" dirty="0">
              <a:solidFill>
                <a:srgbClr val="00B0F0"/>
              </a:solidFill>
            </a:endParaRPr>
          </a:p>
          <a:p>
            <a:endParaRPr lang="en-US" dirty="0"/>
          </a:p>
        </p:txBody>
      </p:sp>
    </p:spTree>
    <p:extLst>
      <p:ext uri="{BB962C8B-B14F-4D97-AF65-F5344CB8AC3E}">
        <p14:creationId xmlns:p14="http://schemas.microsoft.com/office/powerpoint/2010/main" val="398619338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37" y="0"/>
            <a:ext cx="10515600" cy="900967"/>
          </a:xfrm>
        </p:spPr>
        <p:txBody>
          <a:bodyPr/>
          <a:lstStyle/>
          <a:p>
            <a:r>
              <a:rPr lang="en-US" dirty="0" smtClean="0">
                <a:solidFill>
                  <a:srgbClr val="00B0F0"/>
                </a:solidFill>
              </a:rPr>
              <a:t>Traditional Animation</a:t>
            </a:r>
            <a:endParaRPr lang="en-US" dirty="0">
              <a:solidFill>
                <a:srgbClr val="00B0F0"/>
              </a:solidFill>
            </a:endParaRPr>
          </a:p>
        </p:txBody>
      </p:sp>
      <p:sp>
        <p:nvSpPr>
          <p:cNvPr id="3" name="Content Placeholder 2"/>
          <p:cNvSpPr>
            <a:spLocks noGrp="1"/>
          </p:cNvSpPr>
          <p:nvPr>
            <p:ph idx="1"/>
          </p:nvPr>
        </p:nvSpPr>
        <p:spPr>
          <a:xfrm>
            <a:off x="430237" y="1266092"/>
            <a:ext cx="11400692" cy="5176911"/>
          </a:xfrm>
        </p:spPr>
        <p:txBody>
          <a:bodyPr/>
          <a:lstStyle/>
          <a:p>
            <a:pPr marL="0" indent="0" algn="just">
              <a:buNone/>
            </a:pPr>
            <a:r>
              <a:rPr lang="id-ID" dirty="0">
                <a:solidFill>
                  <a:schemeClr val="bg1"/>
                </a:solidFill>
              </a:rPr>
              <a:t>Animasi tradisional dibuat oleh animator dengan menggunakan sketsa tangan untuk setiap frame/gambar. 2D animasi dibuat dari kumpulan gambar  yang kemudian diwarnai, dan menempelkannya pada background/ gambar latar yang telah diwarnai. </a:t>
            </a:r>
            <a:endParaRPr lang="en-US" dirty="0">
              <a:solidFill>
                <a:schemeClr val="bg1"/>
              </a:solidFill>
            </a:endParaRPr>
          </a:p>
          <a:p>
            <a:pPr marL="0" indent="0" algn="just">
              <a:buNone/>
            </a:pPr>
            <a:r>
              <a:rPr lang="id-ID" b="1" dirty="0" smtClean="0">
                <a:solidFill>
                  <a:schemeClr val="bg1"/>
                </a:solidFill>
              </a:rPr>
              <a:t>Contoh </a:t>
            </a:r>
            <a:r>
              <a:rPr lang="id-ID" b="1" dirty="0">
                <a:solidFill>
                  <a:schemeClr val="bg1"/>
                </a:solidFill>
              </a:rPr>
              <a:t>animasi tradisional</a:t>
            </a:r>
            <a:r>
              <a:rPr lang="id-ID" dirty="0">
                <a:solidFill>
                  <a:schemeClr val="bg1"/>
                </a:solidFill>
              </a:rPr>
              <a:t> : film snow white, aladin, spongebob, dora the explorer</a:t>
            </a:r>
            <a:r>
              <a:rPr lang="id-ID" dirty="0" smtClean="0">
                <a:solidFill>
                  <a:schemeClr val="bg1"/>
                </a:solidFill>
              </a:rPr>
              <a:t>.</a:t>
            </a:r>
            <a:endParaRPr lang="en-US" dirty="0" smtClean="0">
              <a:solidFill>
                <a:schemeClr val="bg1"/>
              </a:solidFill>
            </a:endParaRPr>
          </a:p>
          <a:p>
            <a:pPr marL="0" indent="0" algn="just">
              <a:buNone/>
            </a:pPr>
            <a:endParaRPr lang="en-US" dirty="0">
              <a:solidFill>
                <a:schemeClr val="bg1"/>
              </a:solidFill>
            </a:endParaRPr>
          </a:p>
          <a:p>
            <a:pPr algn="just"/>
            <a:endParaRPr lang="en-US"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5914" y="3713870"/>
            <a:ext cx="2434736" cy="243307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650" y="3713870"/>
            <a:ext cx="2545227" cy="243307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7427" y="3545058"/>
            <a:ext cx="2085975" cy="2705394"/>
          </a:xfrm>
          <a:prstGeom prst="rect">
            <a:avLst/>
          </a:prstGeom>
        </p:spPr>
      </p:pic>
    </p:spTree>
    <p:extLst>
      <p:ext uri="{BB962C8B-B14F-4D97-AF65-F5344CB8AC3E}">
        <p14:creationId xmlns:p14="http://schemas.microsoft.com/office/powerpoint/2010/main" val="251112684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899" y="1"/>
            <a:ext cx="10515600" cy="633046"/>
          </a:xfrm>
        </p:spPr>
        <p:txBody>
          <a:bodyPr>
            <a:normAutofit fontScale="90000"/>
          </a:bodyPr>
          <a:lstStyle/>
          <a:p>
            <a:r>
              <a:rPr lang="en-US" dirty="0" smtClean="0">
                <a:solidFill>
                  <a:srgbClr val="00B0F0"/>
                </a:solidFill>
              </a:rPr>
              <a:t>3D Animation</a:t>
            </a:r>
            <a:endParaRPr lang="en-US" dirty="0">
              <a:solidFill>
                <a:srgbClr val="00B0F0"/>
              </a:solidFill>
            </a:endParaRPr>
          </a:p>
        </p:txBody>
      </p:sp>
      <p:sp>
        <p:nvSpPr>
          <p:cNvPr id="3" name="Content Placeholder 2"/>
          <p:cNvSpPr>
            <a:spLocks noGrp="1"/>
          </p:cNvSpPr>
          <p:nvPr>
            <p:ph idx="1"/>
          </p:nvPr>
        </p:nvSpPr>
        <p:spPr>
          <a:xfrm>
            <a:off x="520505" y="928468"/>
            <a:ext cx="11310424" cy="5627077"/>
          </a:xfrm>
        </p:spPr>
        <p:txBody>
          <a:bodyPr/>
          <a:lstStyle/>
          <a:p>
            <a:pPr marL="0" indent="0" algn="just">
              <a:buNone/>
            </a:pPr>
            <a:r>
              <a:rPr lang="id-ID" dirty="0">
                <a:solidFill>
                  <a:schemeClr val="bg1"/>
                </a:solidFill>
              </a:rPr>
              <a:t>Animasi 3D adalah objek animasi yang berada pada ruang 3D. Objek animasi ini dapat dirotasi dan berpindah seperti objek riil.</a:t>
            </a:r>
            <a:endParaRPr lang="en-US" dirty="0">
              <a:solidFill>
                <a:schemeClr val="bg1"/>
              </a:solidFill>
            </a:endParaRPr>
          </a:p>
          <a:p>
            <a:pPr marL="0" indent="0" algn="just">
              <a:buNone/>
            </a:pPr>
            <a:r>
              <a:rPr lang="id-ID" b="1" dirty="0" smtClean="0">
                <a:solidFill>
                  <a:schemeClr val="bg1"/>
                </a:solidFill>
              </a:rPr>
              <a:t>Contoh </a:t>
            </a:r>
            <a:r>
              <a:rPr lang="id-ID" b="1" dirty="0">
                <a:solidFill>
                  <a:schemeClr val="bg1"/>
                </a:solidFill>
              </a:rPr>
              <a:t>animasi 3d :</a:t>
            </a:r>
            <a:r>
              <a:rPr lang="id-ID" dirty="0">
                <a:solidFill>
                  <a:schemeClr val="bg1"/>
                </a:solidFill>
              </a:rPr>
              <a:t> Frozen, upin ipin, Super Neli, Booboy boi </a:t>
            </a:r>
            <a:endParaRPr lang="en-US" dirty="0" smtClean="0">
              <a:solidFill>
                <a:schemeClr val="bg1"/>
              </a:solidFill>
            </a:endParaRPr>
          </a:p>
          <a:p>
            <a:pPr marL="0" indent="0" algn="just">
              <a:buNone/>
            </a:pPr>
            <a:endParaRPr lang="en-US" dirty="0">
              <a:solidFill>
                <a:schemeClr val="bg1"/>
              </a:solidFill>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609" y="2321169"/>
            <a:ext cx="3277773" cy="4234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653" y="2919045"/>
            <a:ext cx="2771335" cy="347471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8259" y="2630658"/>
            <a:ext cx="3024553" cy="376310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1231" y="3112475"/>
            <a:ext cx="2597833" cy="3281289"/>
          </a:xfrm>
          <a:prstGeom prst="rect">
            <a:avLst/>
          </a:prstGeom>
        </p:spPr>
      </p:pic>
    </p:spTree>
    <p:extLst>
      <p:ext uri="{BB962C8B-B14F-4D97-AF65-F5344CB8AC3E}">
        <p14:creationId xmlns:p14="http://schemas.microsoft.com/office/powerpoint/2010/main" val="180782535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357" y="111908"/>
            <a:ext cx="10515600" cy="943169"/>
          </a:xfrm>
        </p:spPr>
        <p:txBody>
          <a:bodyPr>
            <a:normAutofit fontScale="90000"/>
          </a:bodyPr>
          <a:lstStyle/>
          <a:p>
            <a:pPr lvl="0"/>
            <a:r>
              <a:rPr lang="id-ID" sz="4900" dirty="0" smtClean="0">
                <a:solidFill>
                  <a:srgbClr val="00B0F0"/>
                </a:solidFill>
              </a:rPr>
              <a:t>Stop motion &amp; Clay animation</a:t>
            </a:r>
            <a:r>
              <a:rPr lang="en-US" dirty="0" smtClean="0">
                <a:solidFill>
                  <a:srgbClr val="00B0F0"/>
                </a:solidFill>
              </a:rPr>
              <a:t/>
            </a:r>
            <a:br>
              <a:rPr lang="en-US" dirty="0" smtClean="0">
                <a:solidFill>
                  <a:srgbClr val="00B0F0"/>
                </a:solidFill>
              </a:rPr>
            </a:br>
            <a:endParaRPr lang="en-US" dirty="0"/>
          </a:p>
        </p:txBody>
      </p:sp>
      <p:sp>
        <p:nvSpPr>
          <p:cNvPr id="3" name="Content Placeholder 2"/>
          <p:cNvSpPr>
            <a:spLocks noGrp="1"/>
          </p:cNvSpPr>
          <p:nvPr>
            <p:ph idx="1"/>
          </p:nvPr>
        </p:nvSpPr>
        <p:spPr>
          <a:xfrm>
            <a:off x="618977" y="942534"/>
            <a:ext cx="11057207" cy="5458265"/>
          </a:xfrm>
        </p:spPr>
        <p:txBody>
          <a:bodyPr/>
          <a:lstStyle/>
          <a:p>
            <a:pPr algn="just"/>
            <a:r>
              <a:rPr lang="id-ID" dirty="0">
                <a:solidFill>
                  <a:schemeClr val="bg1"/>
                </a:solidFill>
              </a:rPr>
              <a:t>Adalah bentuk dari animasi yang dibuat dari kumpulan foto atau gambar yang disusun secara frame by frame. </a:t>
            </a:r>
            <a:endParaRPr lang="en-US" dirty="0">
              <a:solidFill>
                <a:schemeClr val="bg1"/>
              </a:solidFill>
            </a:endParaRPr>
          </a:p>
          <a:p>
            <a:pPr algn="just"/>
            <a:r>
              <a:rPr lang="id-ID" dirty="0">
                <a:solidFill>
                  <a:schemeClr val="bg1"/>
                </a:solidFill>
              </a:rPr>
              <a:t>Salah satu bentuk dari animasi stop motion bisa menggunakan media lilin sebagai bahan utama untuk pembuatan karakternya.</a:t>
            </a:r>
            <a:endParaRPr lang="en-US" dirty="0">
              <a:solidFill>
                <a:schemeClr val="bg1"/>
              </a:solidFill>
            </a:endParaRPr>
          </a:p>
          <a:p>
            <a:pPr algn="just"/>
            <a:r>
              <a:rPr lang="id-ID" b="1" dirty="0">
                <a:solidFill>
                  <a:schemeClr val="bg1"/>
                </a:solidFill>
              </a:rPr>
              <a:t>Contoh animasi stop motion:</a:t>
            </a:r>
            <a:r>
              <a:rPr lang="id-ID" dirty="0">
                <a:solidFill>
                  <a:schemeClr val="bg1"/>
                </a:solidFill>
              </a:rPr>
              <a:t> Shaun the sheep,nightmare before christmas, Chicken run,  kisah-kisah nabi</a:t>
            </a:r>
            <a:r>
              <a:rPr lang="id-ID" dirty="0" smtClean="0">
                <a:solidFill>
                  <a:schemeClr val="bg1"/>
                </a:solidFill>
              </a:rPr>
              <a:t>.</a:t>
            </a:r>
            <a:endParaRPr lang="en-US" dirty="0" smtClean="0">
              <a:solidFill>
                <a:schemeClr val="bg1"/>
              </a:solidFill>
            </a:endParaRPr>
          </a:p>
          <a:p>
            <a:pPr marL="0" indent="0" algn="just">
              <a:buNone/>
            </a:pPr>
            <a:endParaRPr lang="en-US" dirty="0">
              <a:solidFill>
                <a:schemeClr val="bg1"/>
              </a:solidFill>
            </a:endParaRPr>
          </a:p>
          <a:p>
            <a:pPr algn="just"/>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0665" y="3671666"/>
            <a:ext cx="2968283" cy="253136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6470" y="3671666"/>
            <a:ext cx="4950915" cy="2307103"/>
          </a:xfrm>
          <a:prstGeom prst="rect">
            <a:avLst/>
          </a:prstGeom>
        </p:spPr>
      </p:pic>
    </p:spTree>
    <p:extLst>
      <p:ext uri="{BB962C8B-B14F-4D97-AF65-F5344CB8AC3E}">
        <p14:creationId xmlns:p14="http://schemas.microsoft.com/office/powerpoint/2010/main" val="125813668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170" y="0"/>
            <a:ext cx="10515600" cy="802493"/>
          </a:xfrm>
        </p:spPr>
        <p:txBody>
          <a:bodyPr>
            <a:normAutofit/>
          </a:bodyPr>
          <a:lstStyle/>
          <a:p>
            <a:r>
              <a:rPr lang="en-US" sz="4800" dirty="0" smtClean="0">
                <a:solidFill>
                  <a:srgbClr val="00B0F0"/>
                </a:solidFill>
              </a:rPr>
              <a:t>Sand Animation</a:t>
            </a:r>
            <a:endParaRPr lang="en-US" sz="4800" dirty="0">
              <a:solidFill>
                <a:srgbClr val="00B0F0"/>
              </a:solidFill>
            </a:endParaRPr>
          </a:p>
        </p:txBody>
      </p:sp>
      <p:sp>
        <p:nvSpPr>
          <p:cNvPr id="3" name="Content Placeholder 2"/>
          <p:cNvSpPr>
            <a:spLocks noGrp="1"/>
          </p:cNvSpPr>
          <p:nvPr>
            <p:ph idx="1"/>
          </p:nvPr>
        </p:nvSpPr>
        <p:spPr>
          <a:xfrm>
            <a:off x="416169" y="1069145"/>
            <a:ext cx="11442895" cy="5472332"/>
          </a:xfrm>
        </p:spPr>
        <p:txBody>
          <a:bodyPr/>
          <a:lstStyle/>
          <a:p>
            <a:pPr algn="just"/>
            <a:r>
              <a:rPr lang="id-ID" dirty="0">
                <a:solidFill>
                  <a:schemeClr val="bg1"/>
                </a:solidFill>
              </a:rPr>
              <a:t>Animasi yang dibuat dengan media pasir pantai, yang kemudian digambar dengan menggunakan tangan untuk menggambarkan suatu peristiwa.</a:t>
            </a:r>
            <a:endParaRPr lang="en-US" dirty="0">
              <a:solidFill>
                <a:schemeClr val="bg1"/>
              </a:solidFill>
            </a:endParaRPr>
          </a:p>
          <a:p>
            <a:pPr algn="just"/>
            <a:r>
              <a:rPr lang="id-ID" b="1" dirty="0">
                <a:solidFill>
                  <a:schemeClr val="bg1"/>
                </a:solidFill>
              </a:rPr>
              <a:t>Contoh animasi pasir :</a:t>
            </a:r>
            <a:r>
              <a:rPr lang="id-ID" dirty="0">
                <a:solidFill>
                  <a:schemeClr val="bg1"/>
                </a:solidFill>
              </a:rPr>
              <a:t> Vina candrawati IMB (indonesia mencari bakat)  </a:t>
            </a:r>
            <a:endParaRPr lang="en-US" dirty="0">
              <a:solidFill>
                <a:schemeClr val="bg1"/>
              </a:solidFill>
            </a:endParaRPr>
          </a:p>
          <a:p>
            <a:pPr marL="0" indent="0" algn="just">
              <a:buNone/>
            </a:pPr>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581" y="2713306"/>
            <a:ext cx="4572000" cy="3429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2992" y="2713306"/>
            <a:ext cx="5386755" cy="3429000"/>
          </a:xfrm>
          <a:prstGeom prst="rect">
            <a:avLst/>
          </a:prstGeom>
        </p:spPr>
      </p:pic>
    </p:spTree>
    <p:extLst>
      <p:ext uri="{BB962C8B-B14F-4D97-AF65-F5344CB8AC3E}">
        <p14:creationId xmlns:p14="http://schemas.microsoft.com/office/powerpoint/2010/main" val="47244170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429</Words>
  <Application>Microsoft Office PowerPoint</Application>
  <PresentationFormat>Widescreen</PresentationFormat>
  <Paragraphs>54</Paragraphs>
  <Slides>49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Calibri Light</vt:lpstr>
      <vt:lpstr>Office Theme</vt:lpstr>
      <vt:lpstr>Animasi dan Multimedia I</vt:lpstr>
      <vt:lpstr>SILABUS PERKULIAHAN</vt:lpstr>
      <vt:lpstr>Kriteria Penilaian</vt:lpstr>
      <vt:lpstr>Pengertian Animasi</vt:lpstr>
      <vt:lpstr>Jenis-Jenis Animasi</vt:lpstr>
      <vt:lpstr>Traditional Animation</vt:lpstr>
      <vt:lpstr>3D Animation</vt:lpstr>
      <vt:lpstr>Stop motion &amp; Clay animation </vt:lpstr>
      <vt:lpstr>Sand Animation</vt:lpstr>
      <vt:lpstr>Flip book Animation </vt:lpstr>
      <vt:lpstr>Fungsi Animasi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Komputer Animasi dan Multimedia Interaktif 1</dc:title>
  <dc:creator>Angky</dc:creator>
  <cp:lastModifiedBy>Angky Febriansyah</cp:lastModifiedBy>
  <cp:revision>11</cp:revision>
  <dcterms:created xsi:type="dcterms:W3CDTF">2016-09-06T22:43:41Z</dcterms:created>
  <dcterms:modified xsi:type="dcterms:W3CDTF">2017-09-12T15:23:46Z</dcterms:modified>
</cp:coreProperties>
</file>