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66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318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4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4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AE6-5C15-489E-A693-EEDDA86633B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B6C9-0271-4234-8388-2841A3F5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1E4D609-AD44-4351-A20F-795E594BB4BB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35814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19400"/>
            <a:ext cx="8077200" cy="6826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gray">
          <a:xfrm>
            <a:off x="0" y="2409825"/>
            <a:ext cx="9144000" cy="257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1" name="Object 43"/>
          <p:cNvGraphicFramePr>
            <a:graphicFrameLocks noChangeAspect="1"/>
          </p:cNvGraphicFramePr>
          <p:nvPr/>
        </p:nvGraphicFramePr>
        <p:xfrm>
          <a:off x="0" y="0"/>
          <a:ext cx="9144000" cy="990600"/>
        </p:xfrm>
        <a:graphic>
          <a:graphicData uri="http://schemas.openxmlformats.org/presentationml/2006/ole">
            <p:oleObj spid="_x0000_s5122" name="Image" r:id="rId3" imgW="10971429" imgH="1332863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2D736-8E21-4857-B970-F9B72E476E9E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A069F-D6E1-49EA-A69F-03B63DFC7347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3154A-F3C5-4B7B-B3EC-2270F3E4E263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4EC2B40-4C9E-490B-A77E-2567ECAA47F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CF792-D4C7-46F3-8C0D-D8E6B2555E67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F0842-5A74-4795-A8D3-EB2EDAF750BA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DC56-93AD-46FB-BE99-4B2F4E6A2F79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AA6A7-A86D-48E9-8B3C-02399533F200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4487A-68F2-408D-B0A7-34F4340C1E6F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31C37-4D02-4A49-BB75-87A310D026C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8020B-8B9F-4794-B1A8-904F6DFA726F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B0FF9-80CA-4B77-B004-306EA8876630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0" y="0"/>
          <a:ext cx="9144000" cy="990600"/>
        </p:xfrm>
        <a:graphic>
          <a:graphicData uri="http://schemas.openxmlformats.org/presentationml/2006/ole">
            <p:oleObj spid="_x0000_s4098" name="Image" r:id="rId16" imgW="10971429" imgH="1332863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F6BDC56-93AD-46FB-BE99-4B2F4E6A2F79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048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0" y="990600"/>
            <a:ext cx="9144000" cy="793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4EE-255B-4C87-AC3F-B47FD0BE66B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9294-A799-4FD5-A3B8-024E00C3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2" y="4572000"/>
            <a:ext cx="5475288" cy="381000"/>
          </a:xfrm>
        </p:spPr>
        <p:txBody>
          <a:bodyPr/>
          <a:lstStyle/>
          <a:p>
            <a:r>
              <a:rPr lang="en-US" dirty="0" smtClean="0"/>
              <a:t>Dr. Ir. </a:t>
            </a:r>
            <a:r>
              <a:rPr lang="en-US" dirty="0" err="1" smtClean="0"/>
              <a:t>Yeffry</a:t>
            </a:r>
            <a:r>
              <a:rPr lang="en-US" dirty="0" smtClean="0"/>
              <a:t> </a:t>
            </a:r>
            <a:r>
              <a:rPr lang="en-US" dirty="0" err="1" smtClean="0"/>
              <a:t>Handoko</a:t>
            </a:r>
            <a:r>
              <a:rPr lang="en-US" dirty="0" smtClean="0"/>
              <a:t> Putra, M.T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077200" cy="12954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Arithmetik</a:t>
            </a:r>
            <a:endParaRPr lang="en-US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0"/>
          <a:ext cx="914400" cy="1028700"/>
        </p:xfrm>
        <a:graphic>
          <a:graphicData uri="http://schemas.openxmlformats.org/presentationml/2006/ole">
            <p:oleObj spid="_x0000_s6146" name="Document" r:id="rId3" imgW="2229197" imgH="2506770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762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UNIVERSITAS KOMPUTER INDONESIA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2 0.18686 C 0.1493 0.08256 0.13889 -0.02151 0.12205 -0.05874 C 0.10521 -0.09598 0.07882 -0.04602 0.0585 -0.03631 C 0.03819 -0.0266 0.01909 -0.01342 3.33333E-6 2.11841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25 C -0.02275 0.2581 -0.04549 0.26642 -0.06493 0.25347 C -0.08438 0.24052 -0.12552 0.20976 -0.11684 0.17207 C -0.10816 0.13437 -0.06059 0.08048 -0.01302 0.026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6324600" y="3657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0" y="2057400"/>
            <a:ext cx="1371600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743200"/>
            <a:ext cx="2133600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19812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219200" y="23622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121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x(t)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4724400" y="1219200"/>
            <a:ext cx="2667000" cy="2045732"/>
            <a:chOff x="4724400" y="1219200"/>
            <a:chExt cx="2667000" cy="2045732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4419600" y="2133600"/>
              <a:ext cx="1371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2819400"/>
              <a:ext cx="2133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2057400"/>
              <a:ext cx="457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82394" y="2437606"/>
              <a:ext cx="762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86600" y="2895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2895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9200" y="2895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0" y="1905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895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1219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00600" y="4126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58194" y="3429000"/>
            <a:ext cx="2743200" cy="1969532"/>
            <a:chOff x="2058194" y="3429000"/>
            <a:chExt cx="2743200" cy="1969532"/>
          </a:xfrm>
        </p:grpSpPr>
        <p:cxnSp>
          <p:nvCxnSpPr>
            <p:cNvPr id="49" name="Straight Connector 48"/>
            <p:cNvCxnSpPr/>
            <p:nvPr/>
          </p:nvCxnSpPr>
          <p:spPr>
            <a:xfrm rot="5400000" flipH="1" flipV="1">
              <a:off x="1829594" y="4267200"/>
              <a:ext cx="1371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515394" y="4953000"/>
              <a:ext cx="2133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48000" y="4191000"/>
              <a:ext cx="914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581400" y="4572000"/>
              <a:ext cx="762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058194" y="3429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96594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53594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39194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34394" y="4038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2668588" y="4571206"/>
              <a:ext cx="762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972594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10794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2971800" y="2667000"/>
            <a:ext cx="1828800" cy="1219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2324100" y="30861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457994" y="4074160"/>
            <a:ext cx="2743200" cy="2391172"/>
            <a:chOff x="457994" y="4074160"/>
            <a:chExt cx="2743200" cy="2391172"/>
          </a:xfrm>
        </p:grpSpPr>
        <p:cxnSp>
          <p:nvCxnSpPr>
            <p:cNvPr id="65" name="Straight Connector 64"/>
            <p:cNvCxnSpPr/>
            <p:nvPr/>
          </p:nvCxnSpPr>
          <p:spPr>
            <a:xfrm rot="5400000" flipH="1" flipV="1">
              <a:off x="229394" y="5334000"/>
              <a:ext cx="1371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15194" y="6019800"/>
              <a:ext cx="2133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57994" y="4495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96394" y="609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53394" y="609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8994" y="609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4194" y="5105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72394" y="609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10594" y="609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 flipH="1" flipV="1">
              <a:off x="75803" y="4912757"/>
              <a:ext cx="1981200" cy="3040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/>
          <p:cNvCxnSpPr/>
          <p:nvPr/>
        </p:nvCxnSpPr>
        <p:spPr>
          <a:xfrm rot="5400000">
            <a:off x="685800" y="3429000"/>
            <a:ext cx="914400" cy="15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ct 82"/>
          <p:cNvGraphicFramePr>
            <a:graphicFrameLocks noChangeAspect="1"/>
          </p:cNvGraphicFramePr>
          <p:nvPr/>
        </p:nvGraphicFramePr>
        <p:xfrm>
          <a:off x="6476999" y="3810000"/>
          <a:ext cx="1828801" cy="846162"/>
        </p:xfrm>
        <a:graphic>
          <a:graphicData uri="http://schemas.openxmlformats.org/presentationml/2006/ole">
            <p:oleObj spid="_x0000_s34818" name="Equation" r:id="rId3" imgW="850680" imgH="393480" progId="Equation.3">
              <p:embed/>
            </p:oleObj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2819400" y="5410200"/>
          <a:ext cx="2152651" cy="492035"/>
        </p:xfrm>
        <a:graphic>
          <a:graphicData uri="http://schemas.openxmlformats.org/presentationml/2006/ole">
            <p:oleObj spid="_x0000_s34819" name="Equation" r:id="rId4" imgW="888840" imgH="203040" progId="Equation.3">
              <p:embed/>
            </p:oleObj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/>
        </p:nvGraphicFramePr>
        <p:xfrm>
          <a:off x="3186113" y="6019800"/>
          <a:ext cx="2182812" cy="676275"/>
        </p:xfrm>
        <a:graphic>
          <a:graphicData uri="http://schemas.openxmlformats.org/presentationml/2006/ole">
            <p:oleObj spid="_x0000_s34820" name="Equation" r:id="rId5" imgW="901440" imgH="279360" progId="Equation.3">
              <p:embed/>
            </p:oleObj>
          </a:graphicData>
        </a:graphic>
      </p:graphicFrame>
      <p:cxnSp>
        <p:nvCxnSpPr>
          <p:cNvPr id="87" name="Straight Arrow Connector 86"/>
          <p:cNvCxnSpPr/>
          <p:nvPr/>
        </p:nvCxnSpPr>
        <p:spPr>
          <a:xfrm>
            <a:off x="1981200" y="1752600"/>
            <a:ext cx="2133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324600" y="1524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371600"/>
            <a:ext cx="2057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y(t)=x(2t) </a:t>
            </a:r>
          </a:p>
          <a:p>
            <a:endParaRPr lang="en-US" sz="28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5105400" y="3440668"/>
            <a:ext cx="2362200" cy="2045732"/>
            <a:chOff x="5105400" y="3440668"/>
            <a:chExt cx="2362200" cy="2045732"/>
          </a:xfrm>
        </p:grpSpPr>
        <p:cxnSp>
          <p:nvCxnSpPr>
            <p:cNvPr id="39" name="Straight Connector 38"/>
            <p:cNvCxnSpPr/>
            <p:nvPr/>
          </p:nvCxnSpPr>
          <p:spPr>
            <a:xfrm rot="5400000" flipH="1" flipV="1">
              <a:off x="4495800" y="4355068"/>
              <a:ext cx="1371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81600" y="5040868"/>
              <a:ext cx="2133600" cy="15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801394" y="4647406"/>
              <a:ext cx="762000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162800" y="5117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43600" y="5117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05400" y="5117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5117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3440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639594" y="4647406"/>
              <a:ext cx="762000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89" grpId="0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Arithmatik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3505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3390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533400" y="3886200"/>
            <a:ext cx="8122318" cy="1447800"/>
            <a:chOff x="533400" y="2971800"/>
            <a:chExt cx="8122318" cy="14478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14400" y="3276600"/>
            <a:ext cx="2563906" cy="838200"/>
          </p:xfrm>
          <a:graphic>
            <a:graphicData uri="http://schemas.openxmlformats.org/presentationml/2006/ole">
              <p:oleObj spid="_x0000_s38914" name="Equation" r:id="rId5" imgW="1320480" imgH="431640" progId="Equation.3">
                <p:embed/>
              </p:oleObj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533400" y="2971800"/>
              <a:ext cx="3505200" cy="14478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3124200"/>
              <a:ext cx="339791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Modulasi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Amplituda</a:t>
              </a:r>
              <a:r>
                <a:rPr lang="en-US" sz="3200" dirty="0" smtClean="0"/>
                <a:t>: </a:t>
              </a:r>
              <a:br>
                <a:rPr lang="en-US" sz="3200" dirty="0" smtClean="0"/>
              </a:br>
              <a:r>
                <a:rPr lang="en-US" sz="3200" dirty="0" smtClean="0"/>
                <a:t>y(t)=</a:t>
              </a:r>
              <a:r>
                <a:rPr lang="en-US" sz="3200" dirty="0" err="1" smtClean="0"/>
                <a:t>Bcos</a:t>
              </a:r>
              <a:r>
                <a:rPr lang="en-US" sz="3200" dirty="0" smtClean="0"/>
                <a:t>(</a:t>
              </a:r>
              <a:r>
                <a:rPr lang="en-US" sz="3200" dirty="0" smtClean="0">
                  <a:sym typeface="Symbol"/>
                </a:rPr>
                <a:t></a:t>
              </a:r>
              <a:r>
                <a:rPr lang="en-US" sz="3200" baseline="-25000" dirty="0" smtClean="0"/>
                <a:t>c</a:t>
              </a:r>
              <a:r>
                <a:rPr lang="en-US" sz="3200" dirty="0" smtClean="0"/>
                <a:t>t)x(t)</a:t>
              </a:r>
              <a:endParaRPr lang="en-US" sz="3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2971800"/>
              <a:ext cx="3505200" cy="14478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3048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Contoh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Blok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4371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2890838"/>
            <a:ext cx="3819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7400" y="2971800"/>
            <a:ext cx="1187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Paralel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752600"/>
            <a:ext cx="101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Serial</a:t>
            </a:r>
            <a:endParaRPr lang="en-US" sz="3200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343400"/>
            <a:ext cx="2876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95800" y="4572000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Umpan</a:t>
            </a:r>
            <a:r>
              <a:rPr lang="en-US" sz="3200" dirty="0" smtClean="0"/>
              <a:t> </a:t>
            </a:r>
            <a:r>
              <a:rPr lang="en-US" sz="3200" dirty="0" err="1" smtClean="0"/>
              <a:t>Balik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RLC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61626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0" y="3581400"/>
            <a:ext cx="3467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96925" y="5767252"/>
            <a:ext cx="30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015925" y="5767252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5925" y="6148252"/>
            <a:ext cx="380206" cy="305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14400" y="4876800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96925" y="5791200"/>
          <a:ext cx="381000" cy="674688"/>
        </p:xfrm>
        <a:graphic>
          <a:graphicData uri="http://schemas.openxmlformats.org/presentationml/2006/ole">
            <p:oleObj spid="_x0000_s45058" name="Equation" r:id="rId5" imgW="20304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81200" y="599585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701726" y="6148252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43434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x(t)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47244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y(t)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581400" y="5767252"/>
            <a:ext cx="30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170583" y="5767252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70583" y="6148252"/>
            <a:ext cx="380206" cy="305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551583" y="5791200"/>
          <a:ext cx="381000" cy="674688"/>
        </p:xfrm>
        <a:graphic>
          <a:graphicData uri="http://schemas.openxmlformats.org/presentationml/2006/ole">
            <p:oleObj spid="_x0000_s45060" name="Equation" r:id="rId6" imgW="203040" imgH="39348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246783" y="599585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1697996" y="6165128"/>
            <a:ext cx="339525" cy="70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169194" y="5664200"/>
            <a:ext cx="1015206" cy="794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371600" y="46482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95400" y="4876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276600" y="4876800"/>
            <a:ext cx="1752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866322" y="5486400"/>
            <a:ext cx="1219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3942522" y="6096000"/>
            <a:ext cx="5334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1330960" y="5354320"/>
            <a:ext cx="6858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83360" y="54526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</a:t>
            </a:r>
            <a:endParaRPr lang="en-US" sz="1600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401094" y="5599906"/>
            <a:ext cx="1143000" cy="1588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51"/>
          <p:cNvSpPr/>
          <p:nvPr/>
        </p:nvSpPr>
        <p:spPr>
          <a:xfrm>
            <a:off x="2606040" y="5207000"/>
            <a:ext cx="6858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763520" y="53002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RC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2736573" y="4581939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1800" y="4800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905000" y="4875212"/>
            <a:ext cx="838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5905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3152775"/>
            <a:ext cx="55435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25"/>
            <a:ext cx="65436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2605088"/>
            <a:ext cx="34099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Elementer</a:t>
            </a:r>
            <a:r>
              <a:rPr lang="en-US" dirty="0" smtClean="0"/>
              <a:t> </a:t>
            </a:r>
            <a:r>
              <a:rPr lang="en-US" smtClean="0"/>
              <a:t>Statik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8382000" cy="51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3308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162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21717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2362200"/>
            <a:ext cx="129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Elemen</a:t>
            </a:r>
            <a:r>
              <a:rPr lang="en-US" dirty="0" smtClean="0"/>
              <a:t> delay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2362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2695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867400"/>
            <a:ext cx="2352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352800" y="1219200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x(t)=x</a:t>
            </a:r>
            <a:r>
              <a:rPr lang="en-US" baseline="-25000" dirty="0" smtClean="0"/>
              <a:t>0</a:t>
            </a:r>
            <a:r>
              <a:rPr lang="en-US" dirty="0" smtClean="0"/>
              <a:t>u(t)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04800" y="4038600"/>
            <a:ext cx="563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667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1676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8400" y="1828800"/>
            <a:ext cx="196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y(t)=x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u(t-4)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048794" y="4038600"/>
            <a:ext cx="563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352800" y="1752600"/>
            <a:ext cx="2330861" cy="685800"/>
            <a:chOff x="3352800" y="1752600"/>
            <a:chExt cx="2330861" cy="685800"/>
          </a:xfrm>
        </p:grpSpPr>
        <p:sp>
          <p:nvSpPr>
            <p:cNvPr id="20" name="Rectangle 19"/>
            <p:cNvSpPr/>
            <p:nvPr/>
          </p:nvSpPr>
          <p:spPr>
            <a:xfrm>
              <a:off x="3962400" y="1905000"/>
              <a:ext cx="990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t - 4</a:t>
              </a:r>
              <a:endParaRPr lang="en-US" sz="3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3528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9530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290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0" y="4191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33800" y="2895600"/>
            <a:ext cx="30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810000" y="2895600"/>
          <a:ext cx="203200" cy="685800"/>
        </p:xfrm>
        <a:graphic>
          <a:graphicData uri="http://schemas.openxmlformats.org/presentationml/2006/ole">
            <p:oleObj spid="_x0000_s33794" name="Equation" r:id="rId7" imgW="203040" imgH="27936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624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35" name="Straight Connector 34"/>
          <p:cNvCxnSpPr>
            <a:endCxn id="33" idx="3"/>
          </p:cNvCxnSpPr>
          <p:nvPr/>
        </p:nvCxnSpPr>
        <p:spPr>
          <a:xfrm>
            <a:off x="4038600" y="2895600"/>
            <a:ext cx="457200" cy="33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3"/>
          </p:cNvCxnSpPr>
          <p:nvPr/>
        </p:nvCxnSpPr>
        <p:spPr>
          <a:xfrm flipH="1">
            <a:off x="4038600" y="3232666"/>
            <a:ext cx="457200" cy="34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276600" y="3275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82737" y="322652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90726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x(t)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53000" y="28956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y(t)</a:t>
            </a:r>
            <a:endParaRPr lang="en-US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62650" y="2727325"/>
          <a:ext cx="3138488" cy="1387475"/>
        </p:xfrm>
        <a:graphic>
          <a:graphicData uri="http://schemas.openxmlformats.org/presentationml/2006/ole">
            <p:oleObj spid="_x0000_s33795" name="Equation" r:id="rId8" imgW="2184120" imgH="965160" progId="Equation.3">
              <p:embed/>
            </p:oleObj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3276600" y="4800600"/>
            <a:ext cx="2178461" cy="698636"/>
            <a:chOff x="3276600" y="4800600"/>
            <a:chExt cx="2178461" cy="698636"/>
          </a:xfrm>
        </p:grpSpPr>
        <p:sp>
          <p:nvSpPr>
            <p:cNvPr id="46" name="Rectangle 45"/>
            <p:cNvSpPr/>
            <p:nvPr/>
          </p:nvSpPr>
          <p:spPr>
            <a:xfrm>
              <a:off x="3733800" y="4800600"/>
              <a:ext cx="304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endCxn id="48" idx="3"/>
            </p:cNvCxnSpPr>
            <p:nvPr/>
          </p:nvCxnSpPr>
          <p:spPr>
            <a:xfrm>
              <a:off x="4038600" y="4800600"/>
              <a:ext cx="457200" cy="33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3"/>
            </p:cNvCxnSpPr>
            <p:nvPr/>
          </p:nvCxnSpPr>
          <p:spPr>
            <a:xfrm flipH="1">
              <a:off x="4038600" y="5137666"/>
              <a:ext cx="457200" cy="348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276600" y="518001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276600" y="4800600"/>
              <a:ext cx="2178461" cy="698636"/>
              <a:chOff x="3276600" y="4800600"/>
              <a:chExt cx="2178461" cy="698636"/>
            </a:xfrm>
          </p:grpSpPr>
          <p:graphicFrame>
            <p:nvGraphicFramePr>
              <p:cNvPr id="47" name="Object 46"/>
              <p:cNvGraphicFramePr>
                <a:graphicFrameLocks noChangeAspect="1"/>
              </p:cNvGraphicFramePr>
              <p:nvPr/>
            </p:nvGraphicFramePr>
            <p:xfrm>
              <a:off x="3733800" y="4824548"/>
              <a:ext cx="381000" cy="674688"/>
            </p:xfrm>
            <a:graphic>
              <a:graphicData uri="http://schemas.openxmlformats.org/presentationml/2006/ole">
                <p:oleObj spid="_x0000_s33796" name="Equation" r:id="rId9" imgW="203040" imgH="393480" progId="Equation.3">
                  <p:embed/>
                </p:oleObj>
              </a:graphicData>
            </a:graphic>
          </p:graphicFrame>
          <p:sp>
            <p:nvSpPr>
              <p:cNvPr id="48" name="TextBox 47"/>
              <p:cNvSpPr txBox="1"/>
              <p:nvPr/>
            </p:nvSpPr>
            <p:spPr>
              <a:xfrm>
                <a:off x="3962400" y="49530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4482737" y="5131526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276600" y="4812268"/>
                <a:ext cx="502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x(t)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3000" y="4800600"/>
                <a:ext cx="502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y(t)</a:t>
                </a:r>
                <a:endParaRPr lang="en-US" dirty="0"/>
              </a:p>
            </p:txBody>
          </p:sp>
        </p:grpSp>
      </p:grpSp>
      <p:cxnSp>
        <p:nvCxnSpPr>
          <p:cNvPr id="55" name="Straight Connector 54"/>
          <p:cNvCxnSpPr/>
          <p:nvPr/>
        </p:nvCxnSpPr>
        <p:spPr>
          <a:xfrm>
            <a:off x="0" y="5867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843588" y="4210050"/>
          <a:ext cx="3230562" cy="1106488"/>
        </p:xfrm>
        <a:graphic>
          <a:graphicData uri="http://schemas.openxmlformats.org/presentationml/2006/ole">
            <p:oleObj spid="_x0000_s33797" name="Equation" r:id="rId10" imgW="1854000" imgH="634680" progId="Equation.3">
              <p:embed/>
            </p:oleObj>
          </a:graphicData>
        </a:graphic>
      </p:graphicFrame>
      <p:sp>
        <p:nvSpPr>
          <p:cNvPr id="57" name="Rectangle 56"/>
          <p:cNvSpPr/>
          <p:nvPr/>
        </p:nvSpPr>
        <p:spPr>
          <a:xfrm>
            <a:off x="3581400" y="62484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4t</a:t>
            </a:r>
            <a:endParaRPr lang="en-US" sz="24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124200" y="6463744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124200" y="60960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x(t)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343400" y="6477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61677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y(t)=x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u(t-4)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876800" y="61722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y(t)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553200" y="2667000"/>
            <a:ext cx="25908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71600"/>
          <a:ext cx="56388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419600"/>
              </a:tblGrid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 Integral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Ktu</a:t>
                      </a:r>
                      <a:r>
                        <a:rPr lang="en-US" sz="3200" dirty="0" smtClean="0"/>
                        <a:t>(t)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Ku(t)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Ktu</a:t>
                      </a:r>
                      <a:r>
                        <a:rPr lang="en-US" sz="3200" dirty="0" smtClean="0"/>
                        <a:t>(t)-K(t-</a:t>
                      </a:r>
                      <a:r>
                        <a:rPr lang="en-US" sz="3200" dirty="0" smtClean="0">
                          <a:sym typeface="Symbol"/>
                        </a:rPr>
                        <a:t>)u(t-)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err="1" smtClean="0">
                          <a:sym typeface="Symbol"/>
                        </a:rPr>
                        <a:t>t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</a:t>
                      </a:r>
                      <a:r>
                        <a:rPr lang="en-US" sz="3200" baseline="30000" dirty="0" smtClean="0"/>
                        <a:t>-at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05600" y="2743200"/>
          <a:ext cx="2051050" cy="914400"/>
        </p:xfrm>
        <a:graphic>
          <a:graphicData uri="http://schemas.openxmlformats.org/presentationml/2006/ole">
            <p:oleObj spid="_x0000_s37890" name="Equation" r:id="rId3" imgW="1054080" imgH="469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3505200"/>
          <a:ext cx="502024" cy="609600"/>
        </p:xfrm>
        <a:graphic>
          <a:graphicData uri="http://schemas.openxmlformats.org/presentationml/2006/ole">
            <p:oleObj spid="_x0000_s37891" name="Equation" r:id="rId4" imgW="355320" imgH="43164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895600" y="5257800"/>
            <a:ext cx="3321461" cy="1143000"/>
            <a:chOff x="6566263" y="1421674"/>
            <a:chExt cx="3321461" cy="1143000"/>
          </a:xfrm>
        </p:grpSpPr>
        <p:sp>
          <p:nvSpPr>
            <p:cNvPr id="7" name="Rectangle 6"/>
            <p:cNvSpPr/>
            <p:nvPr/>
          </p:nvSpPr>
          <p:spPr>
            <a:xfrm>
              <a:off x="7023463" y="1878874"/>
              <a:ext cx="304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7099663" y="1878874"/>
            <a:ext cx="203200" cy="685800"/>
          </p:xfrm>
          <a:graphic>
            <a:graphicData uri="http://schemas.openxmlformats.org/presentationml/2006/ole">
              <p:oleObj spid="_x0000_s37892" name="Equation" r:id="rId5" imgW="203040" imgH="279360" progId="Equation.3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252063" y="203127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K</a:t>
              </a:r>
              <a:endParaRPr lang="en-US" u="sng" dirty="0"/>
            </a:p>
          </p:txBody>
        </p:sp>
        <p:cxnSp>
          <p:nvCxnSpPr>
            <p:cNvPr id="10" name="Straight Connector 9"/>
            <p:cNvCxnSpPr>
              <a:endCxn id="9" idx="3"/>
            </p:cNvCxnSpPr>
            <p:nvPr/>
          </p:nvCxnSpPr>
          <p:spPr>
            <a:xfrm>
              <a:off x="7328263" y="1878874"/>
              <a:ext cx="457200" cy="33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H="1">
              <a:off x="7328263" y="2215940"/>
              <a:ext cx="457200" cy="348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566263" y="225828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772400" y="22098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66263" y="1890542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x(t)</a:t>
              </a:r>
              <a:endParaRPr lang="en-US" u="sng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42663" y="187887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y(t)</a:t>
              </a:r>
              <a:endParaRPr lang="en-US" u="sng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85663" y="142167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y(t)</a:t>
              </a:r>
              <a:endParaRPr lang="en-US" u="sng" dirty="0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084388" y="3962400"/>
          <a:ext cx="1274762" cy="762000"/>
        </p:xfrm>
        <a:graphic>
          <a:graphicData uri="http://schemas.openxmlformats.org/presentationml/2006/ole">
            <p:oleObj spid="_x0000_s37893" name="Equation" r:id="rId6" imgW="622080" imgH="39348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349500" y="4572000"/>
          <a:ext cx="850900" cy="694155"/>
        </p:xfrm>
        <a:graphic>
          <a:graphicData uri="http://schemas.openxmlformats.org/presentationml/2006/ole">
            <p:oleObj spid="_x0000_s37894" name="Equation" r:id="rId7" imgW="482400" imgH="393480" progId="Equation.3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638006" y="5180806"/>
            <a:ext cx="1600994" cy="1372394"/>
            <a:chOff x="5638006" y="5180806"/>
            <a:chExt cx="1600994" cy="1372394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49530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6388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638800" y="5486400"/>
              <a:ext cx="1447800" cy="1066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64739" y="5180806"/>
            <a:ext cx="1721261" cy="1372394"/>
            <a:chOff x="564739" y="5180806"/>
            <a:chExt cx="1721261" cy="1372394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-762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96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9600" y="5867400"/>
              <a:ext cx="16764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4739" y="53340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553200" y="2667000"/>
            <a:ext cx="25908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447800"/>
          <a:ext cx="5715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64"/>
                <a:gridCol w="4416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 </a:t>
                      </a:r>
                      <a:r>
                        <a:rPr lang="en-US" sz="3200" dirty="0" err="1" smtClean="0"/>
                        <a:t>Differensiator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</a:t>
                      </a:r>
                      <a:r>
                        <a:rPr lang="en-US" sz="3200" dirty="0" smtClean="0">
                          <a:sym typeface="Symbol"/>
                        </a:rPr>
                        <a:t></a:t>
                      </a:r>
                      <a:r>
                        <a:rPr lang="en-US" sz="3200" dirty="0" smtClean="0"/>
                        <a:t> (t)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</a:t>
                      </a:r>
                      <a:r>
                        <a:rPr lang="en-US" sz="3200" dirty="0" smtClean="0">
                          <a:sym typeface="Symbol"/>
                        </a:rPr>
                        <a:t>’</a:t>
                      </a:r>
                      <a:r>
                        <a:rPr lang="en-US" sz="3200" dirty="0" smtClean="0"/>
                        <a:t>(t)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</a:t>
                      </a:r>
                      <a:r>
                        <a:rPr lang="en-US" sz="3200" dirty="0" smtClean="0">
                          <a:sym typeface="Symbol"/>
                        </a:rPr>
                        <a:t></a:t>
                      </a:r>
                      <a:r>
                        <a:rPr lang="en-US" sz="3200" dirty="0" smtClean="0"/>
                        <a:t>(t)-K</a:t>
                      </a:r>
                      <a:r>
                        <a:rPr lang="en-US" sz="3200" dirty="0" smtClean="0">
                          <a:sym typeface="Symbol"/>
                        </a:rPr>
                        <a:t>(t-)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err="1" smtClean="0">
                          <a:sym typeface="Symbol"/>
                        </a:rPr>
                        <a:t>t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</a:t>
                      </a:r>
                      <a:r>
                        <a:rPr lang="en-US" sz="3200" dirty="0" smtClean="0">
                          <a:sym typeface="Symbol"/>
                        </a:rPr>
                        <a:t></a:t>
                      </a:r>
                      <a:r>
                        <a:rPr lang="en-US" sz="3200" dirty="0" err="1" smtClean="0"/>
                        <a:t>sin</a:t>
                      </a:r>
                      <a:r>
                        <a:rPr lang="en-US" sz="3200" dirty="0" err="1" smtClean="0">
                          <a:sym typeface="Symbol"/>
                        </a:rPr>
                        <a:t>t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</a:t>
                      </a:r>
                      <a:r>
                        <a:rPr lang="en-US" sz="3200" baseline="30000" dirty="0" smtClean="0"/>
                        <a:t>-at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ae</a:t>
                      </a:r>
                      <a:r>
                        <a:rPr lang="en-US" sz="3200" baseline="30000" dirty="0" smtClean="0"/>
                        <a:t>-at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3200400"/>
          <a:ext cx="502024" cy="609600"/>
        </p:xfrm>
        <a:graphic>
          <a:graphicData uri="http://schemas.openxmlformats.org/presentationml/2006/ole">
            <p:oleObj spid="_x0000_s40963" name="Equation" r:id="rId3" imgW="355320" imgH="43164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971800" y="5715000"/>
            <a:ext cx="2178461" cy="698636"/>
            <a:chOff x="3276600" y="4800600"/>
            <a:chExt cx="2178461" cy="698636"/>
          </a:xfrm>
        </p:grpSpPr>
        <p:sp>
          <p:nvSpPr>
            <p:cNvPr id="17" name="Rectangle 16"/>
            <p:cNvSpPr/>
            <p:nvPr/>
          </p:nvSpPr>
          <p:spPr>
            <a:xfrm>
              <a:off x="3733800" y="4800600"/>
              <a:ext cx="304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23" idx="3"/>
            </p:cNvCxnSpPr>
            <p:nvPr/>
          </p:nvCxnSpPr>
          <p:spPr>
            <a:xfrm>
              <a:off x="4038600" y="4800600"/>
              <a:ext cx="457200" cy="33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3" idx="3"/>
            </p:cNvCxnSpPr>
            <p:nvPr/>
          </p:nvCxnSpPr>
          <p:spPr>
            <a:xfrm flipH="1">
              <a:off x="4038600" y="5137666"/>
              <a:ext cx="457200" cy="348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276600" y="518001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59"/>
            <p:cNvGrpSpPr/>
            <p:nvPr/>
          </p:nvGrpSpPr>
          <p:grpSpPr>
            <a:xfrm>
              <a:off x="3276600" y="4800600"/>
              <a:ext cx="2178461" cy="698636"/>
              <a:chOff x="3276600" y="4800600"/>
              <a:chExt cx="2178461" cy="698636"/>
            </a:xfrm>
          </p:grpSpPr>
          <p:graphicFrame>
            <p:nvGraphicFramePr>
              <p:cNvPr id="22" name="Object 21"/>
              <p:cNvGraphicFramePr>
                <a:graphicFrameLocks noChangeAspect="1"/>
              </p:cNvGraphicFramePr>
              <p:nvPr/>
            </p:nvGraphicFramePr>
            <p:xfrm>
              <a:off x="3733800" y="4824548"/>
              <a:ext cx="381000" cy="674688"/>
            </p:xfrm>
            <a:graphic>
              <a:graphicData uri="http://schemas.openxmlformats.org/presentationml/2006/ole">
                <p:oleObj spid="_x0000_s40965" name="Equation" r:id="rId4" imgW="203040" imgH="393480" progId="Equation.3">
                  <p:embed/>
                </p:oleObj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3962400" y="49530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4482737" y="5131526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276600" y="4812268"/>
                <a:ext cx="502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x(t)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53000" y="4800600"/>
                <a:ext cx="502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y(t)</a:t>
                </a:r>
                <a:endParaRPr lang="en-US" dirty="0"/>
              </a:p>
            </p:txBody>
          </p:sp>
        </p:grpSp>
      </p:grp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705600" y="2743200"/>
          <a:ext cx="1927225" cy="765175"/>
        </p:xfrm>
        <a:graphic>
          <a:graphicData uri="http://schemas.openxmlformats.org/presentationml/2006/ole">
            <p:oleObj spid="_x0000_s40966" name="Equation" r:id="rId5" imgW="990360" imgH="39348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64739" y="5180806"/>
            <a:ext cx="1721261" cy="1372394"/>
            <a:chOff x="564739" y="5180806"/>
            <a:chExt cx="1721261" cy="1372394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-762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96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" y="5867400"/>
              <a:ext cx="16764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64739" y="53340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5400" y="5180806"/>
            <a:ext cx="2133600" cy="1373188"/>
            <a:chOff x="5105400" y="5180806"/>
            <a:chExt cx="2133600" cy="1373188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49530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6388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067300" y="5981700"/>
              <a:ext cx="1143000" cy="158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05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yt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6553200" y="2667000"/>
            <a:ext cx="25908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143000"/>
          <a:ext cx="56388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419600"/>
              </a:tblGrid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 Delay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u(t-t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(t-t</a:t>
                      </a:r>
                      <a:r>
                        <a:rPr lang="en-US" sz="3200" baseline="-25000" dirty="0" smtClean="0">
                          <a:sym typeface="Symbol"/>
                        </a:rPr>
                        <a:t>0</a:t>
                      </a:r>
                      <a:r>
                        <a:rPr lang="en-US" sz="3200" dirty="0" smtClean="0">
                          <a:sym typeface="Symbol"/>
                        </a:rPr>
                        <a:t>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err="1" smtClean="0">
                          <a:sym typeface="Symbol"/>
                        </a:rPr>
                        <a:t>t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smtClean="0"/>
                        <a:t>[</a:t>
                      </a:r>
                      <a:r>
                        <a:rPr lang="en-US" sz="3200" dirty="0" smtClean="0">
                          <a:sym typeface="Symbol"/>
                        </a:rPr>
                        <a:t>(t-t</a:t>
                      </a:r>
                      <a:r>
                        <a:rPr lang="en-US" sz="3200" baseline="-25000" dirty="0" smtClean="0">
                          <a:sym typeface="Symbol"/>
                        </a:rPr>
                        <a:t>0</a:t>
                      </a:r>
                      <a:r>
                        <a:rPr lang="en-US" sz="3200" dirty="0" smtClean="0">
                          <a:sym typeface="Symbol"/>
                        </a:rPr>
                        <a:t>)]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</a:t>
                      </a:r>
                      <a:r>
                        <a:rPr lang="en-US" sz="3200" baseline="30000" dirty="0" smtClean="0"/>
                        <a:t>-at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exp[-a(t-t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dirty="0" smtClean="0"/>
                        <a:t>)]</a:t>
                      </a:r>
                      <a:endParaRPr lang="en-US" sz="32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40538" y="2978150"/>
          <a:ext cx="1779587" cy="444500"/>
        </p:xfrm>
        <a:graphic>
          <a:graphicData uri="http://schemas.openxmlformats.org/presentationml/2006/ole">
            <p:oleObj spid="_x0000_s41986" name="Equation" r:id="rId3" imgW="9144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971800"/>
          <a:ext cx="502024" cy="609600"/>
        </p:xfrm>
        <a:graphic>
          <a:graphicData uri="http://schemas.openxmlformats.org/presentationml/2006/ole">
            <p:oleObj spid="_x0000_s41987" name="Equation" r:id="rId4" imgW="355320" imgH="43164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743200" y="5715000"/>
            <a:ext cx="2330861" cy="685800"/>
            <a:chOff x="3352800" y="1752600"/>
            <a:chExt cx="2330861" cy="685800"/>
          </a:xfrm>
        </p:grpSpPr>
        <p:sp>
          <p:nvSpPr>
            <p:cNvPr id="19" name="Rectangle 18"/>
            <p:cNvSpPr/>
            <p:nvPr/>
          </p:nvSpPr>
          <p:spPr>
            <a:xfrm>
              <a:off x="3962400" y="1905000"/>
              <a:ext cx="990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t – t</a:t>
              </a:r>
              <a:r>
                <a:rPr lang="en-US" sz="3200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3528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530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4290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28799" y="2971800"/>
          <a:ext cx="1008063" cy="762000"/>
        </p:xfrm>
        <a:graphic>
          <a:graphicData uri="http://schemas.openxmlformats.org/presentationml/2006/ole">
            <p:oleObj spid="_x0000_s41991" name="Equation" r:id="rId5" imgW="571320" imgH="431640" progId="Equation.3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564739" y="5180806"/>
            <a:ext cx="1645061" cy="1677194"/>
            <a:chOff x="564739" y="5180806"/>
            <a:chExt cx="1645061" cy="1677194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-762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96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600" y="5867400"/>
              <a:ext cx="9144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64739" y="53340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1181100" y="6210300"/>
              <a:ext cx="6858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219200" y="6488668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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410200" y="5180806"/>
            <a:ext cx="1645061" cy="1372394"/>
            <a:chOff x="5410200" y="5180806"/>
            <a:chExt cx="1645061" cy="1372394"/>
          </a:xfrm>
        </p:grpSpPr>
        <p:cxnSp>
          <p:nvCxnSpPr>
            <p:cNvPr id="46" name="Straight Connector 45"/>
            <p:cNvCxnSpPr/>
            <p:nvPr/>
          </p:nvCxnSpPr>
          <p:spPr>
            <a:xfrm rot="5400000">
              <a:off x="4769261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455061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4102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yt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85606" y="5867400"/>
            <a:ext cx="915194" cy="686594"/>
            <a:chOff x="6095206" y="5867400"/>
            <a:chExt cx="915194" cy="686594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095206" y="5867400"/>
              <a:ext cx="9144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6666706" y="6210300"/>
              <a:ext cx="6858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5753894" y="6209506"/>
              <a:ext cx="6858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286151" y="6488668"/>
            <a:ext cx="1181449" cy="369332"/>
            <a:chOff x="6286151" y="6488668"/>
            <a:chExt cx="1181449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6971951" y="648866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-t</a:t>
              </a:r>
              <a:r>
                <a:rPr lang="en-US" baseline="-25000" dirty="0" smtClean="0">
                  <a:sym typeface="Symbol"/>
                </a:rPr>
                <a:t>0</a:t>
              </a:r>
              <a:endParaRPr lang="en-US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86151" y="64886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t</a:t>
              </a:r>
              <a:r>
                <a:rPr lang="en-US" baseline="-25000" dirty="0" smtClean="0">
                  <a:sym typeface="Symbol"/>
                </a:rPr>
                <a:t>0</a:t>
              </a:r>
              <a:endParaRPr lang="en-US" baseline="-25000" dirty="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14616E-6 L 0.09184 2.1461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553200" y="2667000"/>
            <a:ext cx="25908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71600"/>
          <a:ext cx="56388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419600"/>
              </a:tblGrid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 </a:t>
                      </a:r>
                      <a:r>
                        <a:rPr lang="en-US" sz="3200" dirty="0" err="1" smtClean="0"/>
                        <a:t>Kompresi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err="1" smtClean="0">
                          <a:sym typeface="Symbol"/>
                        </a:rPr>
                        <a:t>t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smtClean="0"/>
                        <a:t>(</a:t>
                      </a:r>
                      <a:r>
                        <a:rPr lang="en-US" sz="3200" dirty="0" smtClean="0">
                          <a:sym typeface="Symbol"/>
                        </a:rPr>
                        <a:t>t)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</a:t>
                      </a:r>
                      <a:r>
                        <a:rPr lang="en-US" sz="3200" baseline="30000" dirty="0" smtClean="0"/>
                        <a:t>-at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exp[-a(</a:t>
                      </a:r>
                      <a:r>
                        <a:rPr lang="en-US" sz="3200" dirty="0" smtClean="0">
                          <a:sym typeface="Symbol"/>
                        </a:rPr>
                        <a:t></a:t>
                      </a:r>
                      <a:r>
                        <a:rPr lang="en-US" sz="3200" dirty="0" smtClean="0"/>
                        <a:t>t)]</a:t>
                      </a:r>
                      <a:endParaRPr lang="en-US" sz="32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00875" y="3003550"/>
          <a:ext cx="1458913" cy="393700"/>
        </p:xfrm>
        <a:graphic>
          <a:graphicData uri="http://schemas.openxmlformats.org/presentationml/2006/ole">
            <p:oleObj spid="_x0000_s43010" name="Equation" r:id="rId3" imgW="749160" imgH="203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3276600"/>
          <a:ext cx="502024" cy="609600"/>
        </p:xfrm>
        <a:graphic>
          <a:graphicData uri="http://schemas.openxmlformats.org/presentationml/2006/ole">
            <p:oleObj spid="_x0000_s43011" name="Equation" r:id="rId4" imgW="355320" imgH="431640" progId="Equation.3">
              <p:embed/>
            </p:oleObj>
          </a:graphicData>
        </a:graphic>
      </p:graphicFrame>
      <p:grpSp>
        <p:nvGrpSpPr>
          <p:cNvPr id="7" name="Group 17"/>
          <p:cNvGrpSpPr/>
          <p:nvPr/>
        </p:nvGrpSpPr>
        <p:grpSpPr>
          <a:xfrm>
            <a:off x="2667000" y="5715000"/>
            <a:ext cx="2330861" cy="685800"/>
            <a:chOff x="3352800" y="1752600"/>
            <a:chExt cx="2330861" cy="685800"/>
          </a:xfrm>
        </p:grpSpPr>
        <p:sp>
          <p:nvSpPr>
            <p:cNvPr id="19" name="Rectangle 18"/>
            <p:cNvSpPr/>
            <p:nvPr/>
          </p:nvSpPr>
          <p:spPr>
            <a:xfrm>
              <a:off x="3962400" y="1905000"/>
              <a:ext cx="990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aseline="-25000" dirty="0" smtClean="0">
                  <a:sym typeface="Symbol"/>
                </a:rPr>
                <a:t>t</a:t>
              </a:r>
              <a:br>
                <a:rPr lang="en-US" sz="4000" baseline="-25000" dirty="0" smtClean="0">
                  <a:sym typeface="Symbol"/>
                </a:rPr>
              </a:br>
              <a:endParaRPr lang="en-US" sz="4000" baseline="-25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3528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530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4290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963738" y="3276600"/>
          <a:ext cx="738187" cy="762000"/>
        </p:xfrm>
        <a:graphic>
          <a:graphicData uri="http://schemas.openxmlformats.org/presentationml/2006/ole">
            <p:oleObj spid="_x0000_s43012" name="Equation" r:id="rId5" imgW="419040" imgH="431640" progId="Equation.3">
              <p:embed/>
            </p:oleObj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64739" y="5180806"/>
            <a:ext cx="1645061" cy="1373188"/>
            <a:chOff x="564739" y="5180806"/>
            <a:chExt cx="1645061" cy="1373188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762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96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9600" y="5867400"/>
              <a:ext cx="12192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4739" y="53340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485900" y="6210300"/>
              <a:ext cx="6858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05400" y="5180806"/>
            <a:ext cx="2133600" cy="1372394"/>
            <a:chOff x="5105400" y="5180806"/>
            <a:chExt cx="2133600" cy="1372394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49530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6388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105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639594" y="5866606"/>
              <a:ext cx="685006" cy="7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982494" y="6209506"/>
              <a:ext cx="6858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075680" y="4953000"/>
            <a:ext cx="1620520" cy="838200"/>
            <a:chOff x="6075680" y="4953000"/>
            <a:chExt cx="1620520" cy="838200"/>
          </a:xfrm>
        </p:grpSpPr>
        <p:sp>
          <p:nvSpPr>
            <p:cNvPr id="37" name="Freeform 36"/>
            <p:cNvSpPr/>
            <p:nvPr/>
          </p:nvSpPr>
          <p:spPr>
            <a:xfrm>
              <a:off x="6075680" y="5364480"/>
              <a:ext cx="772160" cy="426720"/>
            </a:xfrm>
            <a:custGeom>
              <a:avLst/>
              <a:gdLst>
                <a:gd name="connsiteX0" fmla="*/ 0 w 772160"/>
                <a:gd name="connsiteY0" fmla="*/ 426720 h 426720"/>
                <a:gd name="connsiteX1" fmla="*/ 345440 w 772160"/>
                <a:gd name="connsiteY1" fmla="*/ 101600 h 426720"/>
                <a:gd name="connsiteX2" fmla="*/ 528320 w 772160"/>
                <a:gd name="connsiteY2" fmla="*/ 264160 h 426720"/>
                <a:gd name="connsiteX3" fmla="*/ 772160 w 772160"/>
                <a:gd name="connsiteY3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160" h="426720">
                  <a:moveTo>
                    <a:pt x="0" y="426720"/>
                  </a:moveTo>
                  <a:cubicBezTo>
                    <a:pt x="128693" y="277706"/>
                    <a:pt x="257387" y="128693"/>
                    <a:pt x="345440" y="101600"/>
                  </a:cubicBezTo>
                  <a:cubicBezTo>
                    <a:pt x="433493" y="74507"/>
                    <a:pt x="457200" y="281093"/>
                    <a:pt x="528320" y="264160"/>
                  </a:cubicBezTo>
                  <a:cubicBezTo>
                    <a:pt x="599440" y="247227"/>
                    <a:pt x="685800" y="123613"/>
                    <a:pt x="77216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34200" y="4953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&gt;1</a:t>
              </a:r>
              <a:endParaRPr lang="en-US" dirty="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553200" y="2667000"/>
            <a:ext cx="25908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71600"/>
          <a:ext cx="56388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419600"/>
              </a:tblGrid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 </a:t>
                      </a:r>
                      <a:r>
                        <a:rPr lang="en-US" sz="3200" dirty="0" err="1" smtClean="0"/>
                        <a:t>Kompresi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u(t)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(t)</a:t>
                      </a:r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err="1" smtClean="0">
                          <a:sym typeface="Symbol"/>
                        </a:rPr>
                        <a:t>t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cos</a:t>
                      </a:r>
                      <a:r>
                        <a:rPr lang="en-US" sz="3200" dirty="0" smtClean="0"/>
                        <a:t>(</a:t>
                      </a:r>
                      <a:r>
                        <a:rPr lang="en-US" sz="3200" dirty="0" smtClean="0">
                          <a:sym typeface="Symbol"/>
                        </a:rPr>
                        <a:t>t)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426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</a:t>
                      </a:r>
                      <a:r>
                        <a:rPr lang="en-US" sz="3200" baseline="30000" dirty="0" smtClean="0"/>
                        <a:t>-at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exp[-a(</a:t>
                      </a:r>
                      <a:r>
                        <a:rPr lang="en-US" sz="3200" dirty="0" smtClean="0">
                          <a:sym typeface="Symbol"/>
                        </a:rPr>
                        <a:t></a:t>
                      </a:r>
                      <a:r>
                        <a:rPr lang="en-US" sz="3200" dirty="0" smtClean="0"/>
                        <a:t>t)]</a:t>
                      </a:r>
                      <a:endParaRPr lang="en-US" sz="32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00875" y="3003550"/>
          <a:ext cx="1458913" cy="393700"/>
        </p:xfrm>
        <a:graphic>
          <a:graphicData uri="http://schemas.openxmlformats.org/presentationml/2006/ole">
            <p:oleObj spid="_x0000_s44034" name="Equation" r:id="rId3" imgW="749160" imgH="203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3276600"/>
          <a:ext cx="502024" cy="609600"/>
        </p:xfrm>
        <a:graphic>
          <a:graphicData uri="http://schemas.openxmlformats.org/presentationml/2006/ole">
            <p:oleObj spid="_x0000_s44035" name="Equation" r:id="rId4" imgW="355320" imgH="431640" progId="Equation.3">
              <p:embed/>
            </p:oleObj>
          </a:graphicData>
        </a:graphic>
      </p:graphicFrame>
      <p:grpSp>
        <p:nvGrpSpPr>
          <p:cNvPr id="7" name="Group 17"/>
          <p:cNvGrpSpPr/>
          <p:nvPr/>
        </p:nvGrpSpPr>
        <p:grpSpPr>
          <a:xfrm>
            <a:off x="2667000" y="5715000"/>
            <a:ext cx="2330861" cy="685800"/>
            <a:chOff x="3352800" y="1752600"/>
            <a:chExt cx="2330861" cy="685800"/>
          </a:xfrm>
        </p:grpSpPr>
        <p:sp>
          <p:nvSpPr>
            <p:cNvPr id="19" name="Rectangle 18"/>
            <p:cNvSpPr/>
            <p:nvPr/>
          </p:nvSpPr>
          <p:spPr>
            <a:xfrm>
              <a:off x="3962400" y="1905000"/>
              <a:ext cx="990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aseline="-25000" dirty="0" smtClean="0">
                  <a:sym typeface="Symbol"/>
                </a:rPr>
                <a:t>t</a:t>
              </a:r>
              <a:br>
                <a:rPr lang="en-US" sz="4000" baseline="-25000" dirty="0" smtClean="0">
                  <a:sym typeface="Symbol"/>
                </a:rPr>
              </a:br>
              <a:endParaRPr lang="en-US" sz="4000" baseline="-25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3528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53000" y="21336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4290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17526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y(t)</a:t>
              </a:r>
              <a:endParaRPr lang="en-US" dirty="0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941513" y="3276600"/>
          <a:ext cx="782637" cy="762000"/>
        </p:xfrm>
        <a:graphic>
          <a:graphicData uri="http://schemas.openxmlformats.org/presentationml/2006/ole">
            <p:oleObj spid="_x0000_s44036" name="Equation" r:id="rId5" imgW="444240" imgH="431640" progId="Equation.3">
              <p:embed/>
            </p:oleObj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64739" y="5180806"/>
            <a:ext cx="1645061" cy="1373188"/>
            <a:chOff x="564739" y="5180806"/>
            <a:chExt cx="1645061" cy="1373188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76200" y="5865812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9600" y="6551612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9600" y="5867400"/>
              <a:ext cx="12192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4739" y="533400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485900" y="6210300"/>
              <a:ext cx="6858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>
            <a:off x="4953000" y="5865812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6551612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05400" y="53340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yt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639594" y="5866606"/>
            <a:ext cx="1905794" cy="686594"/>
            <a:chOff x="5639594" y="5866606"/>
            <a:chExt cx="1905794" cy="68659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639594" y="5866606"/>
              <a:ext cx="1904206" cy="7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7201694" y="6209506"/>
              <a:ext cx="6858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075680" y="4953000"/>
            <a:ext cx="1620520" cy="838200"/>
            <a:chOff x="6075680" y="4953000"/>
            <a:chExt cx="1620520" cy="838200"/>
          </a:xfrm>
        </p:grpSpPr>
        <p:sp>
          <p:nvSpPr>
            <p:cNvPr id="37" name="Freeform 36"/>
            <p:cNvSpPr/>
            <p:nvPr/>
          </p:nvSpPr>
          <p:spPr>
            <a:xfrm>
              <a:off x="6075680" y="5364480"/>
              <a:ext cx="772160" cy="426720"/>
            </a:xfrm>
            <a:custGeom>
              <a:avLst/>
              <a:gdLst>
                <a:gd name="connsiteX0" fmla="*/ 0 w 772160"/>
                <a:gd name="connsiteY0" fmla="*/ 426720 h 426720"/>
                <a:gd name="connsiteX1" fmla="*/ 345440 w 772160"/>
                <a:gd name="connsiteY1" fmla="*/ 101600 h 426720"/>
                <a:gd name="connsiteX2" fmla="*/ 528320 w 772160"/>
                <a:gd name="connsiteY2" fmla="*/ 264160 h 426720"/>
                <a:gd name="connsiteX3" fmla="*/ 772160 w 772160"/>
                <a:gd name="connsiteY3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160" h="426720">
                  <a:moveTo>
                    <a:pt x="0" y="426720"/>
                  </a:moveTo>
                  <a:cubicBezTo>
                    <a:pt x="128693" y="277706"/>
                    <a:pt x="257387" y="128693"/>
                    <a:pt x="345440" y="101600"/>
                  </a:cubicBezTo>
                  <a:cubicBezTo>
                    <a:pt x="433493" y="74507"/>
                    <a:pt x="457200" y="281093"/>
                    <a:pt x="528320" y="264160"/>
                  </a:cubicBezTo>
                  <a:cubicBezTo>
                    <a:pt x="599440" y="247227"/>
                    <a:pt x="685800" y="123613"/>
                    <a:pt x="77216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34200" y="4953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&lt;1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86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PAR-C</Template>
  <TotalTime>338</TotalTime>
  <Words>392</Words>
  <Application>Microsoft Office PowerPoint</Application>
  <PresentationFormat>On-screen Show (4:3)</PresentationFormat>
  <Paragraphs>176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cdb2004186l</vt:lpstr>
      <vt:lpstr>Custom Design</vt:lpstr>
      <vt:lpstr>Image</vt:lpstr>
      <vt:lpstr>Document</vt:lpstr>
      <vt:lpstr>Equation</vt:lpstr>
      <vt:lpstr>Sistem Dinamik dan Arithmetik</vt:lpstr>
      <vt:lpstr>Sistem Elementer Statik</vt:lpstr>
      <vt:lpstr>Slide 3</vt:lpstr>
      <vt:lpstr>Elemen Dinamik</vt:lpstr>
      <vt:lpstr>Tabel Lengkap Sistem Dinamik</vt:lpstr>
      <vt:lpstr>Tabel Lengkap Sistem Dinamik</vt:lpstr>
      <vt:lpstr>Tabel Lengkap Sistem Dinamik</vt:lpstr>
      <vt:lpstr>Tabel Lengkap Sistem Dinamik</vt:lpstr>
      <vt:lpstr>Tabel Lengkap Sistem Dinamik</vt:lpstr>
      <vt:lpstr>Sebutkan proses apa yang terjadi</vt:lpstr>
      <vt:lpstr>Elemen Arithmatik</vt:lpstr>
      <vt:lpstr>Diagram Blok </vt:lpstr>
      <vt:lpstr>Contoh Pemodelan Listrik RLC </vt:lpstr>
      <vt:lpstr>Contoh Pemodelan Mekanik</vt:lpstr>
      <vt:lpstr>Contoh Pemodelan Sensor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: Teori Sistem dan Sinyal</dc:title>
  <dc:creator/>
  <cp:lastModifiedBy>YEFFRY </cp:lastModifiedBy>
  <cp:revision>13</cp:revision>
  <dcterms:created xsi:type="dcterms:W3CDTF">2006-08-16T00:00:00Z</dcterms:created>
  <dcterms:modified xsi:type="dcterms:W3CDTF">2012-10-15T08:05:48Z</dcterms:modified>
</cp:coreProperties>
</file>