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0"/>
  </p:notesMasterIdLst>
  <p:sldIdLst>
    <p:sldId id="256" r:id="rId2"/>
    <p:sldId id="270" r:id="rId3"/>
    <p:sldId id="347" r:id="rId4"/>
    <p:sldId id="272" r:id="rId5"/>
    <p:sldId id="264" r:id="rId6"/>
    <p:sldId id="259" r:id="rId7"/>
    <p:sldId id="278" r:id="rId8"/>
    <p:sldId id="279" r:id="rId9"/>
    <p:sldId id="261" r:id="rId10"/>
    <p:sldId id="277" r:id="rId11"/>
    <p:sldId id="280" r:id="rId12"/>
    <p:sldId id="281" r:id="rId13"/>
    <p:sldId id="275" r:id="rId14"/>
    <p:sldId id="282" r:id="rId15"/>
    <p:sldId id="284" r:id="rId16"/>
    <p:sldId id="283" r:id="rId17"/>
    <p:sldId id="285" r:id="rId18"/>
    <p:sldId id="287" r:id="rId19"/>
    <p:sldId id="286" r:id="rId20"/>
    <p:sldId id="288" r:id="rId21"/>
    <p:sldId id="292" r:id="rId22"/>
    <p:sldId id="290" r:id="rId23"/>
    <p:sldId id="289" r:id="rId24"/>
    <p:sldId id="262" r:id="rId25"/>
    <p:sldId id="299" r:id="rId26"/>
    <p:sldId id="291" r:id="rId27"/>
    <p:sldId id="293" r:id="rId28"/>
    <p:sldId id="263" r:id="rId29"/>
    <p:sldId id="274" r:id="rId30"/>
    <p:sldId id="296" r:id="rId31"/>
    <p:sldId id="294" r:id="rId32"/>
    <p:sldId id="265" r:id="rId33"/>
    <p:sldId id="295" r:id="rId34"/>
    <p:sldId id="297" r:id="rId35"/>
    <p:sldId id="267" r:id="rId36"/>
    <p:sldId id="298" r:id="rId37"/>
    <p:sldId id="268" r:id="rId38"/>
    <p:sldId id="271" r:id="rId39"/>
    <p:sldId id="300" r:id="rId40"/>
    <p:sldId id="301" r:id="rId41"/>
    <p:sldId id="302" r:id="rId42"/>
    <p:sldId id="303" r:id="rId43"/>
    <p:sldId id="304" r:id="rId44"/>
    <p:sldId id="305" r:id="rId45"/>
    <p:sldId id="306" r:id="rId46"/>
    <p:sldId id="348" r:id="rId47"/>
    <p:sldId id="307" r:id="rId48"/>
    <p:sldId id="308" r:id="rId49"/>
    <p:sldId id="309" r:id="rId50"/>
    <p:sldId id="346" r:id="rId51"/>
    <p:sldId id="310" r:id="rId52"/>
    <p:sldId id="312" r:id="rId53"/>
    <p:sldId id="313" r:id="rId54"/>
    <p:sldId id="314" r:id="rId55"/>
    <p:sldId id="315" r:id="rId56"/>
    <p:sldId id="316" r:id="rId57"/>
    <p:sldId id="317" r:id="rId58"/>
    <p:sldId id="266" r:id="rId5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560"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E76B9F-1B19-485B-B41C-C3152786F314}" type="datetimeFigureOut">
              <a:rPr lang="id-ID" smtClean="0"/>
              <a:t>25/09/2018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E99461-FEBF-4A04-A563-4F2D4841CEA3}" type="slidenum">
              <a:rPr lang="id-ID" smtClean="0"/>
              <a:t>‹#›</a:t>
            </a:fld>
            <a:endParaRPr lang="id-ID"/>
          </a:p>
        </p:txBody>
      </p:sp>
    </p:spTree>
    <p:extLst>
      <p:ext uri="{BB962C8B-B14F-4D97-AF65-F5344CB8AC3E}">
        <p14:creationId xmlns:p14="http://schemas.microsoft.com/office/powerpoint/2010/main" val="2221217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68A1D579-1B3B-4D35-97DA-AEFFE41D362B}" type="datetimeFigureOut">
              <a:rPr lang="id-ID" smtClean="0"/>
              <a:pPr/>
              <a:t>25/09/2018</a:t>
            </a:fld>
            <a:endParaRPr lang="id-ID"/>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id-ID"/>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58172B9-6807-4C90-938B-F6CF0B52195A}" type="slidenum">
              <a:rPr lang="id-ID" smtClean="0"/>
              <a:pPr/>
              <a:t>‹#›</a:t>
            </a:fld>
            <a:endParaRPr lang="id-ID"/>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58172B9-6807-4C90-938B-F6CF0B52195A}" type="slidenum">
              <a:rPr lang="id-ID" smtClean="0"/>
              <a:pPr/>
              <a:t>‹#›</a:t>
            </a:fld>
            <a:endParaRPr lang="id-ID"/>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58172B9-6807-4C90-938B-F6CF0B52195A}" type="slidenum">
              <a:rPr lang="id-ID" smtClean="0"/>
              <a:pPr/>
              <a:t>‹#›</a:t>
            </a:fld>
            <a:endParaRPr lang="id-ID"/>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58172B9-6807-4C90-938B-F6CF0B52195A}" type="slidenum">
              <a:rPr lang="id-ID" smtClean="0"/>
              <a:pPr/>
              <a:t>‹#›</a:t>
            </a:fld>
            <a:endParaRPr lang="id-ID"/>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58172B9-6807-4C90-938B-F6CF0B52195A}"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58172B9-6807-4C90-938B-F6CF0B52195A}" type="slidenum">
              <a:rPr lang="id-ID" smtClean="0"/>
              <a:pPr/>
              <a:t>‹#›</a:t>
            </a:fld>
            <a:endParaRPr lang="id-ID"/>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58172B9-6807-4C90-938B-F6CF0B52195A}" type="slidenum">
              <a:rPr lang="id-ID" smtClean="0"/>
              <a:pPr/>
              <a:t>‹#›</a:t>
            </a:fld>
            <a:endParaRPr lang="id-ID"/>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58172B9-6807-4C90-938B-F6CF0B52195A}" type="slidenum">
              <a:rPr lang="id-ID" smtClean="0"/>
              <a:pPr/>
              <a:t>‹#›</a:t>
            </a:fld>
            <a:endParaRPr lang="id-ID"/>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58172B9-6807-4C90-938B-F6CF0B52195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58172B9-6807-4C90-938B-F6CF0B52195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1D579-1B3B-4D35-97DA-AEFFE41D362B}" type="datetimeFigureOut">
              <a:rPr lang="id-ID" smtClean="0"/>
              <a:pPr/>
              <a:t>25/09/2018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58172B9-6807-4C90-938B-F6CF0B52195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68A1D579-1B3B-4D35-97DA-AEFFE41D362B}" type="datetimeFigureOut">
              <a:rPr lang="id-ID" smtClean="0"/>
              <a:pPr/>
              <a:t>25/09/2018</a:t>
            </a:fld>
            <a:endParaRPr lang="id-ID"/>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id-ID"/>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58172B9-6807-4C90-938B-F6CF0B52195A}"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MANAJEMEN PROYEK </a:t>
            </a:r>
            <a:br>
              <a:rPr lang="id-ID" b="1" dirty="0" smtClean="0"/>
            </a:br>
            <a:r>
              <a:rPr lang="id-ID" b="1" dirty="0" smtClean="0"/>
              <a:t>SISTEM INFORMASI</a:t>
            </a:r>
            <a:endParaRPr lang="id-ID" b="1" dirty="0"/>
          </a:p>
        </p:txBody>
      </p:sp>
      <p:sp>
        <p:nvSpPr>
          <p:cNvPr id="3" name="Subtitle 2"/>
          <p:cNvSpPr>
            <a:spLocks noGrp="1"/>
          </p:cNvSpPr>
          <p:nvPr>
            <p:ph type="subTitle" idx="1"/>
          </p:nvPr>
        </p:nvSpPr>
        <p:spPr>
          <a:xfrm>
            <a:off x="827584" y="3501008"/>
            <a:ext cx="7304856" cy="2664296"/>
          </a:xfrm>
        </p:spPr>
        <p:txBody>
          <a:bodyPr>
            <a:noAutofit/>
          </a:bodyPr>
          <a:lstStyle/>
          <a:p>
            <a:r>
              <a:rPr lang="id-ID" sz="3200" dirty="0" smtClean="0"/>
              <a:t>Iyan Gustiana, S.Kom., M.Kom</a:t>
            </a:r>
          </a:p>
          <a:p>
            <a:r>
              <a:rPr lang="id-ID" sz="3200" u="sng" dirty="0" smtClean="0">
                <a:solidFill>
                  <a:srgbClr val="FFC000"/>
                </a:solidFill>
              </a:rPr>
              <a:t>iyan.gustiana@email.unikom.ac.id</a:t>
            </a:r>
          </a:p>
          <a:p>
            <a:r>
              <a:rPr lang="id-ID" sz="2800" dirty="0" smtClean="0"/>
              <a:t>088218981355</a:t>
            </a:r>
          </a:p>
          <a:p>
            <a:endParaRPr lang="id-ID" dirty="0" smtClean="0">
              <a:solidFill>
                <a:srgbClr val="FFC000"/>
              </a:solidFill>
            </a:endParaRPr>
          </a:p>
          <a:p>
            <a:r>
              <a:rPr lang="id-ID" dirty="0" smtClean="0">
                <a:solidFill>
                  <a:srgbClr val="FFC000"/>
                </a:solidFill>
              </a:rPr>
              <a:t>Prodi sistem Informasi UNIKOM</a:t>
            </a:r>
            <a:endParaRPr lang="id-ID" dirty="0">
              <a:solidFill>
                <a:srgbClr val="FFC000"/>
              </a:solidFill>
            </a:endParaRPr>
          </a:p>
          <a:p>
            <a:endParaRPr lang="id-ID" sz="3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2800" dirty="0" smtClean="0"/>
              <a:t>E</a:t>
            </a:r>
            <a:r>
              <a:rPr lang="id-ID" sz="2800" dirty="0" smtClean="0"/>
              <a:t>ntitas </a:t>
            </a:r>
            <a:r>
              <a:rPr lang="id-ID" sz="2800" dirty="0" smtClean="0"/>
              <a:t>atau satuan yang terdiri dari dua atau lebih komponen atau subsistem yang saling terhubung dan terkait untuk mencapai tujuan</a:t>
            </a:r>
            <a:r>
              <a:rPr lang="id-ID" sz="2800" dirty="0" smtClean="0"/>
              <a:t>.</a:t>
            </a:r>
          </a:p>
        </p:txBody>
      </p:sp>
      <p:sp>
        <p:nvSpPr>
          <p:cNvPr id="2" name="Title 1"/>
          <p:cNvSpPr>
            <a:spLocks noGrp="1"/>
          </p:cNvSpPr>
          <p:nvPr>
            <p:ph type="title"/>
          </p:nvPr>
        </p:nvSpPr>
        <p:spPr/>
        <p:txBody>
          <a:bodyPr/>
          <a:lstStyle/>
          <a:p>
            <a:pPr algn="r"/>
            <a:r>
              <a:rPr lang="id-ID" dirty="0" smtClean="0"/>
              <a:t>Sistem</a:t>
            </a:r>
            <a:endParaRPr lang="id-ID" dirty="0"/>
          </a:p>
        </p:txBody>
      </p:sp>
    </p:spTree>
    <p:extLst>
      <p:ext uri="{BB962C8B-B14F-4D97-AF65-F5344CB8AC3E}">
        <p14:creationId xmlns:p14="http://schemas.microsoft.com/office/powerpoint/2010/main" val="2309716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buFont typeface="+mj-lt"/>
              <a:buAutoNum type="arabicPeriod"/>
            </a:pPr>
            <a:r>
              <a:rPr lang="id-ID" sz="2400" dirty="0" smtClean="0"/>
              <a:t>Bisa Diandalkan (</a:t>
            </a:r>
            <a:r>
              <a:rPr lang="id-ID" sz="2400" dirty="0" smtClean="0">
                <a:solidFill>
                  <a:srgbClr val="FF0000"/>
                </a:solidFill>
              </a:rPr>
              <a:t>realible</a:t>
            </a:r>
            <a:r>
              <a:rPr lang="id-ID" sz="2400" dirty="0" smtClean="0"/>
              <a:t>)</a:t>
            </a:r>
          </a:p>
          <a:p>
            <a:pPr marL="457200" indent="-457200" algn="just">
              <a:buFont typeface="+mj-lt"/>
              <a:buAutoNum type="arabicPeriod"/>
            </a:pPr>
            <a:r>
              <a:rPr lang="id-ID" sz="2400" dirty="0" smtClean="0"/>
              <a:t>Relevan</a:t>
            </a:r>
          </a:p>
          <a:p>
            <a:pPr marL="457200" indent="-457200" algn="just">
              <a:buFont typeface="+mj-lt"/>
              <a:buAutoNum type="arabicPeriod"/>
            </a:pPr>
            <a:r>
              <a:rPr lang="id-ID" dirty="0" smtClean="0"/>
              <a:t>Memiliki keterkaitan dengan Waktu (</a:t>
            </a:r>
            <a:r>
              <a:rPr lang="id-ID" dirty="0" smtClean="0">
                <a:solidFill>
                  <a:srgbClr val="FF0000"/>
                </a:solidFill>
              </a:rPr>
              <a:t>timely</a:t>
            </a:r>
            <a:r>
              <a:rPr lang="id-ID" dirty="0" smtClean="0"/>
              <a:t>)</a:t>
            </a:r>
          </a:p>
          <a:p>
            <a:pPr marL="457200" indent="-457200" algn="just">
              <a:buFont typeface="+mj-lt"/>
              <a:buAutoNum type="arabicPeriod"/>
            </a:pPr>
            <a:r>
              <a:rPr lang="id-ID" sz="2400" dirty="0" smtClean="0"/>
              <a:t>Lengkap</a:t>
            </a:r>
          </a:p>
          <a:p>
            <a:pPr marL="457200" indent="-457200" algn="just">
              <a:buFont typeface="+mj-lt"/>
              <a:buAutoNum type="arabicPeriod"/>
            </a:pPr>
            <a:r>
              <a:rPr lang="id-ID" dirty="0" smtClean="0"/>
              <a:t>Bisa dipahami</a:t>
            </a:r>
          </a:p>
          <a:p>
            <a:pPr marL="457200" indent="-457200" algn="just">
              <a:buFont typeface="+mj-lt"/>
              <a:buAutoNum type="arabicPeriod"/>
            </a:pPr>
            <a:r>
              <a:rPr lang="id-ID" sz="2400" dirty="0" smtClean="0"/>
              <a:t>Bisa di verifikasi</a:t>
            </a:r>
          </a:p>
          <a:p>
            <a:pPr marL="457200" indent="-457200" algn="just">
              <a:buFont typeface="+mj-lt"/>
              <a:buAutoNum type="arabicPeriod"/>
            </a:pPr>
            <a:r>
              <a:rPr lang="id-ID" sz="2400" dirty="0" smtClean="0"/>
              <a:t>Harus Mempunyai Arti</a:t>
            </a:r>
          </a:p>
          <a:p>
            <a:pPr marL="457200" indent="-457200" algn="just">
              <a:buFont typeface="+mj-lt"/>
              <a:buAutoNum type="arabicPeriod"/>
            </a:pPr>
            <a:endParaRPr lang="id-ID" sz="2400" dirty="0" smtClean="0"/>
          </a:p>
        </p:txBody>
      </p:sp>
      <p:sp>
        <p:nvSpPr>
          <p:cNvPr id="2" name="Title 1"/>
          <p:cNvSpPr>
            <a:spLocks noGrp="1"/>
          </p:cNvSpPr>
          <p:nvPr>
            <p:ph type="title"/>
          </p:nvPr>
        </p:nvSpPr>
        <p:spPr/>
        <p:txBody>
          <a:bodyPr/>
          <a:lstStyle/>
          <a:p>
            <a:pPr algn="r"/>
            <a:r>
              <a:rPr lang="id-ID" dirty="0" smtClean="0"/>
              <a:t>Memiliki Arti ?</a:t>
            </a:r>
            <a:endParaRPr lang="id-ID" dirty="0"/>
          </a:p>
        </p:txBody>
      </p:sp>
    </p:spTree>
    <p:extLst>
      <p:ext uri="{BB962C8B-B14F-4D97-AF65-F5344CB8AC3E}">
        <p14:creationId xmlns:p14="http://schemas.microsoft.com/office/powerpoint/2010/main" val="21010486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a:pPr>
            <a:r>
              <a:rPr lang="id-ID" sz="2400" dirty="0" smtClean="0"/>
              <a:t>Bebas dari kesalahan dan bisa diandalkan, akurat, mempresentasikan organisasi</a:t>
            </a:r>
          </a:p>
          <a:p>
            <a:pPr marL="457200" indent="-457200" algn="just">
              <a:buFont typeface="+mj-lt"/>
              <a:buAutoNum type="arabicPeriod"/>
            </a:pPr>
            <a:r>
              <a:rPr lang="id-ID" sz="2400" dirty="0" smtClean="0"/>
              <a:t>Bisa mendukung pengambilan keputusan sebagai tambahan pengambilan keputusan</a:t>
            </a:r>
          </a:p>
          <a:p>
            <a:pPr marL="457200" indent="-457200" algn="just">
              <a:buFont typeface="+mj-lt"/>
              <a:buAutoNum type="arabicPeriod"/>
            </a:pPr>
            <a:r>
              <a:rPr lang="id-ID" dirty="0" smtClean="0"/>
              <a:t>Informasi harus tepat waktu tidak terlambat/ketinggalan (kudet)</a:t>
            </a:r>
          </a:p>
          <a:p>
            <a:pPr marL="457200" indent="-457200" algn="just">
              <a:buFont typeface="+mj-lt"/>
              <a:buAutoNum type="arabicPeriod"/>
            </a:pPr>
            <a:r>
              <a:rPr lang="id-ID" sz="2400" dirty="0" smtClean="0"/>
              <a:t>Mengandung data yang relevan</a:t>
            </a:r>
          </a:p>
          <a:p>
            <a:pPr marL="457200" indent="-457200" algn="just">
              <a:buFont typeface="+mj-lt"/>
              <a:buAutoNum type="arabicPeriod"/>
            </a:pPr>
            <a:r>
              <a:rPr lang="id-ID" sz="2400" dirty="0" smtClean="0"/>
              <a:t>Disusun dalam bentuk yang dapat dimanfaatkan (laporan)</a:t>
            </a:r>
          </a:p>
          <a:p>
            <a:pPr marL="457200" indent="-457200" algn="just">
              <a:buFont typeface="+mj-lt"/>
              <a:buAutoNum type="arabicPeriod"/>
            </a:pPr>
            <a:r>
              <a:rPr lang="id-ID" dirty="0" smtClean="0"/>
              <a:t>Bisa di verifikasi sumbernya, jika ada sumber lain yang dijadikan pembanding untuk keakuratan data.</a:t>
            </a:r>
            <a:endParaRPr lang="id-ID" sz="2400" dirty="0" smtClean="0"/>
          </a:p>
        </p:txBody>
      </p:sp>
      <p:sp>
        <p:nvSpPr>
          <p:cNvPr id="2" name="Title 1"/>
          <p:cNvSpPr>
            <a:spLocks noGrp="1"/>
          </p:cNvSpPr>
          <p:nvPr>
            <p:ph type="title"/>
          </p:nvPr>
        </p:nvSpPr>
        <p:spPr/>
        <p:txBody>
          <a:bodyPr/>
          <a:lstStyle/>
          <a:p>
            <a:pPr algn="r"/>
            <a:r>
              <a:rPr lang="id-ID" dirty="0" smtClean="0"/>
              <a:t>Penjelasan</a:t>
            </a:r>
            <a:endParaRPr lang="id-ID" dirty="0"/>
          </a:p>
        </p:txBody>
      </p:sp>
    </p:spTree>
    <p:extLst>
      <p:ext uri="{BB962C8B-B14F-4D97-AF65-F5344CB8AC3E}">
        <p14:creationId xmlns:p14="http://schemas.microsoft.com/office/powerpoint/2010/main" val="37899426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2800" dirty="0" smtClean="0"/>
              <a:t>Cara </a:t>
            </a:r>
            <a:r>
              <a:rPr lang="id-ID" sz="2800" dirty="0" smtClean="0"/>
              <a:t>yang terorganisir untuk mengumpulkan, memasukkan, dan memroses data dan menyimpannya, mengelola, mengontrol dan melaporkannya sehingga dapat mendukung perusahaan atau organisasi untuk mencapai tujuan.</a:t>
            </a:r>
            <a:endParaRPr lang="id-ID" sz="2800" dirty="0"/>
          </a:p>
        </p:txBody>
      </p:sp>
      <p:sp>
        <p:nvSpPr>
          <p:cNvPr id="2" name="Title 1"/>
          <p:cNvSpPr>
            <a:spLocks noGrp="1"/>
          </p:cNvSpPr>
          <p:nvPr>
            <p:ph type="title"/>
          </p:nvPr>
        </p:nvSpPr>
        <p:spPr/>
        <p:txBody>
          <a:bodyPr/>
          <a:lstStyle/>
          <a:p>
            <a:pPr algn="r"/>
            <a:r>
              <a:rPr lang="id-ID" dirty="0" smtClean="0"/>
              <a:t>Sistem Informasi</a:t>
            </a:r>
            <a:endParaRPr lang="id-ID" dirty="0"/>
          </a:p>
        </p:txBody>
      </p:sp>
    </p:spTree>
    <p:extLst>
      <p:ext uri="{BB962C8B-B14F-4D97-AF65-F5344CB8AC3E}">
        <p14:creationId xmlns:p14="http://schemas.microsoft.com/office/powerpoint/2010/main" val="2531525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id-ID" sz="8800" b="1" dirty="0" smtClean="0"/>
              <a:t>Software  ?</a:t>
            </a:r>
          </a:p>
        </p:txBody>
      </p:sp>
    </p:spTree>
    <p:extLst>
      <p:ext uri="{BB962C8B-B14F-4D97-AF65-F5344CB8AC3E}">
        <p14:creationId xmlns:p14="http://schemas.microsoft.com/office/powerpoint/2010/main" val="702798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88840"/>
            <a:ext cx="7745505" cy="3877815"/>
          </a:xfrm>
        </p:spPr>
        <p:txBody>
          <a:bodyPr>
            <a:noAutofit/>
          </a:bodyPr>
          <a:lstStyle/>
          <a:p>
            <a:pPr marL="514350" indent="-514350" algn="just">
              <a:buFont typeface="+mj-lt"/>
              <a:buAutoNum type="arabicPeriod"/>
            </a:pPr>
            <a:r>
              <a:rPr lang="id-ID" sz="1800" dirty="0" smtClean="0"/>
              <a:t>Mencatat pesanan dalam  PO</a:t>
            </a:r>
          </a:p>
          <a:p>
            <a:pPr marL="514350" indent="-514350" algn="just">
              <a:buFont typeface="+mj-lt"/>
              <a:buAutoNum type="arabicPeriod"/>
            </a:pPr>
            <a:r>
              <a:rPr lang="id-ID" sz="1800" dirty="0" smtClean="0"/>
              <a:t>PO dikirim ke pemasok</a:t>
            </a:r>
          </a:p>
          <a:p>
            <a:pPr marL="514350" indent="-514350" algn="just">
              <a:buFont typeface="+mj-lt"/>
              <a:buAutoNum type="arabicPeriod"/>
            </a:pPr>
            <a:r>
              <a:rPr lang="id-ID" sz="1800" dirty="0" smtClean="0"/>
              <a:t>Pemasok mengirim ke pembeli</a:t>
            </a:r>
            <a:endParaRPr lang="id-ID" sz="1800" dirty="0" smtClean="0"/>
          </a:p>
          <a:p>
            <a:pPr marL="514350" indent="-514350" algn="just">
              <a:buFont typeface="+mj-lt"/>
              <a:buAutoNum type="arabicPeriod"/>
            </a:pPr>
            <a:r>
              <a:rPr lang="id-ID" sz="1800" dirty="0" smtClean="0"/>
              <a:t>Pembeli mencatapat dalam kartu Stock</a:t>
            </a:r>
          </a:p>
          <a:p>
            <a:pPr marL="514350" indent="-514350" algn="just">
              <a:buFont typeface="+mj-lt"/>
              <a:buAutoNum type="arabicPeriod"/>
            </a:pPr>
            <a:r>
              <a:rPr lang="id-ID" sz="1800" dirty="0" smtClean="0"/>
              <a:t>Pemasok memberikan surat jalan (bukti barang sudah diantar)</a:t>
            </a:r>
          </a:p>
          <a:p>
            <a:pPr marL="514350" indent="-514350" algn="just">
              <a:buFont typeface="+mj-lt"/>
              <a:buAutoNum type="arabicPeriod"/>
            </a:pPr>
            <a:r>
              <a:rPr lang="id-ID" sz="1800" dirty="0" smtClean="0"/>
              <a:t>Pembeli menandatangani surat jalan</a:t>
            </a:r>
          </a:p>
          <a:p>
            <a:pPr marL="514350" indent="-514350" algn="just">
              <a:buFont typeface="+mj-lt"/>
              <a:buAutoNum type="arabicPeriod"/>
            </a:pPr>
            <a:r>
              <a:rPr lang="id-ID" sz="1800" dirty="0" smtClean="0"/>
              <a:t>Pemasuk melakukan penagihan</a:t>
            </a:r>
          </a:p>
          <a:p>
            <a:pPr marL="514350" indent="-514350" algn="just">
              <a:buFont typeface="+mj-lt"/>
              <a:buAutoNum type="arabicPeriod"/>
            </a:pPr>
            <a:r>
              <a:rPr lang="id-ID" sz="1800" dirty="0" smtClean="0"/>
              <a:t>Pembeli melakukan pencocokan dengan barang yang diterima</a:t>
            </a:r>
          </a:p>
          <a:p>
            <a:pPr marL="514350" indent="-514350" algn="just">
              <a:buFont typeface="+mj-lt"/>
              <a:buAutoNum type="arabicPeriod"/>
            </a:pPr>
            <a:r>
              <a:rPr lang="id-ID" sz="1800" dirty="0" smtClean="0"/>
              <a:t>Bila cocok dicatat sebagai kartu  hutang  sesuai jatuh tempo</a:t>
            </a:r>
          </a:p>
          <a:p>
            <a:pPr marL="514350" indent="-514350" algn="just">
              <a:buFont typeface="+mj-lt"/>
              <a:buAutoNum type="arabicPeriod"/>
            </a:pPr>
            <a:r>
              <a:rPr lang="id-ID" sz="1800" dirty="0" smtClean="0"/>
              <a:t>Bila sudah  jatuh tempo pembeli akan menghubungi bagian keuangan untuk melakukan pembayaran</a:t>
            </a:r>
          </a:p>
          <a:p>
            <a:pPr marL="514350" indent="-514350" algn="just">
              <a:buFont typeface="+mj-lt"/>
              <a:buAutoNum type="arabicPeriod"/>
            </a:pPr>
            <a:r>
              <a:rPr lang="id-ID" sz="1800" dirty="0" smtClean="0"/>
              <a:t>Dicatat di kartu hutang untuk mengurangi hutang</a:t>
            </a:r>
          </a:p>
          <a:p>
            <a:pPr marL="514350" indent="-514350" algn="just">
              <a:buFont typeface="+mj-lt"/>
              <a:buAutoNum type="arabicPeriod"/>
            </a:pPr>
            <a:r>
              <a:rPr lang="id-ID" sz="1800" dirty="0" smtClean="0"/>
              <a:t>Membuat bukti pembayaran diberikan ke bagian akuntansi</a:t>
            </a:r>
          </a:p>
          <a:p>
            <a:pPr marL="514350" indent="-514350" algn="just">
              <a:buFont typeface="+mj-lt"/>
              <a:buAutoNum type="arabicPeriod"/>
            </a:pPr>
            <a:r>
              <a:rPr lang="id-ID" sz="1800" dirty="0" smtClean="0"/>
              <a:t>Dibuatkan jurnal, laporan</a:t>
            </a:r>
          </a:p>
          <a:p>
            <a:pPr marL="514350" indent="-514350" algn="just">
              <a:buFont typeface="+mj-lt"/>
              <a:buAutoNum type="arabicPeriod"/>
            </a:pPr>
            <a:endParaRPr lang="id-ID" sz="1800" dirty="0" smtClean="0"/>
          </a:p>
          <a:p>
            <a:pPr marL="0" indent="0" algn="just">
              <a:buNone/>
            </a:pPr>
            <a:endParaRPr lang="id-ID" sz="1800" dirty="0" smtClean="0"/>
          </a:p>
        </p:txBody>
      </p:sp>
      <p:sp>
        <p:nvSpPr>
          <p:cNvPr id="2" name="Title 1"/>
          <p:cNvSpPr>
            <a:spLocks noGrp="1"/>
          </p:cNvSpPr>
          <p:nvPr>
            <p:ph type="title"/>
          </p:nvPr>
        </p:nvSpPr>
        <p:spPr/>
        <p:txBody>
          <a:bodyPr/>
          <a:lstStyle/>
          <a:p>
            <a:pPr algn="r"/>
            <a:r>
              <a:rPr lang="id-ID" sz="4400" dirty="0" smtClean="0"/>
              <a:t>Prosedure Pembelian Barang</a:t>
            </a:r>
            <a:endParaRPr lang="id-ID" sz="4400" dirty="0"/>
          </a:p>
        </p:txBody>
      </p:sp>
    </p:spTree>
    <p:extLst>
      <p:ext uri="{BB962C8B-B14F-4D97-AF65-F5344CB8AC3E}">
        <p14:creationId xmlns:p14="http://schemas.microsoft.com/office/powerpoint/2010/main" val="178869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3">
                                            <p:txEl>
                                              <p:pRg st="10" end="10"/>
                                            </p:txEl>
                                          </p:spTgt>
                                        </p:tgtEl>
                                        <p:attrNameLst>
                                          <p:attrName>style.visibility</p:attrName>
                                        </p:attrNameLst>
                                      </p:cBhvr>
                                      <p:to>
                                        <p:strVal val="visible"/>
                                      </p:to>
                                    </p:set>
                                    <p:animEffect transition="in" filter="fade">
                                      <p:cBhvr>
                                        <p:cTn id="77" dur="1000"/>
                                        <p:tgtEl>
                                          <p:spTgt spid="3">
                                            <p:txEl>
                                              <p:pRg st="10" end="10"/>
                                            </p:txEl>
                                          </p:spTgt>
                                        </p:tgtEl>
                                      </p:cBhvr>
                                    </p:animEffect>
                                    <p:anim calcmode="lin" valueType="num">
                                      <p:cBhvr>
                                        <p:cTn id="7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3">
                                            <p:txEl>
                                              <p:pRg st="11" end="11"/>
                                            </p:txEl>
                                          </p:spTgt>
                                        </p:tgtEl>
                                        <p:attrNameLst>
                                          <p:attrName>style.visibility</p:attrName>
                                        </p:attrNameLst>
                                      </p:cBhvr>
                                      <p:to>
                                        <p:strVal val="visible"/>
                                      </p:to>
                                    </p:set>
                                    <p:animEffect transition="in" filter="fade">
                                      <p:cBhvr>
                                        <p:cTn id="84" dur="1000"/>
                                        <p:tgtEl>
                                          <p:spTgt spid="3">
                                            <p:txEl>
                                              <p:pRg st="11" end="11"/>
                                            </p:txEl>
                                          </p:spTgt>
                                        </p:tgtEl>
                                      </p:cBhvr>
                                    </p:animEffect>
                                    <p:anim calcmode="lin" valueType="num">
                                      <p:cBhvr>
                                        <p:cTn id="85"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3">
                                            <p:txEl>
                                              <p:pRg st="12" end="12"/>
                                            </p:txEl>
                                          </p:spTgt>
                                        </p:tgtEl>
                                        <p:attrNameLst>
                                          <p:attrName>style.visibility</p:attrName>
                                        </p:attrNameLst>
                                      </p:cBhvr>
                                      <p:to>
                                        <p:strVal val="visible"/>
                                      </p:to>
                                    </p:set>
                                    <p:animEffect transition="in" filter="fade">
                                      <p:cBhvr>
                                        <p:cTn id="91" dur="1000"/>
                                        <p:tgtEl>
                                          <p:spTgt spid="3">
                                            <p:txEl>
                                              <p:pRg st="12" end="12"/>
                                            </p:txEl>
                                          </p:spTgt>
                                        </p:tgtEl>
                                      </p:cBhvr>
                                    </p:animEffect>
                                    <p:anim calcmode="lin" valueType="num">
                                      <p:cBhvr>
                                        <p:cTn id="92"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547" y="620688"/>
            <a:ext cx="7756263" cy="1054250"/>
          </a:xfrm>
        </p:spPr>
        <p:txBody>
          <a:bodyPr/>
          <a:lstStyle/>
          <a:p>
            <a:r>
              <a:rPr lang="id-ID" sz="8000" dirty="0" smtClean="0">
                <a:solidFill>
                  <a:srgbClr val="FF0000"/>
                </a:solidFill>
                <a:latin typeface="Chiller" pitchFamily="82" charset="0"/>
              </a:rPr>
              <a:t>Kalau terjadi kesalahan ?</a:t>
            </a:r>
            <a:endParaRPr lang="id-ID" sz="8000" dirty="0">
              <a:solidFill>
                <a:srgbClr val="FF0000"/>
              </a:solidFill>
              <a:latin typeface="Chiller" pitchFamily="82" charset="0"/>
            </a:endParaRPr>
          </a:p>
        </p:txBody>
      </p:sp>
      <p:sp>
        <p:nvSpPr>
          <p:cNvPr id="4" name="Title 1"/>
          <p:cNvSpPr txBox="1">
            <a:spLocks/>
          </p:cNvSpPr>
          <p:nvPr/>
        </p:nvSpPr>
        <p:spPr>
          <a:xfrm>
            <a:off x="755575" y="3284984"/>
            <a:ext cx="7756263" cy="105425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id-ID" sz="3600" dirty="0" smtClean="0">
                <a:solidFill>
                  <a:srgbClr val="00B050"/>
                </a:solidFill>
                <a:latin typeface="Aharoni" pitchFamily="2" charset="-79"/>
                <a:cs typeface="Aharoni" pitchFamily="2" charset="-79"/>
              </a:rPr>
              <a:t>Padahal pihak manajemen harus mengambil keputusan yang tepat buat perusahaan</a:t>
            </a:r>
            <a:endParaRPr lang="id-ID" sz="3600" dirty="0">
              <a:solidFill>
                <a:srgbClr val="00B050"/>
              </a:solidFill>
              <a:latin typeface="Aharoni" pitchFamily="2" charset="-79"/>
              <a:cs typeface="Aharoni" pitchFamily="2" charset="-79"/>
            </a:endParaRPr>
          </a:p>
        </p:txBody>
      </p:sp>
    </p:spTree>
    <p:extLst>
      <p:ext uri="{BB962C8B-B14F-4D97-AF65-F5344CB8AC3E}">
        <p14:creationId xmlns:p14="http://schemas.microsoft.com/office/powerpoint/2010/main" val="2044629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a:buNone/>
            </a:pPr>
            <a:r>
              <a:rPr lang="id-ID" sz="2800" dirty="0" smtClean="0"/>
              <a:t>Software </a:t>
            </a:r>
          </a:p>
          <a:p>
            <a:pPr marL="0" indent="0" algn="just">
              <a:buNone/>
            </a:pPr>
            <a:r>
              <a:rPr lang="id-ID" sz="2800" dirty="0" smtClean="0"/>
              <a:t>Presentasi dari sistem informasi, dibuat untuk mempermudah penggunanya dalam mencatat aktifitas yang terjadi di perusahaan (pembelian dan penjualan)</a:t>
            </a:r>
          </a:p>
          <a:p>
            <a:pPr marL="0" indent="0" algn="just">
              <a:buNone/>
            </a:pPr>
            <a:endParaRPr lang="id-ID" sz="2800" dirty="0"/>
          </a:p>
          <a:p>
            <a:pPr marL="0" indent="0" algn="just">
              <a:buNone/>
            </a:pPr>
            <a:r>
              <a:rPr lang="id-ID" sz="2800" dirty="0" smtClean="0"/>
              <a:t>Mempermudah, mengurangi hambatan prosedural (laporan tidak akurat, kesalahan pencatatan, waktu tunda, informasi tidak merata)</a:t>
            </a:r>
            <a:endParaRPr lang="id-ID" sz="2800" dirty="0"/>
          </a:p>
        </p:txBody>
      </p:sp>
      <p:sp>
        <p:nvSpPr>
          <p:cNvPr id="2" name="Title 1"/>
          <p:cNvSpPr>
            <a:spLocks noGrp="1"/>
          </p:cNvSpPr>
          <p:nvPr>
            <p:ph type="title"/>
          </p:nvPr>
        </p:nvSpPr>
        <p:spPr/>
        <p:txBody>
          <a:bodyPr/>
          <a:lstStyle/>
          <a:p>
            <a:pPr algn="r"/>
            <a:r>
              <a:rPr lang="id-ID" sz="4400" dirty="0" smtClean="0"/>
              <a:t>Software</a:t>
            </a:r>
            <a:endParaRPr lang="id-ID" sz="4400" dirty="0"/>
          </a:p>
        </p:txBody>
      </p:sp>
    </p:spTree>
    <p:extLst>
      <p:ext uri="{BB962C8B-B14F-4D97-AF65-F5344CB8AC3E}">
        <p14:creationId xmlns:p14="http://schemas.microsoft.com/office/powerpoint/2010/main" val="128447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id-ID" sz="8800" b="1" dirty="0" smtClean="0"/>
              <a:t>Teknologi Informasi  ?</a:t>
            </a:r>
          </a:p>
        </p:txBody>
      </p:sp>
    </p:spTree>
    <p:extLst>
      <p:ext uri="{BB962C8B-B14F-4D97-AF65-F5344CB8AC3E}">
        <p14:creationId xmlns:p14="http://schemas.microsoft.com/office/powerpoint/2010/main" val="19621024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buNone/>
            </a:pPr>
            <a:r>
              <a:rPr lang="id-ID" sz="2800" dirty="0" smtClean="0"/>
              <a:t>Terdiri dari Software dan Hardware untuk mencapai tujuan sistem informasi.</a:t>
            </a:r>
          </a:p>
          <a:p>
            <a:pPr marL="0" indent="0" algn="just">
              <a:buNone/>
            </a:pPr>
            <a:endParaRPr lang="id-ID" sz="2800" dirty="0"/>
          </a:p>
          <a:p>
            <a:pPr marL="0" indent="0" algn="just">
              <a:buNone/>
            </a:pPr>
            <a:r>
              <a:rPr lang="id-ID" sz="2800" dirty="0" smtClean="0"/>
              <a:t>Dengan bantuan TI,  maka SI dapat dibuat sesuai dengan yangPresentasi dari sistem informasi, dibuat sesuai dengan yang di  inginkan.</a:t>
            </a:r>
          </a:p>
          <a:p>
            <a:pPr marL="0" indent="0" algn="just">
              <a:buNone/>
            </a:pPr>
            <a:endParaRPr lang="id-ID" sz="2800" dirty="0" smtClean="0"/>
          </a:p>
          <a:p>
            <a:pPr marL="0" indent="0" algn="just">
              <a:buNone/>
            </a:pPr>
            <a:r>
              <a:rPr lang="id-ID" sz="2800" dirty="0" smtClean="0"/>
              <a:t>Sehingga SI bisa disebar diberbagai tempat terpisah secara geografis dan terjamin keamanan sistemnya.</a:t>
            </a:r>
            <a:endParaRPr lang="id-ID" sz="2800" dirty="0"/>
          </a:p>
        </p:txBody>
      </p:sp>
      <p:sp>
        <p:nvSpPr>
          <p:cNvPr id="2" name="Title 1"/>
          <p:cNvSpPr>
            <a:spLocks noGrp="1"/>
          </p:cNvSpPr>
          <p:nvPr>
            <p:ph type="title"/>
          </p:nvPr>
        </p:nvSpPr>
        <p:spPr>
          <a:xfrm>
            <a:off x="539552" y="620688"/>
            <a:ext cx="7756263" cy="1054250"/>
          </a:xfrm>
        </p:spPr>
        <p:txBody>
          <a:bodyPr/>
          <a:lstStyle/>
          <a:p>
            <a:pPr algn="r"/>
            <a:r>
              <a:rPr lang="id-ID" sz="4400" dirty="0" smtClean="0"/>
              <a:t>Teknologi Informasi</a:t>
            </a:r>
            <a:endParaRPr lang="id-ID" sz="4400" dirty="0"/>
          </a:p>
        </p:txBody>
      </p:sp>
    </p:spTree>
    <p:extLst>
      <p:ext uri="{BB962C8B-B14F-4D97-AF65-F5344CB8AC3E}">
        <p14:creationId xmlns:p14="http://schemas.microsoft.com/office/powerpoint/2010/main" val="1085291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id-ID" b="1" dirty="0" smtClean="0"/>
              <a:t>Kontrak Kuliah</a:t>
            </a:r>
            <a:endParaRPr lang="id-ID" b="1" dirty="0"/>
          </a:p>
        </p:txBody>
      </p:sp>
      <p:sp>
        <p:nvSpPr>
          <p:cNvPr id="6" name="Content Placeholder 5"/>
          <p:cNvSpPr>
            <a:spLocks noGrp="1"/>
          </p:cNvSpPr>
          <p:nvPr>
            <p:ph sz="half" idx="2"/>
          </p:nvPr>
        </p:nvSpPr>
        <p:spPr>
          <a:xfrm>
            <a:off x="914400" y="2060848"/>
            <a:ext cx="7978080" cy="4320480"/>
          </a:xfrm>
        </p:spPr>
        <p:txBody>
          <a:bodyPr>
            <a:normAutofit/>
          </a:bodyPr>
          <a:lstStyle/>
          <a:p>
            <a:r>
              <a:rPr lang="id-ID" dirty="0" smtClean="0"/>
              <a:t>Tugas </a:t>
            </a:r>
            <a:r>
              <a:rPr lang="id-ID" dirty="0" smtClean="0"/>
              <a:t>(Mandiri dan Kelompok), Kuis</a:t>
            </a:r>
          </a:p>
          <a:p>
            <a:r>
              <a:rPr lang="id-ID" dirty="0" smtClean="0"/>
              <a:t>UTS</a:t>
            </a:r>
          </a:p>
          <a:p>
            <a:r>
              <a:rPr lang="id-ID" dirty="0" smtClean="0"/>
              <a:t>UAS</a:t>
            </a:r>
          </a:p>
          <a:p>
            <a:r>
              <a:rPr lang="id-ID" dirty="0" smtClean="0"/>
              <a:t>Toleransi Keterlambatan 15 mnt</a:t>
            </a:r>
          </a:p>
          <a:p>
            <a:r>
              <a:rPr lang="id-ID" sz="2300" b="1" dirty="0" smtClean="0"/>
              <a:t>Penilaian </a:t>
            </a:r>
          </a:p>
          <a:p>
            <a:pPr marL="0" indent="0">
              <a:buNone/>
              <a:tabLst>
                <a:tab pos="803275" algn="l"/>
                <a:tab pos="2695575" algn="l"/>
              </a:tabLst>
            </a:pPr>
            <a:r>
              <a:rPr lang="id-ID" sz="2300" b="1" dirty="0" smtClean="0"/>
              <a:t>     	- Kehadiran 	: </a:t>
            </a:r>
            <a:r>
              <a:rPr lang="id-ID" sz="2300" b="1" dirty="0" smtClean="0"/>
              <a:t>10%</a:t>
            </a:r>
          </a:p>
          <a:p>
            <a:pPr marL="0" indent="0">
              <a:buNone/>
              <a:tabLst>
                <a:tab pos="803275" algn="l"/>
                <a:tab pos="2695575" algn="l"/>
              </a:tabLst>
            </a:pPr>
            <a:r>
              <a:rPr lang="id-ID" sz="2300" b="1" dirty="0"/>
              <a:t>	</a:t>
            </a:r>
            <a:r>
              <a:rPr lang="id-ID" sz="2300" b="1" dirty="0" smtClean="0"/>
              <a:t>- Tugas</a:t>
            </a:r>
            <a:r>
              <a:rPr lang="id-ID" sz="2300" b="1" dirty="0" smtClean="0"/>
              <a:t>	: 20%</a:t>
            </a:r>
          </a:p>
          <a:p>
            <a:pPr marL="0" indent="0">
              <a:buNone/>
              <a:tabLst>
                <a:tab pos="803275" algn="l"/>
                <a:tab pos="2695575" algn="l"/>
              </a:tabLst>
            </a:pPr>
            <a:r>
              <a:rPr lang="id-ID" sz="2300" b="1" dirty="0"/>
              <a:t>	</a:t>
            </a:r>
            <a:r>
              <a:rPr lang="id-ID" sz="2300" b="1" dirty="0" smtClean="0"/>
              <a:t>- UTS</a:t>
            </a:r>
            <a:r>
              <a:rPr lang="id-ID" sz="2300" b="1" dirty="0" smtClean="0"/>
              <a:t>	: 30%</a:t>
            </a:r>
          </a:p>
          <a:p>
            <a:pPr marL="0" indent="0">
              <a:buNone/>
              <a:tabLst>
                <a:tab pos="803275" algn="l"/>
                <a:tab pos="2695575" algn="l"/>
              </a:tabLst>
            </a:pPr>
            <a:r>
              <a:rPr lang="id-ID" sz="2300" b="1" dirty="0"/>
              <a:t>	</a:t>
            </a:r>
            <a:r>
              <a:rPr lang="id-ID" sz="2300" b="1" dirty="0" smtClean="0"/>
              <a:t>- </a:t>
            </a:r>
            <a:r>
              <a:rPr lang="id-ID" sz="2300" b="1" dirty="0" smtClean="0"/>
              <a:t>UAS	: 40%</a:t>
            </a:r>
            <a:endParaRPr lang="id-ID" sz="2300" b="1" dirty="0"/>
          </a:p>
          <a:p>
            <a:endParaRPr lang="id-ID" dirty="0" smtClean="0"/>
          </a:p>
          <a:p>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lgn="just">
              <a:buFont typeface="+mj-lt"/>
              <a:buAutoNum type="arabicPeriod"/>
            </a:pPr>
            <a:r>
              <a:rPr lang="id-ID" sz="2800" dirty="0" smtClean="0"/>
              <a:t>Investasi minimal 5 tahun</a:t>
            </a:r>
          </a:p>
          <a:p>
            <a:pPr marL="514350" indent="-514350" algn="just">
              <a:buFont typeface="+mj-lt"/>
              <a:buAutoNum type="arabicPeriod"/>
            </a:pPr>
            <a:r>
              <a:rPr lang="id-ID" sz="2800" dirty="0" smtClean="0"/>
              <a:t>Harus terintegrasi dengan yang sudah ada kalau ada penambahan</a:t>
            </a:r>
          </a:p>
          <a:p>
            <a:pPr marL="514350" indent="-514350" algn="just">
              <a:buFont typeface="+mj-lt"/>
              <a:buAutoNum type="arabicPeriod"/>
            </a:pPr>
            <a:r>
              <a:rPr lang="id-ID" sz="2800" dirty="0" smtClean="0"/>
              <a:t>Gunakan jasa konsultan TI</a:t>
            </a:r>
            <a:endParaRPr lang="id-ID" sz="2800" dirty="0"/>
          </a:p>
        </p:txBody>
      </p:sp>
      <p:sp>
        <p:nvSpPr>
          <p:cNvPr id="2" name="Title 1"/>
          <p:cNvSpPr>
            <a:spLocks noGrp="1"/>
          </p:cNvSpPr>
          <p:nvPr>
            <p:ph type="title"/>
          </p:nvPr>
        </p:nvSpPr>
        <p:spPr>
          <a:xfrm>
            <a:off x="539552" y="620688"/>
            <a:ext cx="7756263" cy="1054250"/>
          </a:xfrm>
        </p:spPr>
        <p:txBody>
          <a:bodyPr/>
          <a:lstStyle/>
          <a:p>
            <a:pPr algn="r"/>
            <a:r>
              <a:rPr lang="id-ID" sz="4400" dirty="0" smtClean="0"/>
              <a:t>Syarat Teknologi Informasi</a:t>
            </a:r>
            <a:endParaRPr lang="id-ID" sz="4400" dirty="0"/>
          </a:p>
        </p:txBody>
      </p:sp>
    </p:spTree>
    <p:extLst>
      <p:ext uri="{BB962C8B-B14F-4D97-AF65-F5344CB8AC3E}">
        <p14:creationId xmlns:p14="http://schemas.microsoft.com/office/powerpoint/2010/main" val="1853470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852936"/>
            <a:ext cx="7756263" cy="1054250"/>
          </a:xfrm>
        </p:spPr>
        <p:txBody>
          <a:bodyPr/>
          <a:lstStyle/>
          <a:p>
            <a:r>
              <a:rPr lang="id-ID" b="1" dirty="0" smtClean="0">
                <a:effectLst>
                  <a:outerShdw blurRad="38100" dist="38100" dir="2700000" algn="tl">
                    <a:srgbClr val="000000">
                      <a:alpha val="43137"/>
                    </a:srgbClr>
                  </a:outerShdw>
                </a:effectLst>
              </a:rPr>
              <a:t>Sistem Perencanaan </a:t>
            </a:r>
            <a:br>
              <a:rPr lang="id-ID" b="1" dirty="0" smtClean="0">
                <a:effectLst>
                  <a:outerShdw blurRad="38100" dist="38100" dir="2700000" algn="tl">
                    <a:srgbClr val="000000">
                      <a:alpha val="43137"/>
                    </a:srgbClr>
                  </a:outerShdw>
                </a:effectLst>
              </a:rPr>
            </a:br>
            <a:r>
              <a:rPr lang="id-ID" b="1" dirty="0" smtClean="0">
                <a:effectLst>
                  <a:outerShdw blurRad="38100" dist="38100" dir="2700000" algn="tl">
                    <a:srgbClr val="000000">
                      <a:alpha val="43137"/>
                    </a:srgbClr>
                  </a:outerShdw>
                </a:effectLst>
              </a:rPr>
              <a:t>vs </a:t>
            </a:r>
            <a:br>
              <a:rPr lang="id-ID" b="1" dirty="0" smtClean="0">
                <a:effectLst>
                  <a:outerShdw blurRad="38100" dist="38100" dir="2700000" algn="tl">
                    <a:srgbClr val="000000">
                      <a:alpha val="43137"/>
                    </a:srgbClr>
                  </a:outerShdw>
                </a:effectLst>
              </a:rPr>
            </a:br>
            <a:r>
              <a:rPr lang="id-ID" b="1" dirty="0" smtClean="0">
                <a:effectLst>
                  <a:outerShdw blurRad="38100" dist="38100" dir="2700000" algn="tl">
                    <a:srgbClr val="000000">
                      <a:alpha val="43137"/>
                    </a:srgbClr>
                  </a:outerShdw>
                </a:effectLst>
              </a:rPr>
              <a:t>Tidak Terencana ?</a:t>
            </a:r>
            <a:endParaRPr lang="id-ID"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7635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0" indent="-457200">
              <a:buFont typeface="+mj-lt"/>
              <a:buAutoNum type="arabicPeriod"/>
            </a:pPr>
            <a:r>
              <a:rPr lang="id-ID" dirty="0" smtClean="0"/>
              <a:t>Sistem tidak stabil</a:t>
            </a:r>
          </a:p>
          <a:p>
            <a:pPr marL="457200" indent="-457200">
              <a:buFont typeface="+mj-lt"/>
              <a:buAutoNum type="arabicPeriod"/>
            </a:pPr>
            <a:r>
              <a:rPr lang="id-ID" dirty="0" smtClean="0"/>
              <a:t>Sulit untuk pemeliharaan</a:t>
            </a:r>
          </a:p>
          <a:p>
            <a:pPr marL="457200" indent="-457200">
              <a:buFont typeface="+mj-lt"/>
              <a:buAutoNum type="arabicPeriod"/>
            </a:pPr>
            <a:r>
              <a:rPr lang="id-ID" dirty="0" smtClean="0"/>
              <a:t>Sering terjadi interupsi ditengah jalan oleh berbagai pihak untuk menambahkan fungsi yang dirasa perlu</a:t>
            </a:r>
          </a:p>
          <a:p>
            <a:pPr marL="457200" indent="-457200">
              <a:buFont typeface="+mj-lt"/>
              <a:buAutoNum type="arabicPeriod"/>
            </a:pPr>
            <a:r>
              <a:rPr lang="id-ID" dirty="0" smtClean="0"/>
              <a:t>Program tidak selesai dan selalu tambal sulam</a:t>
            </a:r>
          </a:p>
          <a:p>
            <a:pPr marL="457200" indent="-457200">
              <a:buFont typeface="+mj-lt"/>
              <a:buAutoNum type="arabicPeriod"/>
            </a:pPr>
            <a:r>
              <a:rPr lang="id-ID" dirty="0" smtClean="0"/>
              <a:t>Tidak ada dokumentasi (</a:t>
            </a:r>
            <a:r>
              <a:rPr lang="id-ID" dirty="0" smtClean="0"/>
              <a:t>Programmer berhenti )</a:t>
            </a:r>
          </a:p>
          <a:p>
            <a:pPr marL="457200" indent="-457200">
              <a:buFont typeface="+mj-lt"/>
              <a:buAutoNum type="arabicPeriod"/>
            </a:pPr>
            <a:r>
              <a:rPr lang="id-ID" dirty="0" smtClean="0"/>
              <a:t>Sistem yang dibangun tidak terarah</a:t>
            </a:r>
          </a:p>
          <a:p>
            <a:pPr marL="457200" indent="-457200">
              <a:buFont typeface="+mj-lt"/>
              <a:buAutoNum type="arabicPeriod"/>
            </a:pPr>
            <a:r>
              <a:rPr lang="id-ID" dirty="0" smtClean="0"/>
              <a:t>Tiap bagian </a:t>
            </a:r>
            <a:r>
              <a:rPr lang="id-ID" dirty="0"/>
              <a:t>mempunyai SI, flatform </a:t>
            </a:r>
            <a:r>
              <a:rPr lang="id-ID" dirty="0" smtClean="0"/>
              <a:t>masing-masing sulit dalam hal integrasi data</a:t>
            </a:r>
          </a:p>
          <a:p>
            <a:pPr marL="457200" indent="-457200">
              <a:buFont typeface="+mj-lt"/>
              <a:buAutoNum type="arabicPeriod"/>
            </a:pPr>
            <a:r>
              <a:rPr lang="id-ID" dirty="0" smtClean="0"/>
              <a:t>Biaya tinggi karena tidak efisien</a:t>
            </a:r>
            <a:endParaRPr lang="id-ID" dirty="0" smtClean="0"/>
          </a:p>
          <a:p>
            <a:pPr marL="457200" indent="-457200">
              <a:buFont typeface="+mj-lt"/>
              <a:buAutoNum type="arabicPeriod"/>
            </a:pPr>
            <a:endParaRPr lang="id-ID" dirty="0"/>
          </a:p>
        </p:txBody>
      </p:sp>
      <p:sp>
        <p:nvSpPr>
          <p:cNvPr id="2" name="Title 1"/>
          <p:cNvSpPr>
            <a:spLocks noGrp="1"/>
          </p:cNvSpPr>
          <p:nvPr>
            <p:ph type="title"/>
          </p:nvPr>
        </p:nvSpPr>
        <p:spPr/>
        <p:txBody>
          <a:bodyPr/>
          <a:lstStyle/>
          <a:p>
            <a:pPr algn="r"/>
            <a:r>
              <a:rPr lang="id-ID" dirty="0" smtClean="0"/>
              <a:t>Sistem Tidak Terencana</a:t>
            </a:r>
            <a:endParaRPr lang="id-ID" dirty="0"/>
          </a:p>
        </p:txBody>
      </p:sp>
    </p:spTree>
    <p:extLst>
      <p:ext uri="{BB962C8B-B14F-4D97-AF65-F5344CB8AC3E}">
        <p14:creationId xmlns:p14="http://schemas.microsoft.com/office/powerpoint/2010/main" val="594584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852936"/>
            <a:ext cx="7756263" cy="1054250"/>
          </a:xfrm>
        </p:spPr>
        <p:txBody>
          <a:bodyPr/>
          <a:lstStyle/>
          <a:p>
            <a:r>
              <a:rPr lang="id-ID" b="1" dirty="0" smtClean="0">
                <a:effectLst>
                  <a:outerShdw blurRad="38100" dist="38100" dir="2700000" algn="tl">
                    <a:srgbClr val="000000">
                      <a:alpha val="43137"/>
                    </a:srgbClr>
                  </a:outerShdw>
                </a:effectLst>
              </a:rPr>
              <a:t>Perlunya Manajemen Proyek ?</a:t>
            </a:r>
            <a:endParaRPr lang="id-ID"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23487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Manage</a:t>
            </a:r>
            <a:r>
              <a:rPr lang="en-US" dirty="0" smtClean="0"/>
              <a:t> :</a:t>
            </a:r>
            <a:endParaRPr lang="id-ID" dirty="0" smtClean="0"/>
          </a:p>
          <a:p>
            <a:pPr marL="0" indent="0">
              <a:buNone/>
            </a:pPr>
            <a:r>
              <a:rPr lang="en-US" dirty="0" err="1" smtClean="0"/>
              <a:t>Menata</a:t>
            </a:r>
            <a:r>
              <a:rPr lang="en-US" dirty="0" smtClean="0"/>
              <a:t>,</a:t>
            </a:r>
            <a:r>
              <a:rPr lang="id-ID" dirty="0" smtClean="0"/>
              <a:t> </a:t>
            </a:r>
            <a:r>
              <a:rPr lang="en-US" dirty="0" err="1" smtClean="0"/>
              <a:t>Merencanakan</a:t>
            </a:r>
            <a:r>
              <a:rPr lang="en-US" dirty="0"/>
              <a:t>, </a:t>
            </a:r>
            <a:r>
              <a:rPr lang="en-US" dirty="0" err="1"/>
              <a:t>Mengatur</a:t>
            </a:r>
            <a:r>
              <a:rPr lang="en-US" dirty="0"/>
              <a:t>, </a:t>
            </a:r>
            <a:r>
              <a:rPr lang="en-US" dirty="0" err="1"/>
              <a:t>Mengendalikan</a:t>
            </a:r>
            <a:r>
              <a:rPr lang="en-US" dirty="0"/>
              <a:t>, </a:t>
            </a:r>
            <a:r>
              <a:rPr lang="en-US" dirty="0" err="1"/>
              <a:t>Mengelola</a:t>
            </a:r>
            <a:r>
              <a:rPr lang="en-US" dirty="0"/>
              <a:t>.</a:t>
            </a:r>
          </a:p>
          <a:p>
            <a:pPr marL="0" indent="0">
              <a:buNone/>
            </a:pPr>
            <a:endParaRPr lang="id-ID" dirty="0" smtClean="0"/>
          </a:p>
          <a:p>
            <a:pPr marL="0" indent="0">
              <a:buNone/>
            </a:pPr>
            <a:r>
              <a:rPr lang="en-US" dirty="0" smtClean="0"/>
              <a:t>Orang </a:t>
            </a:r>
            <a:r>
              <a:rPr lang="en-US" dirty="0"/>
              <a:t>yang </a:t>
            </a:r>
            <a:r>
              <a:rPr lang="en-US" dirty="0" err="1"/>
              <a:t>berkecimpung</a:t>
            </a:r>
            <a:r>
              <a:rPr lang="en-US" dirty="0"/>
              <a:t> </a:t>
            </a:r>
            <a:r>
              <a:rPr lang="en-US" dirty="0" err="1"/>
              <a:t>dalam</a:t>
            </a:r>
            <a:r>
              <a:rPr lang="en-US" dirty="0"/>
              <a:t> </a:t>
            </a:r>
            <a:r>
              <a:rPr lang="en-US" dirty="0" err="1"/>
              <a:t>manajemen</a:t>
            </a:r>
            <a:r>
              <a:rPr lang="en-US" dirty="0"/>
              <a:t> </a:t>
            </a:r>
            <a:r>
              <a:rPr lang="en-US" dirty="0" err="1"/>
              <a:t>disebut</a:t>
            </a:r>
            <a:r>
              <a:rPr lang="en-US" dirty="0"/>
              <a:t> </a:t>
            </a:r>
            <a:r>
              <a:rPr lang="en-US" dirty="0" err="1"/>
              <a:t>sebagai</a:t>
            </a:r>
            <a:r>
              <a:rPr lang="en-US" dirty="0"/>
              <a:t> </a:t>
            </a:r>
            <a:r>
              <a:rPr lang="en-US" b="1" dirty="0"/>
              <a:t>Manager</a:t>
            </a:r>
          </a:p>
          <a:p>
            <a:endParaRPr lang="id-ID" sz="2400" dirty="0" smtClean="0"/>
          </a:p>
          <a:p>
            <a:endParaRPr lang="id-ID" dirty="0"/>
          </a:p>
        </p:txBody>
      </p:sp>
      <p:sp>
        <p:nvSpPr>
          <p:cNvPr id="2" name="Title 1"/>
          <p:cNvSpPr>
            <a:spLocks noGrp="1"/>
          </p:cNvSpPr>
          <p:nvPr>
            <p:ph type="title"/>
          </p:nvPr>
        </p:nvSpPr>
        <p:spPr/>
        <p:txBody>
          <a:bodyPr/>
          <a:lstStyle/>
          <a:p>
            <a:pPr algn="r"/>
            <a:r>
              <a:rPr lang="id-ID" dirty="0" smtClean="0"/>
              <a:t>Manajemen</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sz="2400" dirty="0" smtClean="0"/>
              <a:t>Proyek menurut PMBOK </a:t>
            </a:r>
            <a:r>
              <a:rPr lang="id-ID" sz="2400" i="1" dirty="0" smtClean="0"/>
              <a:t>(Project Management Body of Knowledge)  is a temporary endeavor to create a unique product, service or result.</a:t>
            </a:r>
          </a:p>
          <a:p>
            <a:r>
              <a:rPr lang="id-ID" sz="2400" dirty="0" smtClean="0"/>
              <a:t>Proyek adalah upaya temporer untuk menghasilkan produk, jasa atau hasil yang tertentu/unik</a:t>
            </a:r>
          </a:p>
          <a:p>
            <a:endParaRPr lang="id-ID" sz="2400" dirty="0" smtClean="0"/>
          </a:p>
          <a:p>
            <a:endParaRPr lang="id-ID" dirty="0"/>
          </a:p>
        </p:txBody>
      </p:sp>
      <p:sp>
        <p:nvSpPr>
          <p:cNvPr id="2" name="Title 1"/>
          <p:cNvSpPr>
            <a:spLocks noGrp="1"/>
          </p:cNvSpPr>
          <p:nvPr>
            <p:ph type="title"/>
          </p:nvPr>
        </p:nvSpPr>
        <p:spPr/>
        <p:txBody>
          <a:bodyPr/>
          <a:lstStyle/>
          <a:p>
            <a:pPr algn="r"/>
            <a:r>
              <a:rPr lang="id-ID" dirty="0" smtClean="0"/>
              <a:t>Proyek</a:t>
            </a:r>
            <a:endParaRPr lang="id-ID" dirty="0"/>
          </a:p>
        </p:txBody>
      </p:sp>
    </p:spTree>
    <p:extLst>
      <p:ext uri="{BB962C8B-B14F-4D97-AF65-F5344CB8AC3E}">
        <p14:creationId xmlns:p14="http://schemas.microsoft.com/office/powerpoint/2010/main" val="19522739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457200" indent="-457200">
              <a:buFont typeface="+mj-lt"/>
              <a:buAutoNum type="arabicPeriod"/>
            </a:pPr>
            <a:r>
              <a:rPr lang="id-ID" sz="2400" dirty="0" smtClean="0"/>
              <a:t>Proyek </a:t>
            </a:r>
            <a:r>
              <a:rPr lang="id-ID" sz="2400" dirty="0" smtClean="0"/>
              <a:t>besar (biaya, waktu,sumberdaya,hasil akhir, teknologi)</a:t>
            </a:r>
          </a:p>
          <a:p>
            <a:pPr marL="457200" indent="-457200">
              <a:buFont typeface="+mj-lt"/>
              <a:buAutoNum type="arabicPeriod"/>
            </a:pPr>
            <a:r>
              <a:rPr lang="id-ID" dirty="0" smtClean="0"/>
              <a:t>Proyek Kecil/tunggal (hanya 1 sampe 2 orang)</a:t>
            </a:r>
          </a:p>
          <a:p>
            <a:pPr marL="457200" indent="-457200">
              <a:buFont typeface="+mj-lt"/>
              <a:buAutoNum type="arabicPeriod"/>
            </a:pPr>
            <a:r>
              <a:rPr lang="id-ID" sz="2400" dirty="0" smtClean="0"/>
              <a:t>Proyek besar/induk bisa dibagi menjadi subproyek kecil</a:t>
            </a:r>
          </a:p>
          <a:p>
            <a:pPr marL="457200" indent="-457200">
              <a:buFont typeface="+mj-lt"/>
              <a:buAutoNum type="arabicPeriod"/>
            </a:pPr>
            <a:endParaRPr lang="id-ID" dirty="0"/>
          </a:p>
          <a:p>
            <a:pPr marL="0" indent="0">
              <a:buNone/>
            </a:pPr>
            <a:r>
              <a:rPr lang="id-ID" sz="2400" dirty="0" smtClean="0"/>
              <a:t>Contoh Proyek Pembangunan Rumah :</a:t>
            </a:r>
          </a:p>
          <a:p>
            <a:pPr marL="457200" indent="-457200">
              <a:buFont typeface="+mj-lt"/>
              <a:buAutoNum type="arabicPeriod"/>
            </a:pPr>
            <a:r>
              <a:rPr lang="id-ID" dirty="0"/>
              <a:t>Subproyek</a:t>
            </a:r>
            <a:r>
              <a:rPr lang="id-ID" dirty="0" smtClean="0"/>
              <a:t>  Mengerjakan pelaksana fondasi</a:t>
            </a:r>
          </a:p>
          <a:p>
            <a:pPr marL="457200" indent="-457200">
              <a:buFont typeface="+mj-lt"/>
              <a:buAutoNum type="arabicPeriod"/>
            </a:pPr>
            <a:r>
              <a:rPr lang="id-ID" dirty="0"/>
              <a:t>Subproyek</a:t>
            </a:r>
            <a:r>
              <a:rPr lang="id-ID" dirty="0" smtClean="0"/>
              <a:t>  Pelaksana </a:t>
            </a:r>
            <a:r>
              <a:rPr lang="id-ID" sz="2400" dirty="0" smtClean="0"/>
              <a:t>konstruksi</a:t>
            </a:r>
          </a:p>
          <a:p>
            <a:pPr marL="457200" indent="-457200">
              <a:buFont typeface="+mj-lt"/>
              <a:buAutoNum type="arabicPeriod"/>
            </a:pPr>
            <a:r>
              <a:rPr lang="id-ID" dirty="0"/>
              <a:t>Subproyek</a:t>
            </a:r>
            <a:r>
              <a:rPr lang="id-ID" dirty="0" smtClean="0"/>
              <a:t> Pelaksana sanitasi</a:t>
            </a:r>
          </a:p>
          <a:p>
            <a:pPr marL="457200" indent="-457200">
              <a:buFont typeface="+mj-lt"/>
              <a:buAutoNum type="arabicPeriod"/>
            </a:pPr>
            <a:r>
              <a:rPr lang="id-ID" dirty="0"/>
              <a:t>Subproyek</a:t>
            </a:r>
            <a:r>
              <a:rPr lang="id-ID" dirty="0" smtClean="0"/>
              <a:t>  Pelaksana </a:t>
            </a:r>
            <a:r>
              <a:rPr lang="id-ID" sz="2400" dirty="0" smtClean="0"/>
              <a:t>instalasi listrik</a:t>
            </a:r>
          </a:p>
          <a:p>
            <a:pPr marL="457200" indent="-457200">
              <a:buFont typeface="+mj-lt"/>
              <a:buAutoNum type="arabicPeriod"/>
            </a:pPr>
            <a:r>
              <a:rPr lang="id-ID" dirty="0" smtClean="0"/>
              <a:t>Subproyek  Pelaksana disain interior</a:t>
            </a:r>
            <a:endParaRPr lang="id-ID" sz="2400" dirty="0" smtClean="0"/>
          </a:p>
          <a:p>
            <a:endParaRPr lang="id-ID" dirty="0"/>
          </a:p>
        </p:txBody>
      </p:sp>
      <p:sp>
        <p:nvSpPr>
          <p:cNvPr id="2" name="Title 1"/>
          <p:cNvSpPr>
            <a:spLocks noGrp="1"/>
          </p:cNvSpPr>
          <p:nvPr>
            <p:ph type="title"/>
          </p:nvPr>
        </p:nvSpPr>
        <p:spPr/>
        <p:txBody>
          <a:bodyPr/>
          <a:lstStyle/>
          <a:p>
            <a:pPr algn="r"/>
            <a:r>
              <a:rPr lang="id-ID" dirty="0" smtClean="0"/>
              <a:t>Ukuran Proyek</a:t>
            </a:r>
            <a:endParaRPr lang="id-ID" dirty="0"/>
          </a:p>
        </p:txBody>
      </p:sp>
    </p:spTree>
    <p:extLst>
      <p:ext uri="{BB962C8B-B14F-4D97-AF65-F5344CB8AC3E}">
        <p14:creationId xmlns:p14="http://schemas.microsoft.com/office/powerpoint/2010/main" val="4253778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arn(inVertic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arn(inVertic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Proyek yang dilakukan secara temporer harus tahu awal dan akhirnya, artinya perlu di ukur, diatur dan mampu dikendalikan.</a:t>
            </a:r>
          </a:p>
          <a:p>
            <a:pPr algn="just"/>
            <a:r>
              <a:rPr lang="id-ID" dirty="0" smtClean="0"/>
              <a:t>Untuk itu semua perlu kaidah-kaidah yang sudah diatur oleh PMBOK, acuan standard pelaksanaan manajemen proyek untuk berbagai bidang yang diterbitkan oleh PMI (</a:t>
            </a:r>
            <a:r>
              <a:rPr lang="id-ID" i="1" dirty="0" smtClean="0"/>
              <a:t>Project Management Institute</a:t>
            </a:r>
            <a:r>
              <a:rPr lang="id-ID" dirty="0" smtClean="0"/>
              <a:t>), yang menyediakan sertifikasi untuk penguasaan proyek (www.pmi.org)</a:t>
            </a:r>
            <a:endParaRPr lang="id-ID" sz="2400" dirty="0" smtClean="0"/>
          </a:p>
          <a:p>
            <a:pPr algn="just"/>
            <a:endParaRPr lang="id-ID" sz="2400" dirty="0"/>
          </a:p>
        </p:txBody>
      </p:sp>
      <p:sp>
        <p:nvSpPr>
          <p:cNvPr id="2" name="Title 1"/>
          <p:cNvSpPr>
            <a:spLocks noGrp="1"/>
          </p:cNvSpPr>
          <p:nvPr>
            <p:ph type="title"/>
          </p:nvPr>
        </p:nvSpPr>
        <p:spPr/>
        <p:txBody>
          <a:bodyPr/>
          <a:lstStyle/>
          <a:p>
            <a:pPr algn="r"/>
            <a:r>
              <a:rPr lang="id-ID" dirty="0" smtClean="0"/>
              <a:t>Manajemen Proyek</a:t>
            </a:r>
            <a:endParaRPr lang="id-ID" dirty="0"/>
          </a:p>
        </p:txBody>
      </p:sp>
    </p:spTree>
    <p:extLst>
      <p:ext uri="{BB962C8B-B14F-4D97-AF65-F5344CB8AC3E}">
        <p14:creationId xmlns:p14="http://schemas.microsoft.com/office/powerpoint/2010/main" val="2155851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Menurut PMBOK didefinisikan sebagai </a:t>
            </a:r>
            <a:r>
              <a:rPr lang="id-ID" sz="2400" i="1" dirty="0" smtClean="0"/>
              <a:t>is application of knowledge, skills, tools and techniques to project activities to meet project requirements.</a:t>
            </a:r>
            <a:endParaRPr lang="id-ID" sz="2400" dirty="0" smtClean="0"/>
          </a:p>
          <a:p>
            <a:pPr algn="just"/>
            <a:r>
              <a:rPr lang="id-ID" sz="2400" dirty="0" smtClean="0"/>
              <a:t>Manajemen Proyek adalah aplikasi dari pengetahuan, keahlian, alat dan teknik untuk melaksanan aktivitas sesuai dengan kebutuhan proyek.</a:t>
            </a:r>
            <a:endParaRPr lang="id-ID" sz="2400" dirty="0"/>
          </a:p>
        </p:txBody>
      </p:sp>
      <p:sp>
        <p:nvSpPr>
          <p:cNvPr id="2" name="Title 1"/>
          <p:cNvSpPr>
            <a:spLocks noGrp="1"/>
          </p:cNvSpPr>
          <p:nvPr>
            <p:ph type="title"/>
          </p:nvPr>
        </p:nvSpPr>
        <p:spPr/>
        <p:txBody>
          <a:bodyPr/>
          <a:lstStyle/>
          <a:p>
            <a:pPr algn="r"/>
            <a:r>
              <a:rPr lang="id-ID" dirty="0" smtClean="0"/>
              <a:t>Manajemen Proyek</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Efisiensi, baik biaya, sumber daya maupun waktu</a:t>
            </a:r>
          </a:p>
          <a:p>
            <a:r>
              <a:rPr lang="id-ID" dirty="0" smtClean="0"/>
              <a:t>Meningkatkan kualitas.</a:t>
            </a:r>
          </a:p>
          <a:p>
            <a:r>
              <a:rPr lang="id-ID" dirty="0" smtClean="0"/>
              <a:t>Kontrol terhadap proyek lebih baik.</a:t>
            </a:r>
          </a:p>
          <a:p>
            <a:r>
              <a:rPr lang="id-ID" dirty="0" smtClean="0"/>
              <a:t>Koordinasi internal lebih baik.</a:t>
            </a:r>
          </a:p>
          <a:p>
            <a:r>
              <a:rPr lang="id-ID" dirty="0" smtClean="0"/>
              <a:t>Meningkatkan semangat, tanggung jawab serta loyalitas tim terhadap proyek.</a:t>
            </a:r>
            <a:endParaRPr lang="id-ID" dirty="0"/>
          </a:p>
        </p:txBody>
      </p:sp>
      <p:sp>
        <p:nvSpPr>
          <p:cNvPr id="2" name="Title 1"/>
          <p:cNvSpPr>
            <a:spLocks noGrp="1"/>
          </p:cNvSpPr>
          <p:nvPr>
            <p:ph type="title"/>
          </p:nvPr>
        </p:nvSpPr>
        <p:spPr/>
        <p:txBody>
          <a:bodyPr/>
          <a:lstStyle/>
          <a:p>
            <a:r>
              <a:rPr lang="id-ID" dirty="0" smtClean="0"/>
              <a:t>Tujuan Manajemen Proyek</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60848"/>
            <a:ext cx="7772400" cy="4320480"/>
          </a:xfrm>
        </p:spPr>
        <p:txBody>
          <a:bodyPr>
            <a:normAutofit lnSpcReduction="10000"/>
          </a:bodyPr>
          <a:lstStyle/>
          <a:p>
            <a:r>
              <a:rPr lang="id-ID" dirty="0" smtClean="0"/>
              <a:t>Pengertian dan Wawasan mengenai MPSI</a:t>
            </a:r>
          </a:p>
          <a:p>
            <a:r>
              <a:rPr lang="id-ID" dirty="0" smtClean="0"/>
              <a:t>Manajemen Proyek dalam praktek</a:t>
            </a:r>
          </a:p>
          <a:p>
            <a:r>
              <a:rPr lang="id-ID" dirty="0" smtClean="0"/>
              <a:t>Peran Manajer </a:t>
            </a:r>
            <a:r>
              <a:rPr lang="id-ID" dirty="0" smtClean="0"/>
              <a:t>Proyek</a:t>
            </a:r>
          </a:p>
          <a:p>
            <a:r>
              <a:rPr lang="id-ID" dirty="0" smtClean="0"/>
              <a:t>Fase Inisialisasi :</a:t>
            </a:r>
          </a:p>
          <a:p>
            <a:pPr lvl="1"/>
            <a:r>
              <a:rPr lang="id-ID" dirty="0" smtClean="0"/>
              <a:t>Analisis</a:t>
            </a:r>
          </a:p>
          <a:p>
            <a:pPr lvl="1"/>
            <a:r>
              <a:rPr lang="id-ID" dirty="0" smtClean="0"/>
              <a:t>Menyusun Tim</a:t>
            </a:r>
          </a:p>
          <a:p>
            <a:pPr lvl="1"/>
            <a:r>
              <a:rPr lang="id-ID" dirty="0" smtClean="0"/>
              <a:t>Manajemen Resiko</a:t>
            </a:r>
          </a:p>
          <a:p>
            <a:pPr lvl="1"/>
            <a:r>
              <a:rPr lang="id-ID" dirty="0" smtClean="0"/>
              <a:t>Membuat Proposal</a:t>
            </a:r>
            <a:endParaRPr lang="id-ID" dirty="0" smtClean="0"/>
          </a:p>
          <a:p>
            <a:r>
              <a:rPr lang="id-ID" dirty="0"/>
              <a:t>Fase </a:t>
            </a:r>
            <a:r>
              <a:rPr lang="id-ID" dirty="0" smtClean="0"/>
              <a:t>Perencanaan</a:t>
            </a:r>
          </a:p>
          <a:p>
            <a:pPr lvl="1"/>
            <a:r>
              <a:rPr lang="id-ID" dirty="0" smtClean="0"/>
              <a:t>Membuat Perencanaan Proyek</a:t>
            </a:r>
          </a:p>
          <a:p>
            <a:pPr lvl="1"/>
            <a:r>
              <a:rPr lang="id-ID" dirty="0" smtClean="0"/>
              <a:t>Membuat Work Breakdown Strukture (WBS)</a:t>
            </a:r>
          </a:p>
          <a:p>
            <a:endParaRPr lang="id-ID" dirty="0" smtClean="0"/>
          </a:p>
          <a:p>
            <a:endParaRPr lang="id-ID" dirty="0" smtClean="0"/>
          </a:p>
          <a:p>
            <a:endParaRPr lang="id-ID" dirty="0" smtClean="0"/>
          </a:p>
          <a:p>
            <a:endParaRPr lang="id-ID" dirty="0"/>
          </a:p>
        </p:txBody>
      </p:sp>
      <p:sp>
        <p:nvSpPr>
          <p:cNvPr id="2" name="Title 1"/>
          <p:cNvSpPr>
            <a:spLocks noGrp="1"/>
          </p:cNvSpPr>
          <p:nvPr>
            <p:ph type="title"/>
          </p:nvPr>
        </p:nvSpPr>
        <p:spPr/>
        <p:txBody>
          <a:bodyPr/>
          <a:lstStyle/>
          <a:p>
            <a:pPr algn="r"/>
            <a:r>
              <a:rPr lang="id-ID" b="1" dirty="0" smtClean="0"/>
              <a:t>Silabus</a:t>
            </a:r>
            <a:endParaRPr lang="id-ID" b="1" dirty="0"/>
          </a:p>
        </p:txBody>
      </p:sp>
    </p:spTree>
    <p:extLst>
      <p:ext uri="{BB962C8B-B14F-4D97-AF65-F5344CB8AC3E}">
        <p14:creationId xmlns:p14="http://schemas.microsoft.com/office/powerpoint/2010/main" val="7683262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buFont typeface="+mj-lt"/>
              <a:buAutoNum type="arabicPeriod"/>
            </a:pPr>
            <a:r>
              <a:rPr lang="id-ID" sz="2400" dirty="0" smtClean="0"/>
              <a:t>SDLC</a:t>
            </a:r>
          </a:p>
          <a:p>
            <a:pPr marL="457200" indent="-457200" algn="just">
              <a:buFont typeface="+mj-lt"/>
              <a:buAutoNum type="arabicPeriod"/>
            </a:pPr>
            <a:r>
              <a:rPr lang="id-ID" dirty="0" smtClean="0"/>
              <a:t>Pemrograman</a:t>
            </a:r>
          </a:p>
          <a:p>
            <a:pPr marL="457200" indent="-457200" algn="just">
              <a:buFont typeface="+mj-lt"/>
              <a:buAutoNum type="arabicPeriod"/>
            </a:pPr>
            <a:r>
              <a:rPr lang="id-ID" sz="2400" dirty="0" smtClean="0"/>
              <a:t>Database</a:t>
            </a:r>
          </a:p>
        </p:txBody>
      </p:sp>
      <p:sp>
        <p:nvSpPr>
          <p:cNvPr id="2" name="Title 1"/>
          <p:cNvSpPr>
            <a:spLocks noGrp="1"/>
          </p:cNvSpPr>
          <p:nvPr>
            <p:ph type="title"/>
          </p:nvPr>
        </p:nvSpPr>
        <p:spPr/>
        <p:txBody>
          <a:bodyPr/>
          <a:lstStyle/>
          <a:p>
            <a:pPr algn="r"/>
            <a:r>
              <a:rPr lang="id-ID" dirty="0" smtClean="0"/>
              <a:t>Manajemen Proyek</a:t>
            </a:r>
            <a:endParaRPr lang="id-ID" dirty="0"/>
          </a:p>
        </p:txBody>
      </p:sp>
    </p:spTree>
    <p:extLst>
      <p:ext uri="{BB962C8B-B14F-4D97-AF65-F5344CB8AC3E}">
        <p14:creationId xmlns:p14="http://schemas.microsoft.com/office/powerpoint/2010/main" val="1007537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852936"/>
            <a:ext cx="7756263" cy="1054250"/>
          </a:xfrm>
        </p:spPr>
        <p:txBody>
          <a:bodyPr/>
          <a:lstStyle/>
          <a:p>
            <a:r>
              <a:rPr lang="id-ID" b="1" dirty="0" smtClean="0">
                <a:effectLst>
                  <a:outerShdw blurRad="38100" dist="38100" dir="2700000" algn="tl">
                    <a:srgbClr val="000000">
                      <a:alpha val="43137"/>
                    </a:srgbClr>
                  </a:outerShdw>
                </a:effectLst>
              </a:rPr>
              <a:t>Siklus SDLC ?</a:t>
            </a:r>
            <a:endParaRPr lang="id-ID"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9577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id-ID" sz="2400" dirty="0" smtClean="0"/>
              <a:t>Teori mengenai SDLC yang dikemukakan oleh Roger S. Pressman dalam buku </a:t>
            </a:r>
            <a:r>
              <a:rPr lang="id-ID" sz="2400" i="1" dirty="0" smtClean="0"/>
              <a:t>software engineering,</a:t>
            </a:r>
            <a:r>
              <a:rPr lang="id-ID" sz="2400" dirty="0" smtClean="0"/>
              <a:t> yang menggambarkan proses pengembangan software sebagai mengikuti skema ‘air terjun’ atau yang populer disebut </a:t>
            </a:r>
            <a:r>
              <a:rPr lang="id-ID" sz="2400" i="1" dirty="0" smtClean="0"/>
              <a:t>the waterfall model.</a:t>
            </a:r>
            <a:endParaRPr lang="id-ID" sz="2400" dirty="0" smtClean="0"/>
          </a:p>
          <a:p>
            <a:pPr algn="just"/>
            <a:r>
              <a:rPr lang="id-ID" sz="2400" dirty="0" smtClean="0"/>
              <a:t>Dalam proyek sistem informasi pengembangan software, peranan SDLC sangat penting dan merupakan bagian terintegrasi dalam struktur kerja manajemen proyek</a:t>
            </a:r>
            <a:r>
              <a:rPr lang="id-ID" sz="2400" dirty="0" smtClean="0"/>
              <a:t>.</a:t>
            </a:r>
          </a:p>
          <a:p>
            <a:pPr algn="just"/>
            <a:r>
              <a:rPr lang="id-ID" dirty="0" smtClean="0"/>
              <a:t>SDLC adalah metodologi pengembangan SI untuk lebih cermat, terstruktur</a:t>
            </a:r>
            <a:endParaRPr lang="id-ID" sz="2400" dirty="0" smtClean="0"/>
          </a:p>
          <a:p>
            <a:pPr algn="just"/>
            <a:endParaRPr lang="id-ID" sz="2400" dirty="0"/>
          </a:p>
        </p:txBody>
      </p:sp>
      <p:sp>
        <p:nvSpPr>
          <p:cNvPr id="2" name="Title 1"/>
          <p:cNvSpPr>
            <a:spLocks noGrp="1"/>
          </p:cNvSpPr>
          <p:nvPr>
            <p:ph type="title"/>
          </p:nvPr>
        </p:nvSpPr>
        <p:spPr/>
        <p:txBody>
          <a:bodyPr/>
          <a:lstStyle/>
          <a:p>
            <a:pPr algn="r"/>
            <a:r>
              <a:rPr lang="id-ID" dirty="0" smtClean="0"/>
              <a:t>Siklus Pengembangan Software</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548680"/>
            <a:ext cx="7756263" cy="1054250"/>
          </a:xfrm>
        </p:spPr>
        <p:txBody>
          <a:bodyPr/>
          <a:lstStyle/>
          <a:p>
            <a:r>
              <a:rPr lang="id-ID" b="1" dirty="0" smtClean="0">
                <a:effectLst>
                  <a:outerShdw blurRad="38100" dist="38100" dir="2700000" algn="tl">
                    <a:srgbClr val="000000">
                      <a:alpha val="43137"/>
                    </a:srgbClr>
                  </a:outerShdw>
                </a:effectLst>
              </a:rPr>
              <a:t>Siklus SDLC ?</a:t>
            </a:r>
            <a:endParaRPr lang="id-ID" b="1" dirty="0">
              <a:effectLst>
                <a:outerShdw blurRad="38100" dist="38100" dir="2700000" algn="tl">
                  <a:srgbClr val="000000">
                    <a:alpha val="43137"/>
                  </a:srgbClr>
                </a:outerShdw>
              </a:effectLst>
            </a:endParaRPr>
          </a:p>
        </p:txBody>
      </p:sp>
      <p:sp>
        <p:nvSpPr>
          <p:cNvPr id="3" name="Rectangle 2"/>
          <p:cNvSpPr/>
          <p:nvPr/>
        </p:nvSpPr>
        <p:spPr>
          <a:xfrm>
            <a:off x="467544" y="2060848"/>
            <a:ext cx="1656184" cy="576064"/>
          </a:xfrm>
          <a:prstGeom prst="rect">
            <a:avLst/>
          </a:prstGeom>
          <a:ln>
            <a:noFill/>
          </a:ln>
          <a:effectLst>
            <a:outerShdw blurRad="107950" dist="12700" dir="5400000" algn="ctr">
              <a:srgbClr val="000000"/>
            </a:outerShdw>
          </a:effectLst>
          <a:scene3d>
            <a:camera prst="orthographicFront">
              <a:rot lat="0" lon="0" rev="0"/>
            </a:camera>
            <a:lightRig rig="soft" dir="tl">
              <a:rot lat="0" lon="0" rev="0"/>
            </a:lightRig>
          </a:scene3d>
          <a:sp3d contourW="44450" prstMaterial="matte">
            <a:bevelT w="63500" h="63500" prst="artDeco"/>
            <a:contourClr>
              <a:srgbClr val="FFFFFF"/>
            </a:contourClr>
          </a:sp3d>
        </p:spPr>
        <p:style>
          <a:lnRef idx="0">
            <a:schemeClr val="accent1"/>
          </a:lnRef>
          <a:fillRef idx="3">
            <a:schemeClr val="accent1"/>
          </a:fillRef>
          <a:effectRef idx="3">
            <a:schemeClr val="accent1"/>
          </a:effectRef>
          <a:fontRef idx="minor">
            <a:schemeClr val="lt1"/>
          </a:fontRef>
        </p:style>
        <p:txBody>
          <a:bodyPr rtlCol="0" anchor="ctr"/>
          <a:lstStyle/>
          <a:p>
            <a:pPr algn="ctr"/>
            <a:r>
              <a:rPr lang="id-ID" b="1" dirty="0" smtClean="0">
                <a:effectLst>
                  <a:outerShdw blurRad="38100" dist="38100" dir="2700000" algn="tl">
                    <a:srgbClr val="000000">
                      <a:alpha val="43137"/>
                    </a:srgbClr>
                  </a:outerShdw>
                </a:effectLst>
              </a:rPr>
              <a:t>Requirements</a:t>
            </a:r>
            <a:endParaRPr lang="id-ID" b="1" dirty="0">
              <a:effectLst>
                <a:outerShdw blurRad="38100" dist="38100" dir="2700000" algn="tl">
                  <a:srgbClr val="000000">
                    <a:alpha val="43137"/>
                  </a:srgbClr>
                </a:outerShdw>
              </a:effectLst>
            </a:endParaRPr>
          </a:p>
        </p:txBody>
      </p:sp>
      <p:sp>
        <p:nvSpPr>
          <p:cNvPr id="4" name="Rectangle 3"/>
          <p:cNvSpPr/>
          <p:nvPr/>
        </p:nvSpPr>
        <p:spPr>
          <a:xfrm>
            <a:off x="1763688" y="2803893"/>
            <a:ext cx="1656184" cy="576064"/>
          </a:xfrm>
          <a:prstGeom prst="rect">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effectLst>
                  <a:outerShdw blurRad="38100" dist="38100" dir="2700000" algn="tl">
                    <a:srgbClr val="000000">
                      <a:alpha val="43137"/>
                    </a:srgbClr>
                  </a:outerShdw>
                </a:effectLst>
              </a:rPr>
              <a:t>Design</a:t>
            </a:r>
            <a:endParaRPr lang="id-ID" b="1" dirty="0">
              <a:effectLst>
                <a:outerShdw blurRad="38100" dist="38100" dir="2700000" algn="tl">
                  <a:srgbClr val="000000">
                    <a:alpha val="43137"/>
                  </a:srgbClr>
                </a:outerShdw>
              </a:effectLst>
            </a:endParaRPr>
          </a:p>
        </p:txBody>
      </p:sp>
      <p:sp>
        <p:nvSpPr>
          <p:cNvPr id="5" name="Rectangle 4"/>
          <p:cNvSpPr/>
          <p:nvPr/>
        </p:nvSpPr>
        <p:spPr>
          <a:xfrm>
            <a:off x="2915816" y="3573016"/>
            <a:ext cx="2124236" cy="576064"/>
          </a:xfrm>
          <a:prstGeom prst="rect">
            <a:avLst/>
          </a:prstGeom>
          <a:ln/>
        </p:spPr>
        <p:style>
          <a:lnRef idx="0">
            <a:schemeClr val="accent2"/>
          </a:lnRef>
          <a:fillRef idx="3">
            <a:schemeClr val="accent2"/>
          </a:fillRef>
          <a:effectRef idx="3">
            <a:schemeClr val="accent2"/>
          </a:effectRef>
          <a:fontRef idx="minor">
            <a:schemeClr val="lt1"/>
          </a:fontRef>
        </p:style>
        <p:txBody>
          <a:bodyPr rtlCol="0" anchor="ctr"/>
          <a:lstStyle/>
          <a:p>
            <a:pPr algn="ctr"/>
            <a:r>
              <a:rPr lang="id-ID" b="1" dirty="0" smtClean="0">
                <a:effectLst>
                  <a:outerShdw blurRad="38100" dist="38100" dir="2700000" algn="tl">
                    <a:srgbClr val="000000">
                      <a:alpha val="43137"/>
                    </a:srgbClr>
                  </a:outerShdw>
                </a:effectLst>
              </a:rPr>
              <a:t>Implementation</a:t>
            </a:r>
            <a:endParaRPr lang="id-ID" b="1" dirty="0">
              <a:effectLst>
                <a:outerShdw blurRad="38100" dist="38100" dir="2700000" algn="tl">
                  <a:srgbClr val="000000">
                    <a:alpha val="43137"/>
                  </a:srgbClr>
                </a:outerShdw>
              </a:effectLst>
            </a:endParaRPr>
          </a:p>
        </p:txBody>
      </p:sp>
      <p:sp>
        <p:nvSpPr>
          <p:cNvPr id="6" name="Rectangle 5"/>
          <p:cNvSpPr/>
          <p:nvPr/>
        </p:nvSpPr>
        <p:spPr>
          <a:xfrm>
            <a:off x="4575592" y="4365104"/>
            <a:ext cx="1656184" cy="576064"/>
          </a:xfrm>
          <a:prstGeom prst="rect">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effectLst>
                  <a:outerShdw blurRad="38100" dist="38100" dir="2700000" algn="tl">
                    <a:srgbClr val="000000">
                      <a:alpha val="43137"/>
                    </a:srgbClr>
                  </a:outerShdw>
                </a:effectLst>
              </a:rPr>
              <a:t>QA</a:t>
            </a:r>
            <a:endParaRPr lang="id-ID" b="1" dirty="0">
              <a:effectLst>
                <a:outerShdw blurRad="38100" dist="38100" dir="2700000" algn="tl">
                  <a:srgbClr val="000000">
                    <a:alpha val="43137"/>
                  </a:srgbClr>
                </a:outerShdw>
              </a:effectLst>
            </a:endParaRPr>
          </a:p>
        </p:txBody>
      </p:sp>
      <p:sp>
        <p:nvSpPr>
          <p:cNvPr id="7" name="Rectangle 6"/>
          <p:cNvSpPr/>
          <p:nvPr/>
        </p:nvSpPr>
        <p:spPr>
          <a:xfrm>
            <a:off x="5940152" y="5102377"/>
            <a:ext cx="1656184" cy="576064"/>
          </a:xfrm>
          <a:prstGeom prst="rect">
            <a:avLst/>
          </a:prstGeom>
          <a:solidFill>
            <a:srgbClr val="7030A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effectLst>
                  <a:outerShdw blurRad="38100" dist="38100" dir="2700000" algn="tl">
                    <a:srgbClr val="000000">
                      <a:alpha val="43137"/>
                    </a:srgbClr>
                  </a:outerShdw>
                </a:effectLst>
              </a:rPr>
              <a:t>Maintenance</a:t>
            </a:r>
            <a:endParaRPr lang="id-ID" b="1" dirty="0">
              <a:effectLst>
                <a:outerShdw blurRad="38100" dist="38100" dir="2700000" algn="tl">
                  <a:srgbClr val="000000">
                    <a:alpha val="43137"/>
                  </a:srgbClr>
                </a:outerShdw>
              </a:effectLst>
            </a:endParaRPr>
          </a:p>
        </p:txBody>
      </p:sp>
      <p:cxnSp>
        <p:nvCxnSpPr>
          <p:cNvPr id="9" name="Elbow Connector 8"/>
          <p:cNvCxnSpPr>
            <a:endCxn id="4" idx="0"/>
          </p:cNvCxnSpPr>
          <p:nvPr/>
        </p:nvCxnSpPr>
        <p:spPr>
          <a:xfrm>
            <a:off x="2123728" y="2348880"/>
            <a:ext cx="468052" cy="455013"/>
          </a:xfrm>
          <a:prstGeom prst="bentConnector2">
            <a:avLst/>
          </a:prstGeom>
          <a:ln w="38100">
            <a:tailEnd type="arrow"/>
          </a:ln>
        </p:spPr>
        <p:style>
          <a:lnRef idx="3">
            <a:schemeClr val="accent5"/>
          </a:lnRef>
          <a:fillRef idx="0">
            <a:schemeClr val="accent5"/>
          </a:fillRef>
          <a:effectRef idx="2">
            <a:schemeClr val="accent5"/>
          </a:effectRef>
          <a:fontRef idx="minor">
            <a:schemeClr val="tx1"/>
          </a:fontRef>
        </p:style>
      </p:cxnSp>
      <p:cxnSp>
        <p:nvCxnSpPr>
          <p:cNvPr id="10" name="Elbow Connector 9"/>
          <p:cNvCxnSpPr>
            <a:stCxn id="4" idx="3"/>
            <a:endCxn id="5" idx="0"/>
          </p:cNvCxnSpPr>
          <p:nvPr/>
        </p:nvCxnSpPr>
        <p:spPr>
          <a:xfrm>
            <a:off x="3419872" y="3091925"/>
            <a:ext cx="558062" cy="481091"/>
          </a:xfrm>
          <a:prstGeom prst="bentConnector2">
            <a:avLst/>
          </a:prstGeom>
          <a:ln w="38100">
            <a:solidFill>
              <a:srgbClr val="00B050"/>
            </a:solidFill>
            <a:tailEnd type="arrow"/>
          </a:ln>
        </p:spPr>
        <p:style>
          <a:lnRef idx="3">
            <a:schemeClr val="accent5"/>
          </a:lnRef>
          <a:fillRef idx="0">
            <a:schemeClr val="accent5"/>
          </a:fillRef>
          <a:effectRef idx="2">
            <a:schemeClr val="accent5"/>
          </a:effectRef>
          <a:fontRef idx="minor">
            <a:schemeClr val="tx1"/>
          </a:fontRef>
        </p:style>
      </p:cxnSp>
      <p:cxnSp>
        <p:nvCxnSpPr>
          <p:cNvPr id="11" name="Elbow Connector 10"/>
          <p:cNvCxnSpPr>
            <a:endCxn id="6" idx="0"/>
          </p:cNvCxnSpPr>
          <p:nvPr/>
        </p:nvCxnSpPr>
        <p:spPr>
          <a:xfrm rot="16200000" flipH="1">
            <a:off x="4973015" y="3934435"/>
            <a:ext cx="497706" cy="363632"/>
          </a:xfrm>
          <a:prstGeom prst="bentConnector3">
            <a:avLst>
              <a:gd name="adj1" fmla="val 2485"/>
            </a:avLst>
          </a:prstGeom>
          <a:ln w="38100">
            <a:solidFill>
              <a:srgbClr val="FFC000"/>
            </a:solidFill>
            <a:tailEnd type="arrow"/>
          </a:ln>
        </p:spPr>
        <p:style>
          <a:lnRef idx="3">
            <a:schemeClr val="accent5"/>
          </a:lnRef>
          <a:fillRef idx="0">
            <a:schemeClr val="accent5"/>
          </a:fillRef>
          <a:effectRef idx="2">
            <a:schemeClr val="accent5"/>
          </a:effectRef>
          <a:fontRef idx="minor">
            <a:schemeClr val="tx1"/>
          </a:fontRef>
        </p:style>
      </p:cxnSp>
      <p:cxnSp>
        <p:nvCxnSpPr>
          <p:cNvPr id="12" name="Elbow Connector 11"/>
          <p:cNvCxnSpPr>
            <a:stCxn id="6" idx="3"/>
            <a:endCxn id="7" idx="0"/>
          </p:cNvCxnSpPr>
          <p:nvPr/>
        </p:nvCxnSpPr>
        <p:spPr>
          <a:xfrm>
            <a:off x="6231776" y="4653136"/>
            <a:ext cx="536468" cy="449241"/>
          </a:xfrm>
          <a:prstGeom prst="bentConnector2">
            <a:avLst/>
          </a:prstGeom>
          <a:ln w="38100">
            <a:solidFill>
              <a:srgbClr val="00B0F0"/>
            </a:solidFill>
            <a:tailEnd type="arrow"/>
          </a:ln>
        </p:spPr>
        <p:style>
          <a:lnRef idx="3">
            <a:schemeClr val="accent5"/>
          </a:lnRef>
          <a:fillRef idx="0">
            <a:schemeClr val="accent5"/>
          </a:fillRef>
          <a:effectRef idx="2">
            <a:schemeClr val="accent5"/>
          </a:effectRef>
          <a:fontRef idx="minor">
            <a:schemeClr val="tx1"/>
          </a:fontRef>
        </p:style>
      </p:cxnSp>
      <p:sp>
        <p:nvSpPr>
          <p:cNvPr id="25" name="Content Placeholder 2"/>
          <p:cNvSpPr>
            <a:spLocks noGrp="1"/>
          </p:cNvSpPr>
          <p:nvPr>
            <p:ph idx="1"/>
          </p:nvPr>
        </p:nvSpPr>
        <p:spPr>
          <a:xfrm>
            <a:off x="702839" y="5877272"/>
            <a:ext cx="7745505" cy="558871"/>
          </a:xfrm>
        </p:spPr>
        <p:txBody>
          <a:bodyPr>
            <a:normAutofit/>
          </a:bodyPr>
          <a:lstStyle/>
          <a:p>
            <a:pPr marL="0" indent="0">
              <a:buNone/>
            </a:pPr>
            <a:r>
              <a:rPr lang="id-ID" dirty="0" smtClean="0"/>
              <a:t>The Waterfall Model – Reger S. Pressman</a:t>
            </a:r>
            <a:endParaRPr lang="id-ID" dirty="0"/>
          </a:p>
        </p:txBody>
      </p:sp>
    </p:spTree>
    <p:extLst>
      <p:ext uri="{BB962C8B-B14F-4D97-AF65-F5344CB8AC3E}">
        <p14:creationId xmlns:p14="http://schemas.microsoft.com/office/powerpoint/2010/main" val="30755374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000"/>
                                        <p:tgtEl>
                                          <p:spTgt spid="5"/>
                                        </p:tgtEl>
                                      </p:cBhvr>
                                    </p:animEffect>
                                    <p:anim calcmode="lin" valueType="num">
                                      <p:cBhvr>
                                        <p:cTn id="18" dur="1000" fill="hold"/>
                                        <p:tgtEl>
                                          <p:spTgt spid="5"/>
                                        </p:tgtEl>
                                        <p:attrNameLst>
                                          <p:attrName>ppt_x</p:attrName>
                                        </p:attrNameLst>
                                      </p:cBhvr>
                                      <p:tavLst>
                                        <p:tav tm="0">
                                          <p:val>
                                            <p:strVal val="#ppt_x"/>
                                          </p:val>
                                        </p:tav>
                                        <p:tav tm="100000">
                                          <p:val>
                                            <p:strVal val="#ppt_x"/>
                                          </p:val>
                                        </p:tav>
                                      </p:tavLst>
                                    </p:anim>
                                    <p:anim calcmode="lin" valueType="num">
                                      <p:cBhvr>
                                        <p:cTn id="19" dur="1000" fill="hold"/>
                                        <p:tgtEl>
                                          <p:spTgt spid="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1000"/>
                                        <p:tgtEl>
                                          <p:spTgt spid="6"/>
                                        </p:tgtEl>
                                      </p:cBhvr>
                                    </p:animEffect>
                                    <p:anim calcmode="lin" valueType="num">
                                      <p:cBhvr>
                                        <p:cTn id="23" dur="1000" fill="hold"/>
                                        <p:tgtEl>
                                          <p:spTgt spid="6"/>
                                        </p:tgtEl>
                                        <p:attrNameLst>
                                          <p:attrName>ppt_x</p:attrName>
                                        </p:attrNameLst>
                                      </p:cBhvr>
                                      <p:tavLst>
                                        <p:tav tm="0">
                                          <p:val>
                                            <p:strVal val="#ppt_x"/>
                                          </p:val>
                                        </p:tav>
                                        <p:tav tm="100000">
                                          <p:val>
                                            <p:strVal val="#ppt_x"/>
                                          </p:val>
                                        </p:tav>
                                      </p:tavLst>
                                    </p:anim>
                                    <p:anim calcmode="lin" valueType="num">
                                      <p:cBhvr>
                                        <p:cTn id="24" dur="1000" fill="hold"/>
                                        <p:tgtEl>
                                          <p:spTgt spid="6"/>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
                                          </p:val>
                                        </p:tav>
                                        <p:tav tm="100000">
                                          <p:val>
                                            <p:strVal val="#ppt_x"/>
                                          </p:val>
                                        </p:tav>
                                      </p:tavLst>
                                    </p:anim>
                                    <p:anim calcmode="lin" valueType="num">
                                      <p:cBhvr>
                                        <p:cTn id="29" dur="1000" fill="hold"/>
                                        <p:tgtEl>
                                          <p:spTgt spid="7"/>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1000"/>
                                        <p:tgtEl>
                                          <p:spTgt spid="11"/>
                                        </p:tgtEl>
                                      </p:cBhvr>
                                    </p:animEffect>
                                    <p:anim calcmode="lin" valueType="num">
                                      <p:cBhvr>
                                        <p:cTn id="43" dur="1000" fill="hold"/>
                                        <p:tgtEl>
                                          <p:spTgt spid="11"/>
                                        </p:tgtEl>
                                        <p:attrNameLst>
                                          <p:attrName>ppt_x</p:attrName>
                                        </p:attrNameLst>
                                      </p:cBhvr>
                                      <p:tavLst>
                                        <p:tav tm="0">
                                          <p:val>
                                            <p:strVal val="#ppt_x"/>
                                          </p:val>
                                        </p:tav>
                                        <p:tav tm="100000">
                                          <p:val>
                                            <p:strVal val="#ppt_x"/>
                                          </p:val>
                                        </p:tav>
                                      </p:tavLst>
                                    </p:anim>
                                    <p:anim calcmode="lin" valueType="num">
                                      <p:cBhvr>
                                        <p:cTn id="44" dur="1000" fill="hold"/>
                                        <p:tgtEl>
                                          <p:spTgt spid="11"/>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1000"/>
                                        <p:tgtEl>
                                          <p:spTgt spid="12"/>
                                        </p:tgtEl>
                                      </p:cBhvr>
                                    </p:animEffect>
                                    <p:anim calcmode="lin" valueType="num">
                                      <p:cBhvr>
                                        <p:cTn id="48" dur="1000" fill="hold"/>
                                        <p:tgtEl>
                                          <p:spTgt spid="12"/>
                                        </p:tgtEl>
                                        <p:attrNameLst>
                                          <p:attrName>ppt_x</p:attrName>
                                        </p:attrNameLst>
                                      </p:cBhvr>
                                      <p:tavLst>
                                        <p:tav tm="0">
                                          <p:val>
                                            <p:strVal val="#ppt_x"/>
                                          </p:val>
                                        </p:tav>
                                        <p:tav tm="100000">
                                          <p:val>
                                            <p:strVal val="#ppt_x"/>
                                          </p:val>
                                        </p:tav>
                                      </p:tavLst>
                                    </p:anim>
                                    <p:anim calcmode="lin" valueType="num">
                                      <p:cBhvr>
                                        <p:cTn id="4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0" indent="-457200" algn="just">
              <a:buFont typeface="+mj-lt"/>
              <a:buAutoNum type="arabicPeriod"/>
            </a:pPr>
            <a:r>
              <a:rPr lang="id-ID" sz="2400" dirty="0" smtClean="0"/>
              <a:t>Structured Programming (1970)</a:t>
            </a:r>
          </a:p>
          <a:p>
            <a:pPr marL="457200" indent="-457200" algn="just">
              <a:buFont typeface="+mj-lt"/>
              <a:buAutoNum type="arabicPeriod"/>
            </a:pPr>
            <a:r>
              <a:rPr lang="id-ID" dirty="0" smtClean="0"/>
              <a:t>Structured Systems Analysis and Design Methodology - SSADM (1980)</a:t>
            </a:r>
          </a:p>
          <a:p>
            <a:pPr marL="457200" indent="-457200" algn="just">
              <a:buFont typeface="+mj-lt"/>
              <a:buAutoNum type="arabicPeriod"/>
            </a:pPr>
            <a:r>
              <a:rPr lang="id-ID" sz="2400" dirty="0" smtClean="0"/>
              <a:t>Object Oriented Programming - OOP (1990)</a:t>
            </a:r>
          </a:p>
          <a:p>
            <a:pPr marL="457200" indent="-457200" algn="just">
              <a:buFont typeface="+mj-lt"/>
              <a:buAutoNum type="arabicPeriod"/>
            </a:pPr>
            <a:r>
              <a:rPr lang="id-ID" dirty="0" smtClean="0"/>
              <a:t>Rapid Application Development – RAD (1990)</a:t>
            </a:r>
          </a:p>
          <a:p>
            <a:pPr marL="457200" indent="-457200" algn="just">
              <a:buFont typeface="+mj-lt"/>
              <a:buAutoNum type="arabicPeriod"/>
            </a:pPr>
            <a:r>
              <a:rPr lang="id-ID" sz="2400" dirty="0" smtClean="0"/>
              <a:t>Extreme Programming (2000) </a:t>
            </a:r>
          </a:p>
          <a:p>
            <a:pPr marL="457200" indent="-457200" algn="just">
              <a:buFont typeface="+mj-lt"/>
              <a:buAutoNum type="arabicPeriod"/>
            </a:pPr>
            <a:r>
              <a:rPr lang="id-ID" dirty="0" smtClean="0"/>
              <a:t>Rational Unified Process – RUP (2003)</a:t>
            </a:r>
          </a:p>
          <a:p>
            <a:pPr marL="457200" indent="-457200" algn="just">
              <a:buFont typeface="+mj-lt"/>
              <a:buAutoNum type="arabicPeriod"/>
            </a:pPr>
            <a:r>
              <a:rPr lang="id-ID" sz="2400" dirty="0" smtClean="0"/>
              <a:t>Agile Unified Process – AUP (2005)</a:t>
            </a:r>
          </a:p>
          <a:p>
            <a:pPr marL="457200" indent="-457200" algn="just">
              <a:buFont typeface="+mj-lt"/>
              <a:buAutoNum type="arabicPeriod"/>
            </a:pPr>
            <a:endParaRPr lang="id-ID" dirty="0"/>
          </a:p>
          <a:p>
            <a:pPr marL="0" indent="0" algn="just">
              <a:buNone/>
            </a:pPr>
            <a:r>
              <a:rPr lang="id-ID" sz="2400" dirty="0" smtClean="0"/>
              <a:t>www.rspa.com</a:t>
            </a:r>
            <a:endParaRPr lang="id-ID" sz="2400" dirty="0"/>
          </a:p>
        </p:txBody>
      </p:sp>
      <p:sp>
        <p:nvSpPr>
          <p:cNvPr id="2" name="Title 1"/>
          <p:cNvSpPr>
            <a:spLocks noGrp="1"/>
          </p:cNvSpPr>
          <p:nvPr>
            <p:ph type="title"/>
          </p:nvPr>
        </p:nvSpPr>
        <p:spPr/>
        <p:txBody>
          <a:bodyPr/>
          <a:lstStyle/>
          <a:p>
            <a:pPr algn="r"/>
            <a:r>
              <a:rPr lang="id-ID" dirty="0" smtClean="0"/>
              <a:t>Metodologi</a:t>
            </a:r>
            <a:r>
              <a:rPr lang="id-ID" dirty="0" smtClean="0"/>
              <a:t> Lainnya</a:t>
            </a:r>
            <a:endParaRPr lang="id-ID" dirty="0"/>
          </a:p>
        </p:txBody>
      </p:sp>
    </p:spTree>
    <p:extLst>
      <p:ext uri="{BB962C8B-B14F-4D97-AF65-F5344CB8AC3E}">
        <p14:creationId xmlns:p14="http://schemas.microsoft.com/office/powerpoint/2010/main" val="1866878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circle(in)">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Salah satu bagian penting dari SDLC adalah pemrograman.</a:t>
            </a:r>
          </a:p>
          <a:p>
            <a:pPr algn="just"/>
            <a:r>
              <a:rPr lang="id-ID" sz="2400" dirty="0" smtClean="0"/>
              <a:t>Dalam proyek pengembangan sistem informasi, pemrograman bisa menyita paling banyak sumber daya.</a:t>
            </a:r>
          </a:p>
          <a:p>
            <a:pPr algn="just"/>
            <a:r>
              <a:rPr lang="id-ID" sz="2400" dirty="0" smtClean="0"/>
              <a:t>Bahasa program adalah alat bantu, tetapi kemampuan programer dalam menterjemahkan kebutuhan pengguna menjadi aplikasi yang tepat guna.</a:t>
            </a:r>
            <a:endParaRPr lang="id-ID" sz="2400" dirty="0"/>
          </a:p>
        </p:txBody>
      </p:sp>
      <p:sp>
        <p:nvSpPr>
          <p:cNvPr id="2" name="Title 1"/>
          <p:cNvSpPr>
            <a:spLocks noGrp="1"/>
          </p:cNvSpPr>
          <p:nvPr>
            <p:ph type="title"/>
          </p:nvPr>
        </p:nvSpPr>
        <p:spPr/>
        <p:txBody>
          <a:bodyPr/>
          <a:lstStyle/>
          <a:p>
            <a:pPr algn="r"/>
            <a:r>
              <a:rPr lang="id-ID" dirty="0" smtClean="0"/>
              <a:t>Pemrograman </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457200" indent="-457200" algn="just">
              <a:buFont typeface="+mj-lt"/>
              <a:buAutoNum type="arabicPeriod"/>
            </a:pPr>
            <a:r>
              <a:rPr lang="id-ID" sz="2400" dirty="0" smtClean="0"/>
              <a:t>Interpreter vs compiler</a:t>
            </a:r>
          </a:p>
          <a:p>
            <a:pPr marL="457200" indent="-457200" algn="just">
              <a:buFont typeface="+mj-lt"/>
              <a:buAutoNum type="arabicPeriod"/>
            </a:pPr>
            <a:r>
              <a:rPr lang="id-ID" sz="2400" dirty="0" smtClean="0"/>
              <a:t>Multi user, client server</a:t>
            </a:r>
          </a:p>
          <a:p>
            <a:pPr marL="457200" indent="-457200" algn="just">
              <a:buFont typeface="+mj-lt"/>
              <a:buAutoNum type="arabicPeriod"/>
            </a:pPr>
            <a:r>
              <a:rPr lang="id-ID" dirty="0" smtClean="0"/>
              <a:t>Web base</a:t>
            </a:r>
          </a:p>
          <a:p>
            <a:pPr marL="457200" indent="-457200" algn="just">
              <a:buFont typeface="+mj-lt"/>
              <a:buAutoNum type="arabicPeriod"/>
            </a:pPr>
            <a:r>
              <a:rPr lang="id-ID" sz="2400" dirty="0" smtClean="0"/>
              <a:t>Mobile application</a:t>
            </a:r>
          </a:p>
          <a:p>
            <a:pPr marL="457200" indent="-457200" algn="just">
              <a:buFont typeface="+mj-lt"/>
              <a:buAutoNum type="arabicPeriod"/>
            </a:pPr>
            <a:r>
              <a:rPr lang="id-ID" dirty="0" smtClean="0"/>
              <a:t>Perkembangan antar muka report engine (membuat laporan)</a:t>
            </a:r>
            <a:endParaRPr lang="id-ID" sz="2400" dirty="0"/>
          </a:p>
        </p:txBody>
      </p:sp>
      <p:sp>
        <p:nvSpPr>
          <p:cNvPr id="2" name="Title 1"/>
          <p:cNvSpPr>
            <a:spLocks noGrp="1"/>
          </p:cNvSpPr>
          <p:nvPr>
            <p:ph type="title"/>
          </p:nvPr>
        </p:nvSpPr>
        <p:spPr/>
        <p:txBody>
          <a:bodyPr/>
          <a:lstStyle/>
          <a:p>
            <a:pPr algn="r"/>
            <a:r>
              <a:rPr lang="id-ID" sz="4400" dirty="0" smtClean="0"/>
              <a:t>Perkembangan Bahasa </a:t>
            </a:r>
            <a:endParaRPr lang="id-ID" sz="4400" dirty="0"/>
          </a:p>
        </p:txBody>
      </p:sp>
    </p:spTree>
    <p:extLst>
      <p:ext uri="{BB962C8B-B14F-4D97-AF65-F5344CB8AC3E}">
        <p14:creationId xmlns:p14="http://schemas.microsoft.com/office/powerpoint/2010/main" val="17577363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Ada banyak software pengelola database (database server) di pasaran saat ini.</a:t>
            </a:r>
          </a:p>
          <a:p>
            <a:pPr algn="just"/>
            <a:r>
              <a:rPr lang="id-ID" sz="2400" dirty="0" smtClean="0"/>
              <a:t>Penentuan ini harus dilakukan sejak awal karena akan menentukan juga bagaimana sistem informasi dibangun, di mana programer harus mengerti bagaimana cara memberikan perintah manipulasi data pada database server, dan perangkat keras apa yang dibutuhkan olehnya.</a:t>
            </a:r>
          </a:p>
          <a:p>
            <a:pPr algn="just"/>
            <a:endParaRPr lang="id-ID" sz="2400" dirty="0"/>
          </a:p>
        </p:txBody>
      </p:sp>
      <p:sp>
        <p:nvSpPr>
          <p:cNvPr id="2" name="Title 1"/>
          <p:cNvSpPr>
            <a:spLocks noGrp="1"/>
          </p:cNvSpPr>
          <p:nvPr>
            <p:ph type="title"/>
          </p:nvPr>
        </p:nvSpPr>
        <p:spPr/>
        <p:txBody>
          <a:bodyPr/>
          <a:lstStyle/>
          <a:p>
            <a:pPr algn="r"/>
            <a:r>
              <a:rPr lang="id-ID" dirty="0" smtClean="0"/>
              <a:t>Database</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9247" y="2132857"/>
            <a:ext cx="7745505" cy="3672407"/>
          </a:xfrm>
        </p:spPr>
        <p:txBody>
          <a:bodyPr>
            <a:noAutofit/>
          </a:bodyPr>
          <a:lstStyle/>
          <a:p>
            <a:pPr marL="457200" indent="-457200">
              <a:buFont typeface="+mj-lt"/>
              <a:buAutoNum type="arabicPeriod"/>
            </a:pPr>
            <a:r>
              <a:rPr lang="id-ID" sz="1700" dirty="0" smtClean="0"/>
              <a:t>Kapasitas penyimpanan untuk jangka panjang</a:t>
            </a:r>
          </a:p>
          <a:p>
            <a:pPr marL="457200" indent="-457200">
              <a:buFont typeface="+mj-lt"/>
              <a:buAutoNum type="arabicPeriod"/>
            </a:pPr>
            <a:r>
              <a:rPr lang="id-ID" sz="1700" dirty="0" smtClean="0"/>
              <a:t>Keamanan data, password, hak akses</a:t>
            </a:r>
          </a:p>
          <a:p>
            <a:pPr marL="457200" indent="-457200">
              <a:buFont typeface="+mj-lt"/>
              <a:buAutoNum type="arabicPeriod"/>
            </a:pPr>
            <a:r>
              <a:rPr lang="id-ID" sz="1700" dirty="0" smtClean="0"/>
              <a:t>Kebutuhan perangkat keras</a:t>
            </a:r>
          </a:p>
          <a:p>
            <a:pPr marL="457200" indent="-457200">
              <a:buFont typeface="+mj-lt"/>
              <a:buAutoNum type="arabicPeriod"/>
            </a:pPr>
            <a:r>
              <a:rPr lang="id-ID" sz="1700" dirty="0" smtClean="0"/>
              <a:t>Kemampuan menangani transaksi</a:t>
            </a:r>
          </a:p>
          <a:p>
            <a:pPr marL="457200" indent="-457200">
              <a:buFont typeface="+mj-lt"/>
              <a:buAutoNum type="arabicPeriod"/>
            </a:pPr>
            <a:r>
              <a:rPr lang="id-ID" sz="1700" dirty="0" smtClean="0"/>
              <a:t>Vendor terkenal dan produk selalu diupdate</a:t>
            </a:r>
          </a:p>
          <a:p>
            <a:pPr marL="457200" indent="-457200">
              <a:buFont typeface="+mj-lt"/>
              <a:buAutoNum type="arabicPeriod"/>
            </a:pPr>
            <a:r>
              <a:rPr lang="id-ID" sz="1700" dirty="0" smtClean="0"/>
              <a:t>Kompatibel dengan bahasa pemrograman</a:t>
            </a:r>
          </a:p>
          <a:p>
            <a:pPr marL="457200" indent="-457200">
              <a:buFont typeface="+mj-lt"/>
              <a:buAutoNum type="arabicPeriod"/>
            </a:pPr>
            <a:r>
              <a:rPr lang="id-ID" sz="1700" dirty="0" smtClean="0"/>
              <a:t>Bisa diakses dengan tools manajemen database yang terintegrasi ataupun tersedia dipasaran</a:t>
            </a:r>
          </a:p>
          <a:p>
            <a:pPr marL="457200" indent="-457200">
              <a:buFont typeface="+mj-lt"/>
              <a:buAutoNum type="arabicPeriod"/>
            </a:pPr>
            <a:r>
              <a:rPr lang="id-ID" sz="1700" dirty="0" smtClean="0"/>
              <a:t>Bisa dipelihara oleh staff IT</a:t>
            </a:r>
          </a:p>
          <a:p>
            <a:pPr marL="457200" indent="-457200">
              <a:buFont typeface="+mj-lt"/>
              <a:buAutoNum type="arabicPeriod"/>
            </a:pPr>
            <a:r>
              <a:rPr lang="id-ID" sz="1700" dirty="0" smtClean="0"/>
              <a:t>Ada fasilitas metoda backup dan restore </a:t>
            </a:r>
          </a:p>
          <a:p>
            <a:pPr marL="457200" indent="-457200">
              <a:buFont typeface="+mj-lt"/>
              <a:buAutoNum type="arabicPeriod"/>
            </a:pPr>
            <a:r>
              <a:rPr lang="id-ID" sz="1700" dirty="0" smtClean="0"/>
              <a:t>Harga terjangkau</a:t>
            </a:r>
          </a:p>
          <a:p>
            <a:pPr marL="457200" indent="-457200">
              <a:buFont typeface="+mj-lt"/>
              <a:buAutoNum type="arabicPeriod"/>
            </a:pPr>
            <a:r>
              <a:rPr lang="id-ID" sz="1700" dirty="0" smtClean="0"/>
              <a:t>Bisa sinkronisasi antar server</a:t>
            </a:r>
          </a:p>
          <a:p>
            <a:pPr marL="457200" indent="-457200">
              <a:buFont typeface="+mj-lt"/>
              <a:buAutoNum type="arabicPeriod"/>
            </a:pPr>
            <a:r>
              <a:rPr lang="id-ID" sz="1700" dirty="0" smtClean="0"/>
              <a:t>Bisa migrasi dengan mudah</a:t>
            </a:r>
          </a:p>
          <a:p>
            <a:pPr marL="457200" indent="-457200">
              <a:buFont typeface="+mj-lt"/>
              <a:buAutoNum type="arabicPeriod"/>
            </a:pPr>
            <a:r>
              <a:rPr lang="id-ID" sz="1700" dirty="0" smtClean="0"/>
              <a:t>Bisa dikembangkan ke arah business intelegent dan data warehousing</a:t>
            </a:r>
            <a:endParaRPr lang="id-ID" sz="1700" dirty="0"/>
          </a:p>
        </p:txBody>
      </p:sp>
      <p:sp>
        <p:nvSpPr>
          <p:cNvPr id="2" name="Title 1"/>
          <p:cNvSpPr>
            <a:spLocks noGrp="1"/>
          </p:cNvSpPr>
          <p:nvPr>
            <p:ph type="title"/>
          </p:nvPr>
        </p:nvSpPr>
        <p:spPr/>
        <p:txBody>
          <a:bodyPr>
            <a:noAutofit/>
          </a:bodyPr>
          <a:lstStyle/>
          <a:p>
            <a:pPr algn="r"/>
            <a:r>
              <a:rPr lang="id-ID" sz="4800" dirty="0" smtClean="0"/>
              <a:t>Pertimbangan Database</a:t>
            </a:r>
            <a:endParaRPr lang="id-ID" sz="4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Proyek Sistem Informasi</a:t>
            </a:r>
          </a:p>
        </p:txBody>
      </p:sp>
      <p:sp>
        <p:nvSpPr>
          <p:cNvPr id="12291" name="Rectangle 3"/>
          <p:cNvSpPr>
            <a:spLocks noGrp="1" noChangeArrowheads="1"/>
          </p:cNvSpPr>
          <p:nvPr>
            <p:ph type="body" idx="1"/>
          </p:nvPr>
        </p:nvSpPr>
        <p:spPr/>
        <p:txBody>
          <a:bodyPr>
            <a:normAutofit/>
          </a:bodyPr>
          <a:lstStyle/>
          <a:p>
            <a:pPr marL="0" indent="0" eaLnBrk="1" hangingPunct="1">
              <a:buNone/>
            </a:pPr>
            <a:r>
              <a:rPr lang="en-US" sz="3200" b="1" dirty="0" err="1" smtClean="0"/>
              <a:t>Proyek</a:t>
            </a:r>
            <a:r>
              <a:rPr lang="en-US" sz="3200" b="1" dirty="0" smtClean="0"/>
              <a:t> </a:t>
            </a:r>
            <a:r>
              <a:rPr lang="en-US" sz="3200" b="1" dirty="0" err="1" smtClean="0"/>
              <a:t>Sistem</a:t>
            </a:r>
            <a:r>
              <a:rPr lang="en-US" sz="3200" b="1" dirty="0" smtClean="0"/>
              <a:t> </a:t>
            </a:r>
            <a:r>
              <a:rPr lang="en-US" sz="3200" b="1" dirty="0" err="1" smtClean="0"/>
              <a:t>Informasi</a:t>
            </a:r>
            <a:r>
              <a:rPr lang="en-US" sz="3200" dirty="0" smtClean="0"/>
              <a:t> : </a:t>
            </a:r>
            <a:r>
              <a:rPr lang="en-US" sz="3200" dirty="0" err="1" smtClean="0"/>
              <a:t>Adalah</a:t>
            </a:r>
            <a:r>
              <a:rPr lang="en-US" sz="3200" dirty="0" smtClean="0"/>
              <a:t> </a:t>
            </a:r>
            <a:r>
              <a:rPr lang="en-US" sz="3200" dirty="0" err="1" smtClean="0"/>
              <a:t>proyek</a:t>
            </a:r>
            <a:r>
              <a:rPr lang="en-US" sz="3200" dirty="0" smtClean="0"/>
              <a:t> yang </a:t>
            </a:r>
            <a:r>
              <a:rPr lang="en-US" sz="3200" dirty="0" err="1" smtClean="0"/>
              <a:t>berhubungan</a:t>
            </a:r>
            <a:r>
              <a:rPr lang="en-US" sz="3200" dirty="0" smtClean="0"/>
              <a:t> </a:t>
            </a:r>
            <a:r>
              <a:rPr lang="en-US" sz="3200" dirty="0" err="1" smtClean="0"/>
              <a:t>perangkat</a:t>
            </a:r>
            <a:r>
              <a:rPr lang="en-US" sz="3200" dirty="0" smtClean="0"/>
              <a:t> </a:t>
            </a:r>
            <a:r>
              <a:rPr lang="en-US" sz="3200" dirty="0" err="1" smtClean="0"/>
              <a:t>lunak</a:t>
            </a:r>
            <a:r>
              <a:rPr lang="en-US" sz="3200" dirty="0" smtClean="0"/>
              <a:t>/</a:t>
            </a:r>
            <a:r>
              <a:rPr lang="en-US" sz="3200" dirty="0" err="1" smtClean="0"/>
              <a:t>Sistem</a:t>
            </a:r>
            <a:r>
              <a:rPr lang="en-US" sz="3200" dirty="0" smtClean="0"/>
              <a:t> </a:t>
            </a:r>
            <a:r>
              <a:rPr lang="en-US" sz="3200" dirty="0" err="1" smtClean="0"/>
              <a:t>informasi</a:t>
            </a:r>
            <a:r>
              <a:rPr lang="en-US" sz="3200" dirty="0" smtClean="0"/>
              <a:t> </a:t>
            </a:r>
            <a:r>
              <a:rPr lang="en-US" sz="3200" dirty="0" err="1" smtClean="0"/>
              <a:t>dalam</a:t>
            </a:r>
            <a:r>
              <a:rPr lang="en-US" sz="3200" dirty="0" smtClean="0"/>
              <a:t> </a:t>
            </a:r>
            <a:r>
              <a:rPr lang="en-US" sz="3200" dirty="0" err="1" smtClean="0"/>
              <a:t>suatu</a:t>
            </a:r>
            <a:r>
              <a:rPr lang="en-US" sz="3200" dirty="0" smtClean="0"/>
              <a:t> </a:t>
            </a:r>
            <a:r>
              <a:rPr lang="en-US" sz="3200" dirty="0" err="1" smtClean="0"/>
              <a:t>sistem</a:t>
            </a:r>
            <a:r>
              <a:rPr lang="en-US" sz="3200" dirty="0" smtClean="0"/>
              <a:t> </a:t>
            </a:r>
            <a:r>
              <a:rPr lang="en-US" sz="3200" dirty="0" err="1" smtClean="0"/>
              <a:t>komputer</a:t>
            </a:r>
            <a:r>
              <a:rPr lang="en-US" sz="3200" dirty="0" smtClean="0"/>
              <a:t>.</a:t>
            </a:r>
          </a:p>
        </p:txBody>
      </p:sp>
    </p:spTree>
    <p:extLst>
      <p:ext uri="{BB962C8B-B14F-4D97-AF65-F5344CB8AC3E}">
        <p14:creationId xmlns:p14="http://schemas.microsoft.com/office/powerpoint/2010/main" val="351302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60848"/>
            <a:ext cx="7772400" cy="4320480"/>
          </a:xfrm>
        </p:spPr>
        <p:txBody>
          <a:bodyPr>
            <a:normAutofit lnSpcReduction="10000"/>
          </a:bodyPr>
          <a:lstStyle/>
          <a:p>
            <a:r>
              <a:rPr lang="id-ID" dirty="0" smtClean="0"/>
              <a:t>Fase Pengembangan</a:t>
            </a:r>
          </a:p>
          <a:p>
            <a:pPr lvl="1"/>
            <a:r>
              <a:rPr lang="id-ID" dirty="0" smtClean="0"/>
              <a:t>Membuat Desain Sistem dan Software</a:t>
            </a:r>
          </a:p>
          <a:p>
            <a:pPr lvl="1"/>
            <a:r>
              <a:rPr lang="id-ID" dirty="0" smtClean="0"/>
              <a:t>Membangun Software</a:t>
            </a:r>
          </a:p>
          <a:p>
            <a:pPr lvl="1"/>
            <a:r>
              <a:rPr lang="id-ID" dirty="0" smtClean="0"/>
              <a:t>Quality assurance(QA)</a:t>
            </a:r>
          </a:p>
          <a:p>
            <a:pPr lvl="1"/>
            <a:r>
              <a:rPr lang="id-ID" dirty="0" smtClean="0"/>
              <a:t>Dokumentas</a:t>
            </a:r>
            <a:endParaRPr lang="id-ID" dirty="0"/>
          </a:p>
          <a:p>
            <a:r>
              <a:rPr lang="id-ID" dirty="0"/>
              <a:t>Fase </a:t>
            </a:r>
            <a:r>
              <a:rPr lang="id-ID" dirty="0" smtClean="0"/>
              <a:t>Delivery</a:t>
            </a:r>
          </a:p>
          <a:p>
            <a:pPr lvl="1"/>
            <a:r>
              <a:rPr lang="id-ID" dirty="0" smtClean="0"/>
              <a:t>Deployment</a:t>
            </a:r>
          </a:p>
          <a:p>
            <a:pPr lvl="1"/>
            <a:r>
              <a:rPr lang="id-ID" dirty="0" smtClean="0"/>
              <a:t>Pelatihan</a:t>
            </a:r>
            <a:endParaRPr lang="id-ID" dirty="0"/>
          </a:p>
          <a:p>
            <a:r>
              <a:rPr lang="id-ID" dirty="0"/>
              <a:t>Fase </a:t>
            </a:r>
            <a:r>
              <a:rPr lang="id-ID" dirty="0" smtClean="0"/>
              <a:t>Pemeliharaan Sistem Informasi</a:t>
            </a:r>
            <a:endParaRPr lang="id-ID" dirty="0"/>
          </a:p>
          <a:p>
            <a:pPr lvl="1"/>
            <a:r>
              <a:rPr lang="id-ID" dirty="0" smtClean="0"/>
              <a:t>Penutupan Proyek</a:t>
            </a:r>
          </a:p>
          <a:p>
            <a:pPr lvl="1"/>
            <a:r>
              <a:rPr lang="id-ID" dirty="0" smtClean="0"/>
              <a:t>System Maintenance Contract</a:t>
            </a:r>
            <a:endParaRPr lang="id-ID" dirty="0"/>
          </a:p>
          <a:p>
            <a:endParaRPr lang="id-ID" dirty="0" smtClean="0"/>
          </a:p>
          <a:p>
            <a:endParaRPr lang="id-ID" dirty="0" smtClean="0"/>
          </a:p>
          <a:p>
            <a:endParaRPr lang="id-ID" dirty="0" smtClean="0"/>
          </a:p>
          <a:p>
            <a:endParaRPr lang="id-ID" dirty="0"/>
          </a:p>
        </p:txBody>
      </p:sp>
      <p:sp>
        <p:nvSpPr>
          <p:cNvPr id="2" name="Title 1"/>
          <p:cNvSpPr>
            <a:spLocks noGrp="1"/>
          </p:cNvSpPr>
          <p:nvPr>
            <p:ph type="title"/>
          </p:nvPr>
        </p:nvSpPr>
        <p:spPr/>
        <p:txBody>
          <a:bodyPr/>
          <a:lstStyle/>
          <a:p>
            <a:pPr algn="r"/>
            <a:r>
              <a:rPr lang="id-ID" b="1" dirty="0" smtClean="0"/>
              <a:t>Silabus</a:t>
            </a:r>
            <a:endParaRPr lang="id-ID"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Pra Proyek</a:t>
            </a:r>
          </a:p>
        </p:txBody>
      </p:sp>
      <p:sp>
        <p:nvSpPr>
          <p:cNvPr id="13315" name="Rectangle 3"/>
          <p:cNvSpPr>
            <a:spLocks noGrp="1" noChangeArrowheads="1"/>
          </p:cNvSpPr>
          <p:nvPr>
            <p:ph type="body" idx="1"/>
          </p:nvPr>
        </p:nvSpPr>
        <p:spPr>
          <a:xfrm>
            <a:off x="683568" y="2060848"/>
            <a:ext cx="7745505" cy="3877815"/>
          </a:xfrm>
        </p:spPr>
        <p:txBody>
          <a:bodyPr>
            <a:noAutofit/>
          </a:bodyPr>
          <a:lstStyle/>
          <a:p>
            <a:pPr eaLnBrk="1" hangingPunct="1">
              <a:lnSpc>
                <a:spcPct val="80000"/>
              </a:lnSpc>
              <a:buFont typeface="Wingdings" pitchFamily="2" charset="2"/>
              <a:buChar char="è"/>
            </a:pPr>
            <a:r>
              <a:rPr lang="en-US" sz="2000" dirty="0" err="1" smtClean="0"/>
              <a:t>Suatu</a:t>
            </a:r>
            <a:r>
              <a:rPr lang="en-US" sz="2000" dirty="0" smtClean="0"/>
              <a:t> </a:t>
            </a:r>
            <a:r>
              <a:rPr lang="en-US" sz="2000" dirty="0" err="1" smtClean="0"/>
              <a:t>proyek</a:t>
            </a:r>
            <a:r>
              <a:rPr lang="en-US" sz="2000" dirty="0" smtClean="0"/>
              <a:t> </a:t>
            </a:r>
            <a:r>
              <a:rPr lang="en-US" sz="2000" dirty="0" err="1" smtClean="0"/>
              <a:t>sistem</a:t>
            </a:r>
            <a:r>
              <a:rPr lang="en-US" sz="2000" dirty="0" smtClean="0"/>
              <a:t> </a:t>
            </a:r>
            <a:r>
              <a:rPr lang="en-US" sz="2000" dirty="0" err="1" smtClean="0"/>
              <a:t>dimulai</a:t>
            </a:r>
            <a:r>
              <a:rPr lang="en-US" sz="2000" dirty="0" smtClean="0"/>
              <a:t> </a:t>
            </a:r>
            <a:r>
              <a:rPr lang="en-US" sz="2000" dirty="0" err="1" smtClean="0"/>
              <a:t>dengan</a:t>
            </a:r>
            <a:r>
              <a:rPr lang="en-US" sz="2000" dirty="0" smtClean="0"/>
              <a:t> </a:t>
            </a:r>
            <a:r>
              <a:rPr lang="en-US" sz="2000" dirty="0" err="1" smtClean="0"/>
              <a:t>adanya</a:t>
            </a:r>
            <a:r>
              <a:rPr lang="en-US" sz="2000" dirty="0" smtClean="0"/>
              <a:t> </a:t>
            </a:r>
            <a:r>
              <a:rPr lang="en-US" sz="2000" dirty="0" err="1" smtClean="0">
                <a:solidFill>
                  <a:srgbClr val="FF0000"/>
                </a:solidFill>
              </a:rPr>
              <a:t>masalah</a:t>
            </a:r>
            <a:r>
              <a:rPr lang="en-US" sz="2000" dirty="0" smtClean="0">
                <a:solidFill>
                  <a:srgbClr val="FF0000"/>
                </a:solidFill>
              </a:rPr>
              <a:t> </a:t>
            </a:r>
            <a:r>
              <a:rPr lang="en-US" sz="2000" dirty="0" err="1" smtClean="0">
                <a:solidFill>
                  <a:srgbClr val="FF0000"/>
                </a:solidFill>
              </a:rPr>
              <a:t>atau</a:t>
            </a:r>
            <a:r>
              <a:rPr lang="en-US" sz="2000" dirty="0" smtClean="0">
                <a:solidFill>
                  <a:srgbClr val="FF0000"/>
                </a:solidFill>
              </a:rPr>
              <a:t> </a:t>
            </a:r>
            <a:r>
              <a:rPr lang="en-US" sz="2000" dirty="0" err="1" smtClean="0">
                <a:solidFill>
                  <a:srgbClr val="FF0000"/>
                </a:solidFill>
              </a:rPr>
              <a:t>peluang-peluang</a:t>
            </a:r>
            <a:r>
              <a:rPr lang="en-US" sz="2000" dirty="0" smtClean="0"/>
              <a:t> </a:t>
            </a:r>
            <a:r>
              <a:rPr lang="en-US" sz="2000" dirty="0" err="1" smtClean="0"/>
              <a:t>untuk</a:t>
            </a:r>
            <a:r>
              <a:rPr lang="en-US" sz="2000" dirty="0" smtClean="0"/>
              <a:t> </a:t>
            </a:r>
            <a:r>
              <a:rPr lang="en-US" sz="2000" dirty="0" err="1" smtClean="0"/>
              <a:t>meningkatkan</a:t>
            </a:r>
            <a:r>
              <a:rPr lang="en-US" sz="2000" dirty="0" smtClean="0"/>
              <a:t> </a:t>
            </a:r>
            <a:r>
              <a:rPr lang="en-US" sz="2000" dirty="0" err="1" smtClean="0"/>
              <a:t>bisnis</a:t>
            </a:r>
            <a:r>
              <a:rPr lang="en-US" sz="2000" dirty="0" smtClean="0"/>
              <a:t> yang </a:t>
            </a:r>
            <a:r>
              <a:rPr lang="en-US" sz="2000" dirty="0" err="1" smtClean="0"/>
              <a:t>sering</a:t>
            </a:r>
            <a:r>
              <a:rPr lang="en-US" sz="2000" dirty="0" smtClean="0"/>
              <a:t> </a:t>
            </a:r>
            <a:r>
              <a:rPr lang="en-US" sz="2000" dirty="0" err="1" smtClean="0"/>
              <a:t>muncul</a:t>
            </a:r>
            <a:r>
              <a:rPr lang="en-US" sz="2000" dirty="0" smtClean="0"/>
              <a:t> </a:t>
            </a:r>
            <a:r>
              <a:rPr lang="en-US" sz="2000" dirty="0" err="1" smtClean="0"/>
              <a:t>saat</a:t>
            </a:r>
            <a:r>
              <a:rPr lang="en-US" sz="2000" dirty="0" smtClean="0"/>
              <a:t> </a:t>
            </a:r>
            <a:r>
              <a:rPr lang="en-US" sz="2000" dirty="0" err="1" smtClean="0"/>
              <a:t>organisasi</a:t>
            </a:r>
            <a:r>
              <a:rPr lang="en-US" sz="2000" dirty="0" smtClean="0"/>
              <a:t> </a:t>
            </a:r>
            <a:r>
              <a:rPr lang="en-US" sz="2000" dirty="0" err="1" smtClean="0"/>
              <a:t>berdaptasi</a:t>
            </a:r>
            <a:r>
              <a:rPr lang="en-US" sz="2000" dirty="0" smtClean="0"/>
              <a:t> </a:t>
            </a:r>
            <a:r>
              <a:rPr lang="en-US" sz="2000" dirty="0" err="1" smtClean="0"/>
              <a:t>dengan</a:t>
            </a:r>
            <a:r>
              <a:rPr lang="en-US" sz="2000" dirty="0" smtClean="0"/>
              <a:t> </a:t>
            </a:r>
            <a:r>
              <a:rPr lang="en-US" sz="2000" dirty="0" err="1" smtClean="0"/>
              <a:t>perubahan</a:t>
            </a:r>
            <a:r>
              <a:rPr lang="en-US" sz="2000" dirty="0" smtClean="0"/>
              <a:t>.</a:t>
            </a:r>
          </a:p>
          <a:p>
            <a:pPr eaLnBrk="1" hangingPunct="1">
              <a:lnSpc>
                <a:spcPct val="80000"/>
              </a:lnSpc>
              <a:buFont typeface="Wingdings" pitchFamily="2" charset="2"/>
              <a:buChar char="è"/>
            </a:pPr>
            <a:r>
              <a:rPr lang="en-US" sz="2000" dirty="0" err="1" smtClean="0"/>
              <a:t>Semisal</a:t>
            </a:r>
            <a:r>
              <a:rPr lang="en-US" sz="2000" dirty="0" smtClean="0"/>
              <a:t> </a:t>
            </a:r>
            <a:r>
              <a:rPr lang="en-US" sz="2000" dirty="0" err="1" smtClean="0"/>
              <a:t>pada</a:t>
            </a:r>
            <a:r>
              <a:rPr lang="en-US" sz="2000" dirty="0" smtClean="0"/>
              <a:t> </a:t>
            </a:r>
            <a:r>
              <a:rPr lang="en-US" sz="2000" dirty="0" err="1" smtClean="0"/>
              <a:t>adaptasi</a:t>
            </a:r>
            <a:r>
              <a:rPr lang="en-US" sz="2000" dirty="0" smtClean="0"/>
              <a:t> e-commerce, </a:t>
            </a:r>
            <a:r>
              <a:rPr lang="en-US" sz="2000" dirty="0" err="1" smtClean="0"/>
              <a:t>mengharuskan</a:t>
            </a:r>
            <a:r>
              <a:rPr lang="en-US" sz="2000" dirty="0" smtClean="0"/>
              <a:t> </a:t>
            </a:r>
            <a:r>
              <a:rPr lang="en-US" sz="2000" dirty="0" err="1" smtClean="0"/>
              <a:t>perusahaan</a:t>
            </a:r>
            <a:r>
              <a:rPr lang="en-US" sz="2000" dirty="0" smtClean="0"/>
              <a:t> </a:t>
            </a:r>
            <a:r>
              <a:rPr lang="en-US" sz="2000" dirty="0" err="1" smtClean="0"/>
              <a:t>untuk</a:t>
            </a:r>
            <a:r>
              <a:rPr lang="en-US" sz="2000" dirty="0" smtClean="0"/>
              <a:t> </a:t>
            </a:r>
            <a:r>
              <a:rPr lang="en-US" sz="2000" dirty="0" err="1" smtClean="0"/>
              <a:t>mengikuti</a:t>
            </a:r>
            <a:r>
              <a:rPr lang="en-US" sz="2000" dirty="0" smtClean="0"/>
              <a:t> </a:t>
            </a:r>
            <a:r>
              <a:rPr lang="en-US" sz="2000" dirty="0" smtClean="0">
                <a:solidFill>
                  <a:srgbClr val="FF0000"/>
                </a:solidFill>
              </a:rPr>
              <a:t>trend marketing</a:t>
            </a:r>
            <a:r>
              <a:rPr lang="en-US" sz="2000" dirty="0" smtClean="0"/>
              <a:t> </a:t>
            </a:r>
            <a:r>
              <a:rPr lang="en-US" sz="2000" dirty="0" err="1" smtClean="0"/>
              <a:t>masa</a:t>
            </a:r>
            <a:r>
              <a:rPr lang="en-US" sz="2000" dirty="0" smtClean="0"/>
              <a:t> </a:t>
            </a:r>
            <a:r>
              <a:rPr lang="en-US" sz="2000" dirty="0" err="1" smtClean="0"/>
              <a:t>kini</a:t>
            </a:r>
            <a:r>
              <a:rPr lang="en-US" sz="2000" dirty="0" smtClean="0"/>
              <a:t>, </a:t>
            </a:r>
            <a:r>
              <a:rPr lang="en-US" sz="2000" dirty="0" err="1" smtClean="0"/>
              <a:t>dimana</a:t>
            </a:r>
            <a:r>
              <a:rPr lang="en-US" sz="2000" dirty="0" smtClean="0"/>
              <a:t> </a:t>
            </a:r>
            <a:r>
              <a:rPr lang="en-US" sz="2000" dirty="0" err="1" smtClean="0"/>
              <a:t>bisnis</a:t>
            </a:r>
            <a:r>
              <a:rPr lang="en-US" sz="2000" dirty="0" smtClean="0"/>
              <a:t> </a:t>
            </a:r>
            <a:r>
              <a:rPr lang="en-US" sz="2000" dirty="0" err="1" smtClean="0"/>
              <a:t>dapat</a:t>
            </a:r>
            <a:r>
              <a:rPr lang="en-US" sz="2000" dirty="0" smtClean="0"/>
              <a:t> </a:t>
            </a:r>
            <a:r>
              <a:rPr lang="en-US" sz="2000" dirty="0" err="1" smtClean="0"/>
              <a:t>dikembangkan</a:t>
            </a:r>
            <a:r>
              <a:rPr lang="en-US" sz="2000" dirty="0" smtClean="0"/>
              <a:t> </a:t>
            </a:r>
            <a:r>
              <a:rPr lang="en-US" sz="2000" dirty="0" err="1" smtClean="0"/>
              <a:t>diseluruh</a:t>
            </a:r>
            <a:r>
              <a:rPr lang="en-US" sz="2000" dirty="0" smtClean="0"/>
              <a:t> </a:t>
            </a:r>
            <a:r>
              <a:rPr lang="en-US" sz="2000" dirty="0" err="1" smtClean="0"/>
              <a:t>dunia</a:t>
            </a:r>
            <a:r>
              <a:rPr lang="en-US" sz="2000" dirty="0" smtClean="0"/>
              <a:t>.</a:t>
            </a:r>
          </a:p>
          <a:p>
            <a:pPr eaLnBrk="1" hangingPunct="1">
              <a:lnSpc>
                <a:spcPct val="80000"/>
              </a:lnSpc>
              <a:buFont typeface="Wingdings" pitchFamily="2" charset="2"/>
              <a:buChar char="è"/>
            </a:pPr>
            <a:r>
              <a:rPr lang="en-US" sz="2000" dirty="0" err="1" smtClean="0"/>
              <a:t>Fasilitas</a:t>
            </a:r>
            <a:r>
              <a:rPr lang="en-US" sz="2000" dirty="0" smtClean="0"/>
              <a:t> e-banking, </a:t>
            </a:r>
            <a:r>
              <a:rPr lang="en-US" sz="2000" dirty="0" err="1" smtClean="0">
                <a:solidFill>
                  <a:srgbClr val="FF0000"/>
                </a:solidFill>
              </a:rPr>
              <a:t>persaingan</a:t>
            </a:r>
            <a:r>
              <a:rPr lang="en-US" sz="2000" dirty="0" smtClean="0">
                <a:solidFill>
                  <a:srgbClr val="FF0000"/>
                </a:solidFill>
              </a:rPr>
              <a:t> </a:t>
            </a:r>
            <a:r>
              <a:rPr lang="en-US" sz="2000" dirty="0" err="1" smtClean="0">
                <a:solidFill>
                  <a:srgbClr val="FF0000"/>
                </a:solidFill>
              </a:rPr>
              <a:t>pada</a:t>
            </a:r>
            <a:r>
              <a:rPr lang="en-US" sz="2000" dirty="0" smtClean="0">
                <a:solidFill>
                  <a:srgbClr val="FF0000"/>
                </a:solidFill>
              </a:rPr>
              <a:t> </a:t>
            </a:r>
            <a:r>
              <a:rPr lang="en-US" sz="2000" dirty="0" err="1" smtClean="0">
                <a:solidFill>
                  <a:srgbClr val="FF0000"/>
                </a:solidFill>
              </a:rPr>
              <a:t>dunia</a:t>
            </a:r>
            <a:r>
              <a:rPr lang="en-US" sz="2000" dirty="0" smtClean="0">
                <a:solidFill>
                  <a:srgbClr val="FF0000"/>
                </a:solidFill>
              </a:rPr>
              <a:t> </a:t>
            </a:r>
            <a:r>
              <a:rPr lang="en-US" sz="2000" dirty="0" err="1" smtClean="0">
                <a:solidFill>
                  <a:srgbClr val="FF0000"/>
                </a:solidFill>
              </a:rPr>
              <a:t>perbankan</a:t>
            </a:r>
            <a:r>
              <a:rPr lang="en-US" sz="2000" dirty="0" smtClean="0"/>
              <a:t> </a:t>
            </a:r>
            <a:r>
              <a:rPr lang="en-US" sz="2000" dirty="0" err="1" smtClean="0"/>
              <a:t>untuk</a:t>
            </a:r>
            <a:r>
              <a:rPr lang="en-US" sz="2000" dirty="0" smtClean="0"/>
              <a:t> </a:t>
            </a:r>
            <a:r>
              <a:rPr lang="en-US" sz="2000" dirty="0" err="1" smtClean="0"/>
              <a:t>meningkatkan</a:t>
            </a:r>
            <a:r>
              <a:rPr lang="en-US" sz="2000" dirty="0" smtClean="0"/>
              <a:t> </a:t>
            </a:r>
            <a:r>
              <a:rPr lang="en-US" sz="2000" dirty="0" err="1" smtClean="0"/>
              <a:t>pelayanan</a:t>
            </a:r>
            <a:r>
              <a:rPr lang="en-US" sz="2000" dirty="0" smtClean="0"/>
              <a:t> </a:t>
            </a:r>
            <a:r>
              <a:rPr lang="en-US" sz="2000" dirty="0" err="1" smtClean="0"/>
              <a:t>jasa</a:t>
            </a:r>
            <a:r>
              <a:rPr lang="en-US" sz="2000" dirty="0" smtClean="0"/>
              <a:t> </a:t>
            </a:r>
            <a:r>
              <a:rPr lang="en-US" sz="2000" dirty="0" err="1" smtClean="0"/>
              <a:t>untuk</a:t>
            </a:r>
            <a:r>
              <a:rPr lang="en-US" sz="2000" dirty="0" smtClean="0"/>
              <a:t> </a:t>
            </a:r>
            <a:r>
              <a:rPr lang="en-US" sz="2000" dirty="0" err="1" smtClean="0"/>
              <a:t>nasabahnya</a:t>
            </a:r>
            <a:r>
              <a:rPr lang="en-US" sz="2000" dirty="0" smtClean="0"/>
              <a:t>.</a:t>
            </a:r>
          </a:p>
          <a:p>
            <a:pPr eaLnBrk="1" hangingPunct="1">
              <a:lnSpc>
                <a:spcPct val="80000"/>
              </a:lnSpc>
              <a:buFont typeface="Wingdings" pitchFamily="2" charset="2"/>
              <a:buChar char="è"/>
            </a:pPr>
            <a:r>
              <a:rPr lang="en-US" sz="2000" dirty="0" err="1" smtClean="0"/>
              <a:t>Sekali</a:t>
            </a:r>
            <a:r>
              <a:rPr lang="en-US" sz="2000" dirty="0" smtClean="0"/>
              <a:t> </a:t>
            </a:r>
            <a:r>
              <a:rPr lang="en-US" sz="2000" dirty="0" err="1" smtClean="0"/>
              <a:t>proyek</a:t>
            </a:r>
            <a:r>
              <a:rPr lang="en-US" sz="2000" dirty="0" smtClean="0"/>
              <a:t> </a:t>
            </a:r>
            <a:r>
              <a:rPr lang="en-US" sz="2000" dirty="0" err="1" smtClean="0"/>
              <a:t>diajukan</a:t>
            </a:r>
            <a:r>
              <a:rPr lang="en-US" sz="2000" dirty="0" smtClean="0"/>
              <a:t>, </a:t>
            </a:r>
            <a:r>
              <a:rPr lang="en-US" sz="2000" dirty="0" err="1" smtClean="0"/>
              <a:t>penganalisis</a:t>
            </a:r>
            <a:r>
              <a:rPr lang="en-US" sz="2000" dirty="0" smtClean="0"/>
              <a:t> </a:t>
            </a:r>
            <a:r>
              <a:rPr lang="en-US" sz="2000" dirty="0" err="1" smtClean="0"/>
              <a:t>sistem</a:t>
            </a:r>
            <a:r>
              <a:rPr lang="en-US" sz="2000" dirty="0" smtClean="0"/>
              <a:t> </a:t>
            </a:r>
            <a:r>
              <a:rPr lang="en-US" sz="2000" dirty="0" err="1" smtClean="0"/>
              <a:t>bekerja</a:t>
            </a:r>
            <a:r>
              <a:rPr lang="en-US" sz="2000" dirty="0" smtClean="0"/>
              <a:t> </a:t>
            </a:r>
            <a:r>
              <a:rPr lang="en-US" sz="2000" dirty="0" err="1" smtClean="0"/>
              <a:t>cepat</a:t>
            </a:r>
            <a:r>
              <a:rPr lang="en-US" sz="2000" dirty="0" smtClean="0"/>
              <a:t> </a:t>
            </a:r>
            <a:r>
              <a:rPr lang="en-US" sz="2000" dirty="0" err="1" smtClean="0"/>
              <a:t>dengan</a:t>
            </a:r>
            <a:r>
              <a:rPr lang="en-US" sz="2000" dirty="0" smtClean="0"/>
              <a:t> </a:t>
            </a:r>
            <a:r>
              <a:rPr lang="en-US" sz="2000" dirty="0" err="1" smtClean="0"/>
              <a:t>para</a:t>
            </a:r>
            <a:r>
              <a:rPr lang="en-US" sz="2000" dirty="0" smtClean="0"/>
              <a:t> </a:t>
            </a:r>
            <a:r>
              <a:rPr lang="en-US" sz="2000" dirty="0" err="1" smtClean="0"/>
              <a:t>pembuat</a:t>
            </a:r>
            <a:r>
              <a:rPr lang="en-US" sz="2000" dirty="0" smtClean="0"/>
              <a:t> </a:t>
            </a:r>
            <a:r>
              <a:rPr lang="en-US" sz="2000" dirty="0" err="1" smtClean="0"/>
              <a:t>keputusan</a:t>
            </a:r>
            <a:r>
              <a:rPr lang="en-US" sz="2000" dirty="0" smtClean="0"/>
              <a:t> </a:t>
            </a:r>
            <a:r>
              <a:rPr lang="en-US" sz="2000" dirty="0" err="1" smtClean="0"/>
              <a:t>menentukan</a:t>
            </a:r>
            <a:r>
              <a:rPr lang="en-US" sz="2000" dirty="0" smtClean="0"/>
              <a:t> </a:t>
            </a:r>
            <a:r>
              <a:rPr lang="en-US" sz="2000" dirty="0" err="1" smtClean="0"/>
              <a:t>proyek</a:t>
            </a:r>
            <a:r>
              <a:rPr lang="en-US" sz="2000" dirty="0" smtClean="0"/>
              <a:t> </a:t>
            </a:r>
            <a:r>
              <a:rPr lang="en-US" sz="2000" dirty="0" err="1" smtClean="0"/>
              <a:t>tersebut</a:t>
            </a:r>
            <a:r>
              <a:rPr lang="en-US" sz="2000" dirty="0" smtClean="0"/>
              <a:t> </a:t>
            </a:r>
            <a:r>
              <a:rPr lang="en-US" sz="2000" dirty="0" err="1" smtClean="0"/>
              <a:t>layak</a:t>
            </a:r>
            <a:r>
              <a:rPr lang="en-US" sz="2000" dirty="0" smtClean="0"/>
              <a:t> </a:t>
            </a:r>
            <a:r>
              <a:rPr lang="en-US" sz="2000" dirty="0" err="1" smtClean="0"/>
              <a:t>atau</a:t>
            </a:r>
            <a:r>
              <a:rPr lang="en-US" sz="2000" dirty="0" smtClean="0"/>
              <a:t> </a:t>
            </a:r>
            <a:r>
              <a:rPr lang="en-US" sz="2000" dirty="0" err="1" smtClean="0"/>
              <a:t>tidak</a:t>
            </a:r>
            <a:r>
              <a:rPr lang="en-US" sz="2000" dirty="0" smtClean="0"/>
              <a:t>.</a:t>
            </a:r>
          </a:p>
          <a:p>
            <a:pPr eaLnBrk="1" hangingPunct="1">
              <a:lnSpc>
                <a:spcPct val="80000"/>
              </a:lnSpc>
              <a:buFont typeface="Wingdings" pitchFamily="2" charset="2"/>
              <a:buChar char="è"/>
            </a:pPr>
            <a:r>
              <a:rPr lang="en-US" sz="2000" dirty="0" err="1" smtClean="0"/>
              <a:t>Jika</a:t>
            </a:r>
            <a:r>
              <a:rPr lang="en-US" sz="2000" dirty="0" smtClean="0"/>
              <a:t> </a:t>
            </a:r>
            <a:r>
              <a:rPr lang="en-US" sz="2000" dirty="0" err="1" smtClean="0"/>
              <a:t>Proyek</a:t>
            </a:r>
            <a:r>
              <a:rPr lang="en-US" sz="2000" dirty="0" smtClean="0"/>
              <a:t> </a:t>
            </a:r>
            <a:r>
              <a:rPr lang="en-US" sz="2000" dirty="0" err="1" smtClean="0"/>
              <a:t>disetujui</a:t>
            </a:r>
            <a:r>
              <a:rPr lang="en-US" sz="2000" dirty="0" smtClean="0"/>
              <a:t>, </a:t>
            </a:r>
            <a:r>
              <a:rPr lang="en-US" sz="2000" dirty="0" err="1" smtClean="0"/>
              <a:t>maka</a:t>
            </a:r>
            <a:r>
              <a:rPr lang="en-US" sz="2000" dirty="0" smtClean="0"/>
              <a:t> </a:t>
            </a:r>
            <a:r>
              <a:rPr lang="en-US" sz="2000" dirty="0" err="1" smtClean="0"/>
              <a:t>dibuat</a:t>
            </a:r>
            <a:r>
              <a:rPr lang="en-US" sz="2000" dirty="0" smtClean="0"/>
              <a:t> </a:t>
            </a:r>
            <a:r>
              <a:rPr lang="en-US" sz="2000" dirty="0" err="1" smtClean="0"/>
              <a:t>jadwal</a:t>
            </a:r>
            <a:r>
              <a:rPr lang="en-US" sz="2000" dirty="0" smtClean="0"/>
              <a:t> </a:t>
            </a:r>
            <a:r>
              <a:rPr lang="en-US" sz="2000" dirty="0" err="1" smtClean="0"/>
              <a:t>kegiatan</a:t>
            </a:r>
            <a:r>
              <a:rPr lang="en-US" sz="2000" dirty="0" smtClean="0"/>
              <a:t> </a:t>
            </a:r>
            <a:r>
              <a:rPr lang="en-US" sz="2000" dirty="0" err="1" smtClean="0"/>
              <a:t>proyek</a:t>
            </a:r>
            <a:r>
              <a:rPr lang="en-US" sz="2000" dirty="0" smtClean="0"/>
              <a:t> </a:t>
            </a:r>
            <a:r>
              <a:rPr lang="en-US" sz="2000" dirty="0" err="1" smtClean="0"/>
              <a:t>dengan</a:t>
            </a:r>
            <a:r>
              <a:rPr lang="en-US" sz="2000" dirty="0" smtClean="0"/>
              <a:t> </a:t>
            </a:r>
            <a:r>
              <a:rPr lang="en-US" sz="2000" dirty="0" err="1" smtClean="0"/>
              <a:t>menggunakan</a:t>
            </a:r>
            <a:r>
              <a:rPr lang="en-US" sz="2000" dirty="0" smtClean="0"/>
              <a:t> </a:t>
            </a:r>
            <a:r>
              <a:rPr lang="en-US" sz="2000" dirty="0" err="1" smtClean="0"/>
              <a:t>perangkat-perangkat</a:t>
            </a:r>
            <a:r>
              <a:rPr lang="en-US" sz="2000" dirty="0" smtClean="0"/>
              <a:t> </a:t>
            </a:r>
            <a:r>
              <a:rPr lang="en-US" sz="2000" dirty="0" err="1" smtClean="0"/>
              <a:t>seperti</a:t>
            </a:r>
            <a:r>
              <a:rPr lang="en-US" sz="2000" dirty="0" smtClean="0"/>
              <a:t> </a:t>
            </a:r>
            <a:r>
              <a:rPr lang="en-US" sz="2000" dirty="0" err="1" smtClean="0"/>
              <a:t>grafik</a:t>
            </a:r>
            <a:r>
              <a:rPr lang="en-US" sz="2000" dirty="0" smtClean="0"/>
              <a:t> </a:t>
            </a:r>
            <a:r>
              <a:rPr lang="en-US" sz="2000" dirty="0" err="1" smtClean="0"/>
              <a:t>gantt</a:t>
            </a:r>
            <a:r>
              <a:rPr lang="en-US" sz="2000" dirty="0" smtClean="0"/>
              <a:t> </a:t>
            </a:r>
            <a:r>
              <a:rPr lang="en-US" sz="2000" dirty="0" err="1" smtClean="0"/>
              <a:t>dan</a:t>
            </a:r>
            <a:r>
              <a:rPr lang="en-US" sz="2000" dirty="0" smtClean="0"/>
              <a:t> diagram Program Evaluation </a:t>
            </a:r>
            <a:r>
              <a:rPr lang="en-US" sz="2000" dirty="0" err="1" smtClean="0"/>
              <a:t>dan</a:t>
            </a:r>
            <a:r>
              <a:rPr lang="en-US" sz="2000" dirty="0" smtClean="0"/>
              <a:t> Review Techniques (PERT) </a:t>
            </a:r>
            <a:r>
              <a:rPr lang="en-US" sz="2000" dirty="0" err="1" smtClean="0"/>
              <a:t>sehingga</a:t>
            </a:r>
            <a:r>
              <a:rPr lang="en-US" sz="2000" dirty="0" smtClean="0"/>
              <a:t> </a:t>
            </a:r>
            <a:r>
              <a:rPr lang="en-US" sz="2000" dirty="0" err="1" smtClean="0"/>
              <a:t>proyek</a:t>
            </a:r>
            <a:r>
              <a:rPr lang="en-US" sz="2000" dirty="0" smtClean="0"/>
              <a:t> </a:t>
            </a:r>
            <a:r>
              <a:rPr lang="en-US" sz="2000" dirty="0" err="1" smtClean="0"/>
              <a:t>tersebut</a:t>
            </a:r>
            <a:r>
              <a:rPr lang="en-US" sz="2000" dirty="0" smtClean="0"/>
              <a:t> </a:t>
            </a:r>
            <a:r>
              <a:rPr lang="en-US" sz="2000" dirty="0" err="1" smtClean="0"/>
              <a:t>dapat</a:t>
            </a:r>
            <a:r>
              <a:rPr lang="en-US" sz="2000" dirty="0" smtClean="0"/>
              <a:t> </a:t>
            </a:r>
            <a:r>
              <a:rPr lang="en-US" sz="2000" dirty="0" err="1" smtClean="0"/>
              <a:t>diselesaikan</a:t>
            </a:r>
            <a:r>
              <a:rPr lang="en-US" sz="2000" dirty="0" smtClean="0"/>
              <a:t> </a:t>
            </a:r>
            <a:r>
              <a:rPr lang="en-US" sz="2000" dirty="0" err="1" smtClean="0"/>
              <a:t>tepat</a:t>
            </a:r>
            <a:r>
              <a:rPr lang="en-US" sz="2000" dirty="0" smtClean="0"/>
              <a:t> </a:t>
            </a:r>
            <a:r>
              <a:rPr lang="en-US" sz="2000" dirty="0" err="1" smtClean="0"/>
              <a:t>waktu</a:t>
            </a:r>
            <a:r>
              <a:rPr lang="en-US" sz="2000" dirty="0" smtClean="0"/>
              <a:t>.</a:t>
            </a:r>
          </a:p>
        </p:txBody>
      </p:sp>
    </p:spTree>
    <p:extLst>
      <p:ext uri="{BB962C8B-B14F-4D97-AF65-F5344CB8AC3E}">
        <p14:creationId xmlns:p14="http://schemas.microsoft.com/office/powerpoint/2010/main" val="76345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3315">
                                            <p:txEl>
                                              <p:pRg st="3" end="3"/>
                                            </p:txEl>
                                          </p:spTgt>
                                        </p:tgtEl>
                                        <p:attrNameLst>
                                          <p:attrName>style.visibility</p:attrName>
                                        </p:attrNameLst>
                                      </p:cBhvr>
                                      <p:to>
                                        <p:strVal val="visible"/>
                                      </p:to>
                                    </p:set>
                                    <p:animEffect transition="in" filter="fade">
                                      <p:cBhvr>
                                        <p:cTn id="28" dur="1000"/>
                                        <p:tgtEl>
                                          <p:spTgt spid="13315">
                                            <p:txEl>
                                              <p:pRg st="3" end="3"/>
                                            </p:txEl>
                                          </p:spTgt>
                                        </p:tgtEl>
                                      </p:cBhvr>
                                    </p:animEffect>
                                    <p:anim calcmode="lin" valueType="num">
                                      <p:cBhvr>
                                        <p:cTn id="29" dur="1000" fill="hold"/>
                                        <p:tgtEl>
                                          <p:spTgt spid="1331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331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3315">
                                            <p:txEl>
                                              <p:pRg st="4" end="4"/>
                                            </p:txEl>
                                          </p:spTgt>
                                        </p:tgtEl>
                                        <p:attrNameLst>
                                          <p:attrName>style.visibility</p:attrName>
                                        </p:attrNameLst>
                                      </p:cBhvr>
                                      <p:to>
                                        <p:strVal val="visible"/>
                                      </p:to>
                                    </p:set>
                                    <p:animEffect transition="in" filter="fade">
                                      <p:cBhvr>
                                        <p:cTn id="35" dur="1000"/>
                                        <p:tgtEl>
                                          <p:spTgt spid="13315">
                                            <p:txEl>
                                              <p:pRg st="4" end="4"/>
                                            </p:txEl>
                                          </p:spTgt>
                                        </p:tgtEl>
                                      </p:cBhvr>
                                    </p:animEffect>
                                    <p:anim calcmode="lin" valueType="num">
                                      <p:cBhvr>
                                        <p:cTn id="36" dur="1000" fill="hold"/>
                                        <p:tgtEl>
                                          <p:spTgt spid="1331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331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bwMode="auto">
          <a:xfrm>
            <a:off x="508000" y="533400"/>
            <a:ext cx="8240464" cy="642938"/>
          </a:xfrm>
          <a:prstGeom prst="rect">
            <a:avLst/>
          </a:prstGeom>
          <a:noFill/>
          <a:ln w="9525">
            <a:noFill/>
            <a:miter lim="800000"/>
            <a:headEnd/>
            <a:tailEnd/>
          </a:ln>
          <a:effectLst/>
        </p:spPr>
        <p:txBody>
          <a:bodyPr anchor="ctr"/>
          <a:lstStyle/>
          <a:p>
            <a:pPr algn="r" eaLnBrk="1" hangingPunct="1">
              <a:defRPr/>
            </a:pPr>
            <a:r>
              <a:rPr lang="en-US" sz="4400" kern="0" dirty="0">
                <a:solidFill>
                  <a:srgbClr val="00B050"/>
                </a:solidFill>
                <a:latin typeface="+mj-lt"/>
                <a:ea typeface="+mj-ea"/>
                <a:cs typeface="+mj-cs"/>
              </a:rPr>
              <a:t>DASAR-DASAR PROYEK</a:t>
            </a:r>
          </a:p>
        </p:txBody>
      </p:sp>
      <p:sp>
        <p:nvSpPr>
          <p:cNvPr id="5" name="Rectangle 5"/>
          <p:cNvSpPr txBox="1">
            <a:spLocks noChangeArrowheads="1"/>
          </p:cNvSpPr>
          <p:nvPr/>
        </p:nvSpPr>
        <p:spPr bwMode="auto">
          <a:xfrm>
            <a:off x="2876549" y="2004958"/>
            <a:ext cx="4115751" cy="503237"/>
          </a:xfrm>
          <a:prstGeom prst="rect">
            <a:avLst/>
          </a:prstGeom>
          <a:noFill/>
          <a:ln w="9525">
            <a:solidFill>
              <a:schemeClr val="tx1"/>
            </a:solidFill>
            <a:miter lim="800000"/>
            <a:headEnd/>
            <a:tailEnd/>
          </a:ln>
          <a:effectLst/>
        </p:spPr>
        <p:txBody>
          <a:bodyPr/>
          <a:lstStyle/>
          <a:p>
            <a:pPr marL="342900" indent="-342900" eaLnBrk="1" hangingPunct="1">
              <a:lnSpc>
                <a:spcPct val="90000"/>
              </a:lnSpc>
              <a:spcBef>
                <a:spcPct val="20000"/>
              </a:spcBef>
              <a:buClr>
                <a:schemeClr val="bg2"/>
              </a:buClr>
              <a:buSzPct val="75000"/>
              <a:buFont typeface="Wingdings" pitchFamily="2" charset="2"/>
              <a:buChar char="n"/>
              <a:defRPr/>
            </a:pPr>
            <a:r>
              <a:rPr lang="en-US" sz="3000" kern="0" dirty="0" err="1">
                <a:solidFill>
                  <a:srgbClr val="00B050"/>
                </a:solidFill>
                <a:latin typeface="+mn-lt"/>
              </a:rPr>
              <a:t>Memulai</a:t>
            </a:r>
            <a:r>
              <a:rPr lang="en-US" sz="3000" kern="0" dirty="0">
                <a:solidFill>
                  <a:srgbClr val="00B050"/>
                </a:solidFill>
                <a:latin typeface="+mn-lt"/>
              </a:rPr>
              <a:t> </a:t>
            </a:r>
            <a:r>
              <a:rPr lang="en-US" sz="3000" kern="0" dirty="0" err="1">
                <a:solidFill>
                  <a:srgbClr val="00B050"/>
                </a:solidFill>
                <a:latin typeface="+mn-lt"/>
              </a:rPr>
              <a:t>Proyek</a:t>
            </a:r>
            <a:endParaRPr lang="en-US" sz="3000" kern="0" dirty="0">
              <a:solidFill>
                <a:srgbClr val="00B050"/>
              </a:solidFill>
              <a:latin typeface="+mn-lt"/>
            </a:endParaRPr>
          </a:p>
        </p:txBody>
      </p:sp>
      <p:sp>
        <p:nvSpPr>
          <p:cNvPr id="14340" name="Rectangle 6"/>
          <p:cNvSpPr>
            <a:spLocks noChangeArrowheads="1"/>
          </p:cNvSpPr>
          <p:nvPr/>
        </p:nvSpPr>
        <p:spPr bwMode="auto">
          <a:xfrm>
            <a:off x="2878138" y="2620963"/>
            <a:ext cx="4135437" cy="11128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lnSpc>
                <a:spcPct val="90000"/>
              </a:lnSpc>
              <a:spcBef>
                <a:spcPct val="20000"/>
              </a:spcBef>
            </a:pPr>
            <a:r>
              <a:rPr lang="en-US" sz="3000" dirty="0" err="1">
                <a:solidFill>
                  <a:srgbClr val="00B050"/>
                </a:solidFill>
              </a:rPr>
              <a:t>Menentukan</a:t>
            </a:r>
            <a:r>
              <a:rPr lang="en-US" sz="3000" dirty="0">
                <a:solidFill>
                  <a:srgbClr val="00B050"/>
                </a:solidFill>
              </a:rPr>
              <a:t> </a:t>
            </a:r>
            <a:r>
              <a:rPr lang="en-US" sz="3000" dirty="0" err="1">
                <a:solidFill>
                  <a:srgbClr val="00B050"/>
                </a:solidFill>
              </a:rPr>
              <a:t>Kelayakan</a:t>
            </a:r>
            <a:r>
              <a:rPr lang="en-US" sz="3000" dirty="0">
                <a:solidFill>
                  <a:srgbClr val="00B050"/>
                </a:solidFill>
              </a:rPr>
              <a:t> </a:t>
            </a:r>
            <a:r>
              <a:rPr lang="en-US" sz="3000" dirty="0" err="1">
                <a:solidFill>
                  <a:srgbClr val="00B050"/>
                </a:solidFill>
              </a:rPr>
              <a:t>Proyek</a:t>
            </a:r>
            <a:endParaRPr lang="en-US" sz="3000" dirty="0">
              <a:solidFill>
                <a:srgbClr val="00B050"/>
              </a:solidFill>
            </a:endParaRPr>
          </a:p>
        </p:txBody>
      </p:sp>
      <p:sp>
        <p:nvSpPr>
          <p:cNvPr id="14341" name="Rectangle 7"/>
          <p:cNvSpPr>
            <a:spLocks noChangeArrowheads="1"/>
          </p:cNvSpPr>
          <p:nvPr/>
        </p:nvSpPr>
        <p:spPr bwMode="auto">
          <a:xfrm>
            <a:off x="2843808" y="3793686"/>
            <a:ext cx="4135438" cy="11414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lnSpc>
                <a:spcPct val="90000"/>
              </a:lnSpc>
              <a:spcBef>
                <a:spcPct val="20000"/>
              </a:spcBef>
            </a:pPr>
            <a:r>
              <a:rPr lang="en-US" sz="3000" dirty="0" err="1">
                <a:solidFill>
                  <a:srgbClr val="00B050"/>
                </a:solidFill>
              </a:rPr>
              <a:t>Menjadwalkan</a:t>
            </a:r>
            <a:r>
              <a:rPr lang="en-US" sz="3000" dirty="0">
                <a:solidFill>
                  <a:srgbClr val="00B050"/>
                </a:solidFill>
              </a:rPr>
              <a:t> &amp; </a:t>
            </a:r>
            <a:r>
              <a:rPr lang="en-US" sz="3000" dirty="0" err="1">
                <a:solidFill>
                  <a:srgbClr val="00B050"/>
                </a:solidFill>
              </a:rPr>
              <a:t>Merencanakan</a:t>
            </a:r>
            <a:r>
              <a:rPr lang="en-US" sz="3000" dirty="0">
                <a:solidFill>
                  <a:srgbClr val="00B050"/>
                </a:solidFill>
              </a:rPr>
              <a:t> </a:t>
            </a:r>
            <a:r>
              <a:rPr lang="en-US" sz="3000" dirty="0" err="1">
                <a:solidFill>
                  <a:srgbClr val="00B050"/>
                </a:solidFill>
              </a:rPr>
              <a:t>Proyek</a:t>
            </a:r>
            <a:endParaRPr lang="en-US" sz="3000" dirty="0">
              <a:solidFill>
                <a:srgbClr val="00B050"/>
              </a:solidFill>
            </a:endParaRPr>
          </a:p>
        </p:txBody>
      </p:sp>
      <p:sp>
        <p:nvSpPr>
          <p:cNvPr id="14342" name="Rectangle 8"/>
          <p:cNvSpPr>
            <a:spLocks noChangeArrowheads="1"/>
          </p:cNvSpPr>
          <p:nvPr/>
        </p:nvSpPr>
        <p:spPr bwMode="auto">
          <a:xfrm>
            <a:off x="2860675" y="5130800"/>
            <a:ext cx="4198938" cy="9366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lstStyle/>
          <a:p>
            <a:pPr algn="ctr">
              <a:lnSpc>
                <a:spcPct val="90000"/>
              </a:lnSpc>
              <a:spcBef>
                <a:spcPct val="20000"/>
              </a:spcBef>
            </a:pPr>
            <a:r>
              <a:rPr lang="en-US" sz="3000">
                <a:solidFill>
                  <a:srgbClr val="00B050"/>
                </a:solidFill>
              </a:rPr>
              <a:t>Mengelola Kegiatan &amp; Anggota Proyek</a:t>
            </a:r>
          </a:p>
        </p:txBody>
      </p:sp>
      <p:sp>
        <p:nvSpPr>
          <p:cNvPr id="14343" name="AutoShape 9"/>
          <p:cNvSpPr>
            <a:spLocks noChangeArrowheads="1"/>
          </p:cNvSpPr>
          <p:nvPr/>
        </p:nvSpPr>
        <p:spPr bwMode="auto">
          <a:xfrm>
            <a:off x="1966570" y="2008981"/>
            <a:ext cx="858838" cy="1800225"/>
          </a:xfrm>
          <a:prstGeom prst="curvedRightArrow">
            <a:avLst>
              <a:gd name="adj1" fmla="val 45416"/>
              <a:gd name="adj2" fmla="val 90832"/>
              <a:gd name="adj3" fmla="val 33333"/>
            </a:avLst>
          </a:prstGeom>
          <a:solidFill>
            <a:schemeClr val="accent1"/>
          </a:solidFill>
          <a:ln w="9525">
            <a:solidFill>
              <a:schemeClr val="tx1"/>
            </a:solidFill>
            <a:miter lim="800000"/>
            <a:headEnd/>
            <a:tailEnd/>
          </a:ln>
        </p:spPr>
        <p:txBody>
          <a:bodyPr wrap="none" anchor="ctr"/>
          <a:lstStyle/>
          <a:p>
            <a:endParaRPr lang="id-ID">
              <a:solidFill>
                <a:srgbClr val="FFFF00"/>
              </a:solidFill>
            </a:endParaRPr>
          </a:p>
        </p:txBody>
      </p:sp>
      <p:sp>
        <p:nvSpPr>
          <p:cNvPr id="14344" name="AutoShape 10"/>
          <p:cNvSpPr>
            <a:spLocks noChangeArrowheads="1"/>
          </p:cNvSpPr>
          <p:nvPr/>
        </p:nvSpPr>
        <p:spPr bwMode="auto">
          <a:xfrm>
            <a:off x="7087278" y="2937996"/>
            <a:ext cx="779463" cy="2087563"/>
          </a:xfrm>
          <a:prstGeom prst="curvedLeftArrow">
            <a:avLst>
              <a:gd name="adj1" fmla="val 58028"/>
              <a:gd name="adj2" fmla="val 116056"/>
              <a:gd name="adj3" fmla="val 33333"/>
            </a:avLst>
          </a:prstGeom>
          <a:solidFill>
            <a:schemeClr val="accent1"/>
          </a:solidFill>
          <a:ln w="9525">
            <a:solidFill>
              <a:schemeClr val="tx1"/>
            </a:solidFill>
            <a:miter lim="800000"/>
            <a:headEnd/>
            <a:tailEnd/>
          </a:ln>
        </p:spPr>
        <p:txBody>
          <a:bodyPr wrap="none" anchor="ctr"/>
          <a:lstStyle/>
          <a:p>
            <a:endParaRPr lang="id-ID">
              <a:solidFill>
                <a:srgbClr val="FFFF00"/>
              </a:solidFill>
            </a:endParaRPr>
          </a:p>
        </p:txBody>
      </p:sp>
      <p:sp>
        <p:nvSpPr>
          <p:cNvPr id="14345" name="AutoShape 11"/>
          <p:cNvSpPr>
            <a:spLocks noChangeArrowheads="1"/>
          </p:cNvSpPr>
          <p:nvPr/>
        </p:nvSpPr>
        <p:spPr bwMode="auto">
          <a:xfrm>
            <a:off x="1966570" y="4122737"/>
            <a:ext cx="858837" cy="2016125"/>
          </a:xfrm>
          <a:prstGeom prst="curvedRightArrow">
            <a:avLst>
              <a:gd name="adj1" fmla="val 50863"/>
              <a:gd name="adj2" fmla="val 101725"/>
              <a:gd name="adj3" fmla="val 33333"/>
            </a:avLst>
          </a:prstGeom>
          <a:solidFill>
            <a:schemeClr val="accent1"/>
          </a:solidFill>
          <a:ln w="9525">
            <a:solidFill>
              <a:schemeClr val="tx1"/>
            </a:solidFill>
            <a:miter lim="800000"/>
            <a:headEnd/>
            <a:tailEnd/>
          </a:ln>
        </p:spPr>
        <p:txBody>
          <a:bodyPr wrap="none" anchor="ctr"/>
          <a:lstStyle/>
          <a:p>
            <a:endParaRPr lang="id-ID">
              <a:solidFill>
                <a:srgbClr val="FFFF00"/>
              </a:solidFill>
            </a:endParaRPr>
          </a:p>
        </p:txBody>
      </p:sp>
    </p:spTree>
    <p:extLst>
      <p:ext uri="{BB962C8B-B14F-4D97-AF65-F5344CB8AC3E}">
        <p14:creationId xmlns:p14="http://schemas.microsoft.com/office/powerpoint/2010/main" val="420040043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r" eaLnBrk="1" hangingPunct="1"/>
            <a:r>
              <a:rPr lang="en-US" smtClean="0"/>
              <a:t>I. Memulai Proyek</a:t>
            </a:r>
          </a:p>
        </p:txBody>
      </p:sp>
      <p:sp>
        <p:nvSpPr>
          <p:cNvPr id="15363" name="Rectangle 3"/>
          <p:cNvSpPr>
            <a:spLocks noGrp="1" noChangeArrowheads="1"/>
          </p:cNvSpPr>
          <p:nvPr>
            <p:ph type="body" idx="1"/>
          </p:nvPr>
        </p:nvSpPr>
        <p:spPr/>
        <p:txBody>
          <a:bodyPr>
            <a:normAutofit lnSpcReduction="10000"/>
          </a:bodyPr>
          <a:lstStyle/>
          <a:p>
            <a:pPr marL="609600" indent="-609600" eaLnBrk="1" hangingPunct="1">
              <a:lnSpc>
                <a:spcPct val="80000"/>
              </a:lnSpc>
              <a:buFont typeface="Wingdings" pitchFamily="2" charset="2"/>
              <a:buChar char="l"/>
            </a:pPr>
            <a:r>
              <a:rPr lang="en-US" sz="2800" dirty="0" err="1" smtClean="0"/>
              <a:t>Proyek</a:t>
            </a:r>
            <a:r>
              <a:rPr lang="en-US" sz="2800" dirty="0" smtClean="0"/>
              <a:t> </a:t>
            </a:r>
            <a:r>
              <a:rPr lang="en-US" sz="2800" dirty="0" err="1" smtClean="0"/>
              <a:t>sistem</a:t>
            </a:r>
            <a:r>
              <a:rPr lang="en-US" sz="2800" dirty="0" smtClean="0"/>
              <a:t> </a:t>
            </a:r>
            <a:r>
              <a:rPr lang="en-US" sz="2800" dirty="0" err="1" smtClean="0"/>
              <a:t>diawali</a:t>
            </a:r>
            <a:r>
              <a:rPr lang="en-US" sz="2800" dirty="0" smtClean="0"/>
              <a:t> </a:t>
            </a:r>
            <a:r>
              <a:rPr lang="en-US" sz="2800" dirty="0" err="1" smtClean="0"/>
              <a:t>dengan</a:t>
            </a:r>
            <a:r>
              <a:rPr lang="en-US" sz="2800" dirty="0" smtClean="0"/>
              <a:t> </a:t>
            </a:r>
            <a:r>
              <a:rPr lang="en-US" sz="2800" dirty="0" err="1" smtClean="0"/>
              <a:t>berbagai</a:t>
            </a:r>
            <a:r>
              <a:rPr lang="en-US" sz="2800" dirty="0" smtClean="0"/>
              <a:t> </a:t>
            </a:r>
            <a:r>
              <a:rPr lang="en-US" sz="2800" dirty="0" err="1" smtClean="0"/>
              <a:t>macam</a:t>
            </a:r>
            <a:r>
              <a:rPr lang="en-US" sz="2800" dirty="0" smtClean="0"/>
              <a:t> </a:t>
            </a:r>
            <a:r>
              <a:rPr lang="en-US" sz="2800" dirty="0" err="1" smtClean="0"/>
              <a:t>sumber</a:t>
            </a:r>
            <a:r>
              <a:rPr lang="en-US" sz="2800" dirty="0" smtClean="0"/>
              <a:t> </a:t>
            </a:r>
            <a:r>
              <a:rPr lang="en-US" sz="2800" dirty="0" err="1" smtClean="0"/>
              <a:t>karena</a:t>
            </a:r>
            <a:r>
              <a:rPr lang="en-US" sz="2800" dirty="0" smtClean="0"/>
              <a:t> </a:t>
            </a:r>
            <a:r>
              <a:rPr lang="en-US" sz="2800" dirty="0" err="1" smtClean="0"/>
              <a:t>beberapa</a:t>
            </a:r>
            <a:r>
              <a:rPr lang="en-US" sz="2800" dirty="0" smtClean="0"/>
              <a:t> </a:t>
            </a:r>
            <a:r>
              <a:rPr lang="en-US" sz="2800" dirty="0" err="1" smtClean="0"/>
              <a:t>alasan</a:t>
            </a:r>
            <a:r>
              <a:rPr lang="en-US" sz="2800" dirty="0" smtClean="0"/>
              <a:t>, </a:t>
            </a:r>
            <a:r>
              <a:rPr lang="en-US" sz="2800" dirty="0" err="1" smtClean="0"/>
              <a:t>beberapa</a:t>
            </a:r>
            <a:r>
              <a:rPr lang="en-US" sz="2800" dirty="0" smtClean="0"/>
              <a:t> </a:t>
            </a:r>
            <a:r>
              <a:rPr lang="en-US" sz="2800" dirty="0" err="1" smtClean="0"/>
              <a:t>proyek</a:t>
            </a:r>
            <a:r>
              <a:rPr lang="en-US" sz="2800" dirty="0" smtClean="0"/>
              <a:t> yang </a:t>
            </a:r>
            <a:r>
              <a:rPr lang="en-US" sz="2800" dirty="0" err="1" smtClean="0"/>
              <a:t>diajukan</a:t>
            </a:r>
            <a:r>
              <a:rPr lang="en-US" sz="2800" dirty="0" smtClean="0"/>
              <a:t> </a:t>
            </a:r>
            <a:r>
              <a:rPr lang="en-US" sz="2800" dirty="0" err="1" smtClean="0"/>
              <a:t>akan</a:t>
            </a:r>
            <a:r>
              <a:rPr lang="en-US" sz="2800" dirty="0" smtClean="0"/>
              <a:t> </a:t>
            </a:r>
            <a:r>
              <a:rPr lang="en-US" sz="2800" dirty="0" err="1" smtClean="0"/>
              <a:t>mengalami</a:t>
            </a:r>
            <a:r>
              <a:rPr lang="en-US" sz="2800" dirty="0" smtClean="0"/>
              <a:t> </a:t>
            </a:r>
            <a:r>
              <a:rPr lang="en-US" sz="2800" dirty="0" err="1" smtClean="0"/>
              <a:t>beberapa</a:t>
            </a:r>
            <a:r>
              <a:rPr lang="en-US" sz="2800" dirty="0" smtClean="0"/>
              <a:t> </a:t>
            </a:r>
            <a:r>
              <a:rPr lang="en-US" sz="2800" dirty="0" err="1" smtClean="0"/>
              <a:t>tahap</a:t>
            </a:r>
            <a:r>
              <a:rPr lang="en-US" sz="2800" dirty="0" smtClean="0"/>
              <a:t> </a:t>
            </a:r>
            <a:r>
              <a:rPr lang="en-US" sz="2800" dirty="0" err="1" smtClean="0"/>
              <a:t>evaluasi</a:t>
            </a:r>
            <a:r>
              <a:rPr lang="en-US" sz="2800" dirty="0" smtClean="0"/>
              <a:t>. </a:t>
            </a:r>
            <a:r>
              <a:rPr lang="en-US" sz="2800" dirty="0" err="1" smtClean="0"/>
              <a:t>Sedangkan</a:t>
            </a:r>
            <a:r>
              <a:rPr lang="en-US" sz="2800" dirty="0" smtClean="0"/>
              <a:t> </a:t>
            </a:r>
            <a:r>
              <a:rPr lang="en-US" sz="2800" dirty="0" err="1" smtClean="0"/>
              <a:t>pelaku</a:t>
            </a:r>
            <a:r>
              <a:rPr lang="en-US" sz="2800" dirty="0" smtClean="0"/>
              <a:t> </a:t>
            </a:r>
            <a:r>
              <a:rPr lang="en-US" sz="2800" dirty="0" err="1" smtClean="0"/>
              <a:t>bisnis</a:t>
            </a:r>
            <a:r>
              <a:rPr lang="en-US" sz="2800" dirty="0" smtClean="0"/>
              <a:t> </a:t>
            </a:r>
            <a:r>
              <a:rPr lang="en-US" sz="2800" dirty="0" err="1" smtClean="0"/>
              <a:t>mengajukan</a:t>
            </a:r>
            <a:r>
              <a:rPr lang="en-US" sz="2800" dirty="0" smtClean="0"/>
              <a:t> </a:t>
            </a:r>
            <a:r>
              <a:rPr lang="en-US" sz="2800" dirty="0" err="1" smtClean="0"/>
              <a:t>proyek</a:t>
            </a:r>
            <a:r>
              <a:rPr lang="en-US" sz="2800" dirty="0" smtClean="0"/>
              <a:t> </a:t>
            </a:r>
            <a:r>
              <a:rPr lang="en-US" sz="2800" dirty="0" err="1" smtClean="0"/>
              <a:t>karena</a:t>
            </a:r>
            <a:r>
              <a:rPr lang="en-US" sz="2800" dirty="0" smtClean="0"/>
              <a:t> </a:t>
            </a:r>
            <a:r>
              <a:rPr lang="en-US" sz="2800" dirty="0" err="1" smtClean="0"/>
              <a:t>dua</a:t>
            </a:r>
            <a:r>
              <a:rPr lang="en-US" sz="2800" dirty="0" smtClean="0"/>
              <a:t> </a:t>
            </a:r>
            <a:r>
              <a:rPr lang="en-US" sz="2800" dirty="0" err="1" smtClean="0"/>
              <a:t>alasan</a:t>
            </a:r>
            <a:r>
              <a:rPr lang="en-US" sz="2800" dirty="0" smtClean="0"/>
              <a:t> </a:t>
            </a:r>
            <a:r>
              <a:rPr lang="en-US" sz="2800" dirty="0" err="1" smtClean="0"/>
              <a:t>utama</a:t>
            </a:r>
            <a:r>
              <a:rPr lang="en-US" sz="2800" dirty="0" smtClean="0"/>
              <a:t> </a:t>
            </a:r>
            <a:r>
              <a:rPr lang="en-US" sz="2800" dirty="0" err="1" smtClean="0"/>
              <a:t>yaitu</a:t>
            </a:r>
            <a:r>
              <a:rPr lang="en-US" sz="2800" dirty="0" smtClean="0"/>
              <a:t> :</a:t>
            </a:r>
          </a:p>
          <a:p>
            <a:pPr marL="609600" indent="-609600" eaLnBrk="1" hangingPunct="1">
              <a:lnSpc>
                <a:spcPct val="80000"/>
              </a:lnSpc>
              <a:buFont typeface="Wingdings" pitchFamily="2" charset="2"/>
              <a:buAutoNum type="arabicPeriod"/>
            </a:pPr>
            <a:r>
              <a:rPr lang="en-US" sz="2800" dirty="0" err="1" smtClean="0"/>
              <a:t>Untuk</a:t>
            </a:r>
            <a:r>
              <a:rPr lang="en-US" sz="2800" dirty="0" smtClean="0"/>
              <a:t> </a:t>
            </a:r>
            <a:r>
              <a:rPr lang="en-US" sz="2800" dirty="0" err="1" smtClean="0"/>
              <a:t>mengatasi</a:t>
            </a:r>
            <a:r>
              <a:rPr lang="en-US" sz="2800" dirty="0" smtClean="0"/>
              <a:t> problem.</a:t>
            </a:r>
          </a:p>
          <a:p>
            <a:pPr marL="609600" indent="-609600" eaLnBrk="1" hangingPunct="1">
              <a:lnSpc>
                <a:spcPct val="80000"/>
              </a:lnSpc>
              <a:buFont typeface="Wingdings" pitchFamily="2" charset="2"/>
              <a:buAutoNum type="arabicPeriod"/>
            </a:pPr>
            <a:r>
              <a:rPr lang="en-US" sz="2800" dirty="0" err="1" smtClean="0"/>
              <a:t>Untuk</a:t>
            </a:r>
            <a:r>
              <a:rPr lang="en-US" sz="2800" dirty="0" smtClean="0"/>
              <a:t> </a:t>
            </a:r>
            <a:r>
              <a:rPr lang="en-US" sz="2800" dirty="0" err="1" smtClean="0"/>
              <a:t>mengenali</a:t>
            </a:r>
            <a:r>
              <a:rPr lang="en-US" sz="2800" dirty="0" smtClean="0"/>
              <a:t> </a:t>
            </a:r>
            <a:r>
              <a:rPr lang="en-US" sz="2800" dirty="0" err="1" smtClean="0"/>
              <a:t>peluang</a:t>
            </a:r>
            <a:r>
              <a:rPr lang="en-US" sz="2800" dirty="0" smtClean="0"/>
              <a:t> </a:t>
            </a:r>
            <a:r>
              <a:rPr lang="en-US" sz="2800" dirty="0" err="1" smtClean="0"/>
              <a:t>bagi</a:t>
            </a:r>
            <a:r>
              <a:rPr lang="en-US" sz="2800" dirty="0" smtClean="0"/>
              <a:t> </a:t>
            </a:r>
            <a:r>
              <a:rPr lang="en-US" sz="2800" dirty="0" err="1" smtClean="0"/>
              <a:t>peningkatan</a:t>
            </a:r>
            <a:r>
              <a:rPr lang="en-US" sz="2800" dirty="0" smtClean="0"/>
              <a:t> </a:t>
            </a:r>
            <a:r>
              <a:rPr lang="en-US" sz="2800" dirty="0" err="1" smtClean="0"/>
              <a:t>bisnis</a:t>
            </a:r>
            <a:r>
              <a:rPr lang="en-US" sz="2800" dirty="0" smtClean="0"/>
              <a:t> </a:t>
            </a:r>
            <a:r>
              <a:rPr lang="en-US" sz="2800" dirty="0" err="1" smtClean="0"/>
              <a:t>melalui</a:t>
            </a:r>
            <a:r>
              <a:rPr lang="en-US" sz="2800" dirty="0" smtClean="0"/>
              <a:t> </a:t>
            </a:r>
            <a:r>
              <a:rPr lang="en-US" sz="2800" dirty="0" err="1" smtClean="0"/>
              <a:t>upaya</a:t>
            </a:r>
            <a:r>
              <a:rPr lang="en-US" sz="2800" dirty="0" smtClean="0"/>
              <a:t> </a:t>
            </a:r>
            <a:r>
              <a:rPr lang="en-US" sz="2800" dirty="0" err="1" smtClean="0"/>
              <a:t>peningkatan</a:t>
            </a:r>
            <a:r>
              <a:rPr lang="en-US" sz="2800" dirty="0" smtClean="0"/>
              <a:t>, </a:t>
            </a:r>
            <a:r>
              <a:rPr lang="en-US" sz="2800" dirty="0" err="1" smtClean="0"/>
              <a:t>perubahan</a:t>
            </a:r>
            <a:r>
              <a:rPr lang="en-US" sz="2800" dirty="0" smtClean="0"/>
              <a:t> </a:t>
            </a:r>
            <a:r>
              <a:rPr lang="en-US" sz="2800" dirty="0" err="1" smtClean="0"/>
              <a:t>atau</a:t>
            </a:r>
            <a:r>
              <a:rPr lang="en-US" sz="2800" dirty="0" smtClean="0"/>
              <a:t> </a:t>
            </a:r>
            <a:r>
              <a:rPr lang="en-US" sz="2800" dirty="0" err="1" smtClean="0"/>
              <a:t>penginstalan</a:t>
            </a:r>
            <a:r>
              <a:rPr lang="en-US" sz="2800" dirty="0" smtClean="0"/>
              <a:t> </a:t>
            </a:r>
            <a:r>
              <a:rPr lang="en-US" sz="2800" dirty="0" err="1" smtClean="0"/>
              <a:t>sistem-sistem</a:t>
            </a:r>
            <a:r>
              <a:rPr lang="en-US" sz="2800" dirty="0" smtClean="0"/>
              <a:t> </a:t>
            </a:r>
            <a:r>
              <a:rPr lang="en-US" sz="2800" dirty="0" err="1" smtClean="0"/>
              <a:t>baru</a:t>
            </a:r>
            <a:r>
              <a:rPr lang="en-US" sz="2800" dirty="0" smtClean="0"/>
              <a:t>.</a:t>
            </a:r>
          </a:p>
        </p:txBody>
      </p:sp>
    </p:spTree>
    <p:extLst>
      <p:ext uri="{BB962C8B-B14F-4D97-AF65-F5344CB8AC3E}">
        <p14:creationId xmlns:p14="http://schemas.microsoft.com/office/powerpoint/2010/main" val="325452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1073151" y="2204864"/>
            <a:ext cx="7747322" cy="4104456"/>
          </a:xfrm>
          <a:prstGeom prst="rect">
            <a:avLst/>
          </a:prstGeom>
          <a:noFill/>
          <a:ln w="9525">
            <a:noFill/>
            <a:miter lim="800000"/>
            <a:headEnd/>
            <a:tailEnd/>
          </a:ln>
          <a:effectLst/>
        </p:spPr>
        <p:txBody>
          <a:bodyPr/>
          <a:lstStyle/>
          <a:p>
            <a:pPr defTabSz="1339850" eaLnBrk="1" hangingPunct="1">
              <a:spcBef>
                <a:spcPct val="20000"/>
              </a:spcBef>
              <a:buClr>
                <a:schemeClr val="bg2"/>
              </a:buClr>
              <a:buSzPct val="75000"/>
              <a:tabLst>
                <a:tab pos="1435100" algn="l"/>
                <a:tab pos="1608138" algn="l"/>
              </a:tabLst>
              <a:defRPr/>
            </a:pPr>
            <a:r>
              <a:rPr lang="en-US" sz="2800" kern="0" dirty="0" smtClean="0">
                <a:solidFill>
                  <a:srgbClr val="C00000"/>
                </a:solidFill>
                <a:latin typeface="+mn-lt"/>
              </a:rPr>
              <a:t>People</a:t>
            </a:r>
            <a:r>
              <a:rPr lang="id-ID" sz="2800" kern="0" dirty="0" smtClean="0">
                <a:solidFill>
                  <a:srgbClr val="C00000"/>
                </a:solidFill>
                <a:latin typeface="+mn-lt"/>
              </a:rPr>
              <a:t> 	:</a:t>
            </a:r>
            <a:r>
              <a:rPr lang="id-ID" sz="2800" kern="0" dirty="0" smtClean="0">
                <a:solidFill>
                  <a:srgbClr val="D17373"/>
                </a:solidFill>
                <a:latin typeface="+mn-lt"/>
              </a:rPr>
              <a:t> </a:t>
            </a:r>
            <a:r>
              <a:rPr lang="id-ID" sz="2800" kern="0" dirty="0" smtClean="0">
                <a:latin typeface="+mn-lt"/>
              </a:rPr>
              <a:t>elemen </a:t>
            </a:r>
            <a:r>
              <a:rPr lang="en-US" sz="2800" kern="0" dirty="0">
                <a:latin typeface="+mn-lt"/>
              </a:rPr>
              <a:t>t</a:t>
            </a:r>
            <a:r>
              <a:rPr lang="id-ID" sz="2800" kern="0" dirty="0">
                <a:latin typeface="+mn-lt"/>
              </a:rPr>
              <a:t>erpenting dari kesuksesan </a:t>
            </a:r>
            <a:r>
              <a:rPr lang="id-ID" sz="2800" kern="0" dirty="0" smtClean="0">
                <a:latin typeface="+mn-lt"/>
              </a:rPr>
              <a:t>			suatu </a:t>
            </a:r>
            <a:r>
              <a:rPr lang="id-ID" sz="2800" kern="0" dirty="0">
                <a:latin typeface="+mn-lt"/>
              </a:rPr>
              <a:t>proyek</a:t>
            </a:r>
            <a:endParaRPr lang="en-US" sz="2800" kern="0" dirty="0">
              <a:latin typeface="+mn-lt"/>
            </a:endParaRPr>
          </a:p>
          <a:p>
            <a:pPr defTabSz="1339850" eaLnBrk="1" hangingPunct="1">
              <a:spcBef>
                <a:spcPct val="20000"/>
              </a:spcBef>
              <a:buClr>
                <a:schemeClr val="bg2"/>
              </a:buClr>
              <a:buSzPct val="75000"/>
              <a:tabLst>
                <a:tab pos="1435100" algn="l"/>
                <a:tab pos="1608138" algn="l"/>
              </a:tabLst>
              <a:defRPr/>
            </a:pPr>
            <a:r>
              <a:rPr lang="en-US" sz="2800" kern="0" dirty="0" smtClean="0">
                <a:solidFill>
                  <a:srgbClr val="C00000"/>
                </a:solidFill>
                <a:latin typeface="+mn-lt"/>
              </a:rPr>
              <a:t>Product</a:t>
            </a:r>
            <a:r>
              <a:rPr lang="id-ID" sz="2800" kern="0" dirty="0" smtClean="0">
                <a:solidFill>
                  <a:srgbClr val="C00000"/>
                </a:solidFill>
                <a:latin typeface="+mn-lt"/>
              </a:rPr>
              <a:t>	:</a:t>
            </a:r>
            <a:r>
              <a:rPr lang="en-US" sz="2800" kern="0" dirty="0" smtClean="0">
                <a:latin typeface="+mn-lt"/>
              </a:rPr>
              <a:t> </a:t>
            </a:r>
            <a:r>
              <a:rPr lang="id-ID" sz="2800" kern="0" dirty="0" smtClean="0">
                <a:latin typeface="+mn-lt"/>
              </a:rPr>
              <a:t>sistem </a:t>
            </a:r>
            <a:r>
              <a:rPr lang="id-ID" sz="2800" kern="0" dirty="0">
                <a:latin typeface="+mn-lt"/>
              </a:rPr>
              <a:t>yang akan dibangun</a:t>
            </a:r>
            <a:endParaRPr lang="en-US" sz="2800" kern="0" dirty="0">
              <a:latin typeface="+mn-lt"/>
            </a:endParaRPr>
          </a:p>
          <a:p>
            <a:pPr defTabSz="1339850" eaLnBrk="1" hangingPunct="1">
              <a:spcBef>
                <a:spcPct val="20000"/>
              </a:spcBef>
              <a:buClr>
                <a:schemeClr val="bg2"/>
              </a:buClr>
              <a:buSzPct val="75000"/>
              <a:tabLst>
                <a:tab pos="1435100" algn="l"/>
                <a:tab pos="1608138" algn="l"/>
              </a:tabLst>
              <a:defRPr/>
            </a:pPr>
            <a:r>
              <a:rPr lang="en-US" sz="2800" kern="0" dirty="0" smtClean="0">
                <a:solidFill>
                  <a:srgbClr val="C00000"/>
                </a:solidFill>
                <a:latin typeface="+mn-lt"/>
              </a:rPr>
              <a:t>Process</a:t>
            </a:r>
            <a:r>
              <a:rPr lang="id-ID" sz="2800" kern="0" dirty="0" smtClean="0">
                <a:solidFill>
                  <a:srgbClr val="C00000"/>
                </a:solidFill>
                <a:latin typeface="+mn-lt"/>
              </a:rPr>
              <a:t>	:</a:t>
            </a:r>
            <a:r>
              <a:rPr lang="en-US" sz="2800" kern="0" dirty="0" smtClean="0">
                <a:latin typeface="+mn-lt"/>
              </a:rPr>
              <a:t> </a:t>
            </a:r>
            <a:r>
              <a:rPr lang="id-ID" sz="2800" kern="0" dirty="0" smtClean="0">
                <a:latin typeface="+mn-lt"/>
              </a:rPr>
              <a:t>sekumpulan </a:t>
            </a:r>
            <a:r>
              <a:rPr lang="en-US" sz="2800" i="1" kern="0" dirty="0">
                <a:latin typeface="+mn-lt"/>
              </a:rPr>
              <a:t>framework activities</a:t>
            </a:r>
            <a:r>
              <a:rPr lang="en-US" sz="2800" kern="0" dirty="0">
                <a:latin typeface="+mn-lt"/>
              </a:rPr>
              <a:t> </a:t>
            </a:r>
            <a:r>
              <a:rPr lang="id-ID" sz="2800" kern="0" dirty="0">
                <a:latin typeface="+mn-lt"/>
              </a:rPr>
              <a:t>d</a:t>
            </a:r>
            <a:r>
              <a:rPr lang="en-US" sz="2800" kern="0" dirty="0">
                <a:latin typeface="+mn-lt"/>
              </a:rPr>
              <a:t>an </a:t>
            </a:r>
            <a:r>
              <a:rPr lang="id-ID" sz="2800" kern="0" dirty="0" smtClean="0">
                <a:latin typeface="+mn-lt"/>
              </a:rPr>
              <a:t>		</a:t>
            </a:r>
            <a:r>
              <a:rPr lang="en-US" sz="2800" i="1" kern="0" dirty="0" smtClean="0">
                <a:latin typeface="+mn-lt"/>
              </a:rPr>
              <a:t>engineering </a:t>
            </a:r>
            <a:r>
              <a:rPr lang="en-US" sz="2800" i="1" kern="0" dirty="0">
                <a:latin typeface="+mn-lt"/>
              </a:rPr>
              <a:t>tasks</a:t>
            </a:r>
            <a:r>
              <a:rPr lang="en-US" sz="2800" kern="0" dirty="0">
                <a:latin typeface="+mn-lt"/>
              </a:rPr>
              <a:t> </a:t>
            </a:r>
            <a:r>
              <a:rPr lang="id-ID" sz="2800" kern="0" dirty="0">
                <a:latin typeface="+mn-lt"/>
              </a:rPr>
              <a:t> agar proyek berjalan</a:t>
            </a:r>
            <a:endParaRPr lang="en-US" sz="2800" kern="0" dirty="0">
              <a:latin typeface="+mn-lt"/>
            </a:endParaRPr>
          </a:p>
          <a:p>
            <a:pPr defTabSz="1339850" eaLnBrk="1" hangingPunct="1">
              <a:spcBef>
                <a:spcPct val="20000"/>
              </a:spcBef>
              <a:buClr>
                <a:schemeClr val="bg2"/>
              </a:buClr>
              <a:buSzPct val="75000"/>
              <a:tabLst>
                <a:tab pos="1435100" algn="l"/>
                <a:tab pos="1608138" algn="l"/>
              </a:tabLst>
              <a:defRPr/>
            </a:pPr>
            <a:r>
              <a:rPr lang="en-US" sz="2800" kern="0" dirty="0" smtClean="0">
                <a:solidFill>
                  <a:srgbClr val="C00000"/>
                </a:solidFill>
                <a:latin typeface="+mn-lt"/>
              </a:rPr>
              <a:t>Project</a:t>
            </a:r>
            <a:r>
              <a:rPr lang="id-ID" sz="2800" kern="0" dirty="0" smtClean="0">
                <a:solidFill>
                  <a:srgbClr val="C00000"/>
                </a:solidFill>
                <a:latin typeface="+mn-lt"/>
              </a:rPr>
              <a:t>	:	</a:t>
            </a:r>
            <a:r>
              <a:rPr lang="id-ID" sz="2800" kern="0" dirty="0" smtClean="0">
                <a:latin typeface="+mn-lt"/>
              </a:rPr>
              <a:t>seluruh </a:t>
            </a:r>
            <a:r>
              <a:rPr lang="id-ID" sz="2800" kern="0" dirty="0">
                <a:latin typeface="+mn-lt"/>
              </a:rPr>
              <a:t>kerja/usaha yang </a:t>
            </a:r>
            <a:r>
              <a:rPr lang="id-ID" sz="2800" kern="0" dirty="0" smtClean="0">
                <a:latin typeface="+mn-lt"/>
              </a:rPr>
              <a:t>			dibutuhkan </a:t>
            </a:r>
            <a:r>
              <a:rPr lang="id-ID" sz="2800" kern="0" dirty="0">
                <a:latin typeface="+mn-lt"/>
              </a:rPr>
              <a:t>untuk mewujudkan </a:t>
            </a:r>
            <a:r>
              <a:rPr lang="id-ID" sz="2800" kern="0" dirty="0" smtClean="0">
                <a:latin typeface="+mn-lt"/>
              </a:rPr>
              <a:t>		suatu produk</a:t>
            </a:r>
            <a:endParaRPr lang="en-US" sz="2800" kern="0" dirty="0">
              <a:latin typeface="+mn-lt"/>
            </a:endParaRPr>
          </a:p>
        </p:txBody>
      </p:sp>
      <p:sp>
        <p:nvSpPr>
          <p:cNvPr id="6" name="Title 1"/>
          <p:cNvSpPr>
            <a:spLocks noGrp="1"/>
          </p:cNvSpPr>
          <p:nvPr>
            <p:ph type="title"/>
          </p:nvPr>
        </p:nvSpPr>
        <p:spPr>
          <a:xfrm>
            <a:off x="755576" y="620688"/>
            <a:ext cx="7756263" cy="1054250"/>
          </a:xfrm>
        </p:spPr>
        <p:txBody>
          <a:bodyPr>
            <a:noAutofit/>
          </a:bodyPr>
          <a:lstStyle/>
          <a:p>
            <a:pPr algn="r"/>
            <a:r>
              <a:rPr lang="id-ID" sz="4800" dirty="0" smtClean="0"/>
              <a:t>4 P</a:t>
            </a:r>
            <a:endParaRPr lang="id-ID" sz="4800" dirty="0"/>
          </a:p>
        </p:txBody>
      </p:sp>
    </p:spTree>
    <p:extLst>
      <p:ext uri="{BB962C8B-B14F-4D97-AF65-F5344CB8AC3E}">
        <p14:creationId xmlns:p14="http://schemas.microsoft.com/office/powerpoint/2010/main" val="348917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txBox="1">
            <a:spLocks noChangeArrowheads="1"/>
          </p:cNvSpPr>
          <p:nvPr/>
        </p:nvSpPr>
        <p:spPr bwMode="auto">
          <a:xfrm>
            <a:off x="457200" y="1600200"/>
            <a:ext cx="8229600" cy="4533900"/>
          </a:xfrm>
          <a:prstGeom prst="rect">
            <a:avLst/>
          </a:prstGeom>
          <a:noFill/>
          <a:ln w="9525">
            <a:noFill/>
            <a:miter lim="800000"/>
            <a:headEnd/>
            <a:tailEnd/>
          </a:ln>
          <a:effectLst/>
        </p:spPr>
        <p:txBody>
          <a:bodyPr/>
          <a:lstStyle/>
          <a:p>
            <a:pPr marL="342900" indent="-342900" eaLnBrk="1" hangingPunct="1">
              <a:spcBef>
                <a:spcPct val="20000"/>
              </a:spcBef>
              <a:buClr>
                <a:schemeClr val="bg2"/>
              </a:buClr>
              <a:buSzPct val="75000"/>
              <a:buFont typeface="Wingdings" pitchFamily="2" charset="2"/>
              <a:buNone/>
              <a:defRPr/>
            </a:pPr>
            <a:endParaRPr lang="en-US" sz="3200" kern="0" dirty="0">
              <a:latin typeface="+mn-lt"/>
            </a:endParaRPr>
          </a:p>
          <a:p>
            <a:pPr marL="342900" indent="-342900" eaLnBrk="1" hangingPunct="1">
              <a:spcBef>
                <a:spcPct val="20000"/>
              </a:spcBef>
              <a:buClr>
                <a:schemeClr val="bg2"/>
              </a:buClr>
              <a:buSzPct val="75000"/>
              <a:buFont typeface="Wingdings" pitchFamily="2" charset="2"/>
              <a:buNone/>
              <a:defRPr/>
            </a:pPr>
            <a:endParaRPr lang="en-US" sz="3200" kern="0" dirty="0">
              <a:latin typeface="+mn-lt"/>
            </a:endParaRPr>
          </a:p>
          <a:p>
            <a:pPr marL="342900" indent="-342900" eaLnBrk="1" hangingPunct="1">
              <a:spcBef>
                <a:spcPct val="20000"/>
              </a:spcBef>
              <a:buClr>
                <a:schemeClr val="bg2"/>
              </a:buClr>
              <a:buSzPct val="75000"/>
              <a:buFont typeface="Wingdings" pitchFamily="2" charset="2"/>
              <a:buChar char="n"/>
              <a:defRPr/>
            </a:pPr>
            <a:r>
              <a:rPr lang="en-US" sz="3200" b="1" kern="0" dirty="0" err="1">
                <a:latin typeface="+mn-lt"/>
              </a:rPr>
              <a:t>Pemain</a:t>
            </a:r>
            <a:r>
              <a:rPr lang="en-US" sz="3200" kern="0" dirty="0">
                <a:latin typeface="+mn-lt"/>
              </a:rPr>
              <a:t> : </a:t>
            </a:r>
            <a:r>
              <a:rPr lang="en-US" sz="3200" kern="0" dirty="0" err="1">
                <a:latin typeface="+mn-lt"/>
              </a:rPr>
              <a:t>Manajer</a:t>
            </a:r>
            <a:r>
              <a:rPr lang="en-US" sz="3200" kern="0" dirty="0">
                <a:latin typeface="+mn-lt"/>
              </a:rPr>
              <a:t> Senior, </a:t>
            </a:r>
            <a:r>
              <a:rPr lang="en-US" sz="3200" kern="0" dirty="0" err="1">
                <a:latin typeface="+mn-lt"/>
              </a:rPr>
              <a:t>Manajer</a:t>
            </a:r>
            <a:r>
              <a:rPr lang="en-US" sz="3200" kern="0" dirty="0">
                <a:latin typeface="+mn-lt"/>
              </a:rPr>
              <a:t> </a:t>
            </a:r>
            <a:r>
              <a:rPr lang="en-US" sz="3200" kern="0" dirty="0" err="1">
                <a:latin typeface="+mn-lt"/>
              </a:rPr>
              <a:t>Teknis</a:t>
            </a:r>
            <a:r>
              <a:rPr lang="en-US" sz="3200" kern="0" dirty="0">
                <a:latin typeface="+mn-lt"/>
              </a:rPr>
              <a:t>,   </a:t>
            </a:r>
            <a:r>
              <a:rPr lang="en-US" sz="3200" kern="0" dirty="0" err="1">
                <a:latin typeface="+mn-lt"/>
              </a:rPr>
              <a:t>Praktisi</a:t>
            </a:r>
            <a:r>
              <a:rPr lang="en-US" sz="3200" kern="0" dirty="0">
                <a:latin typeface="+mn-lt"/>
              </a:rPr>
              <a:t>, </a:t>
            </a:r>
            <a:r>
              <a:rPr lang="en-US" sz="3200" kern="0" dirty="0" err="1">
                <a:latin typeface="+mn-lt"/>
              </a:rPr>
              <a:t>Konsumen</a:t>
            </a:r>
            <a:r>
              <a:rPr lang="en-US" sz="3200" kern="0" dirty="0">
                <a:latin typeface="+mn-lt"/>
              </a:rPr>
              <a:t>, end user</a:t>
            </a:r>
          </a:p>
          <a:p>
            <a:pPr marL="342900" indent="-342900" eaLnBrk="1" hangingPunct="1">
              <a:spcBef>
                <a:spcPct val="20000"/>
              </a:spcBef>
              <a:buClr>
                <a:schemeClr val="bg2"/>
              </a:buClr>
              <a:buSzPct val="75000"/>
              <a:buFont typeface="Wingdings" pitchFamily="2" charset="2"/>
              <a:buChar char="n"/>
              <a:defRPr/>
            </a:pPr>
            <a:r>
              <a:rPr lang="en-US" sz="3200" kern="0" dirty="0">
                <a:latin typeface="+mn-lt"/>
              </a:rPr>
              <a:t> Tim </a:t>
            </a:r>
            <a:r>
              <a:rPr lang="en-US" sz="3200" kern="0" dirty="0" err="1">
                <a:latin typeface="+mn-lt"/>
              </a:rPr>
              <a:t>Pemimpin</a:t>
            </a:r>
            <a:endParaRPr lang="en-US" sz="3200" kern="0" dirty="0">
              <a:latin typeface="+mn-lt"/>
            </a:endParaRPr>
          </a:p>
          <a:p>
            <a:pPr marL="342900" indent="-342900" eaLnBrk="1" hangingPunct="1">
              <a:spcBef>
                <a:spcPct val="20000"/>
              </a:spcBef>
              <a:buClr>
                <a:schemeClr val="bg2"/>
              </a:buClr>
              <a:buSzPct val="75000"/>
              <a:buFont typeface="Wingdings" pitchFamily="2" charset="2"/>
              <a:buChar char="n"/>
              <a:defRPr/>
            </a:pPr>
            <a:r>
              <a:rPr lang="en-US" sz="3200" kern="0" dirty="0">
                <a:latin typeface="+mn-lt"/>
              </a:rPr>
              <a:t> Tim </a:t>
            </a:r>
            <a:r>
              <a:rPr lang="en-US" sz="3200" kern="0" dirty="0" err="1">
                <a:latin typeface="+mn-lt"/>
              </a:rPr>
              <a:t>Perangkat</a:t>
            </a:r>
            <a:r>
              <a:rPr lang="en-US" sz="3200" kern="0" dirty="0">
                <a:latin typeface="+mn-lt"/>
              </a:rPr>
              <a:t> </a:t>
            </a:r>
            <a:r>
              <a:rPr lang="en-US" sz="3200" kern="0" dirty="0" err="1">
                <a:latin typeface="+mn-lt"/>
              </a:rPr>
              <a:t>Lunak</a:t>
            </a:r>
            <a:endParaRPr lang="en-US" sz="3200" kern="0" dirty="0">
              <a:latin typeface="+mn-lt"/>
            </a:endParaRPr>
          </a:p>
          <a:p>
            <a:pPr marL="342900" indent="-342900" eaLnBrk="1" hangingPunct="1">
              <a:spcBef>
                <a:spcPct val="20000"/>
              </a:spcBef>
              <a:buClr>
                <a:schemeClr val="bg2"/>
              </a:buClr>
              <a:buSzPct val="75000"/>
              <a:buFont typeface="Wingdings" pitchFamily="2" charset="2"/>
              <a:buNone/>
              <a:defRPr/>
            </a:pPr>
            <a:endParaRPr lang="en-US" sz="3200" kern="0" dirty="0">
              <a:latin typeface="+mn-lt"/>
            </a:endParaRPr>
          </a:p>
        </p:txBody>
      </p:sp>
      <p:sp>
        <p:nvSpPr>
          <p:cNvPr id="17411" name="Rectangle 5"/>
          <p:cNvSpPr>
            <a:spLocks noGrp="1" noChangeArrowheads="1"/>
          </p:cNvSpPr>
          <p:nvPr>
            <p:ph type="title"/>
          </p:nvPr>
        </p:nvSpPr>
        <p:spPr>
          <a:xfrm>
            <a:off x="457200" y="274638"/>
            <a:ext cx="8229600" cy="1143000"/>
          </a:xfrm>
        </p:spPr>
        <p:txBody>
          <a:bodyPr/>
          <a:lstStyle/>
          <a:p>
            <a:pPr eaLnBrk="1" hangingPunct="1"/>
            <a:r>
              <a:rPr lang="en-US" sz="3600" smtClean="0">
                <a:latin typeface="Arial Black" pitchFamily="34" charset="0"/>
              </a:rPr>
              <a:t>1. People</a:t>
            </a:r>
          </a:p>
        </p:txBody>
      </p:sp>
    </p:spTree>
    <p:extLst>
      <p:ext uri="{BB962C8B-B14F-4D97-AF65-F5344CB8AC3E}">
        <p14:creationId xmlns:p14="http://schemas.microsoft.com/office/powerpoint/2010/main" val="392620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792162"/>
          </a:xfrm>
        </p:spPr>
        <p:txBody>
          <a:bodyPr/>
          <a:lstStyle/>
          <a:p>
            <a:pPr eaLnBrk="1" hangingPunct="1"/>
            <a:r>
              <a:rPr lang="en-US" dirty="0" err="1" smtClean="0"/>
              <a:t>Kategori</a:t>
            </a:r>
            <a:r>
              <a:rPr lang="en-US" dirty="0" smtClean="0"/>
              <a:t> </a:t>
            </a:r>
            <a:r>
              <a:rPr lang="en-US" dirty="0" err="1" smtClean="0"/>
              <a:t>Personel</a:t>
            </a:r>
            <a:endParaRPr lang="en-US" dirty="0" smtClean="0"/>
          </a:p>
        </p:txBody>
      </p:sp>
      <p:sp>
        <p:nvSpPr>
          <p:cNvPr id="18435" name="Rectangle 3"/>
          <p:cNvSpPr>
            <a:spLocks noGrp="1" noChangeArrowheads="1"/>
          </p:cNvSpPr>
          <p:nvPr>
            <p:ph type="body" idx="1"/>
          </p:nvPr>
        </p:nvSpPr>
        <p:spPr>
          <a:xfrm>
            <a:off x="457200" y="2132856"/>
            <a:ext cx="8229600" cy="4344144"/>
          </a:xfrm>
        </p:spPr>
        <p:txBody>
          <a:bodyPr>
            <a:normAutofit/>
          </a:bodyPr>
          <a:lstStyle/>
          <a:p>
            <a:pPr marL="609600" indent="-609600" eaLnBrk="1" hangingPunct="1"/>
            <a:r>
              <a:rPr lang="en-US" sz="2800" dirty="0" smtClean="0"/>
              <a:t>Proses </a:t>
            </a:r>
            <a:r>
              <a:rPr lang="en-US" sz="2800" dirty="0" err="1" smtClean="0"/>
              <a:t>pembangunan</a:t>
            </a:r>
            <a:r>
              <a:rPr lang="en-US" sz="2800" dirty="0" smtClean="0"/>
              <a:t> PL </a:t>
            </a:r>
            <a:r>
              <a:rPr lang="en-US" sz="2800" dirty="0" err="1" smtClean="0"/>
              <a:t>melibatkan</a:t>
            </a:r>
            <a:r>
              <a:rPr lang="en-US" sz="2800" dirty="0" smtClean="0"/>
              <a:t> </a:t>
            </a:r>
            <a:r>
              <a:rPr lang="en-US" sz="2800" dirty="0" err="1" smtClean="0"/>
              <a:t>banyak</a:t>
            </a:r>
            <a:r>
              <a:rPr lang="en-US" sz="2800" dirty="0" smtClean="0"/>
              <a:t> </a:t>
            </a:r>
            <a:r>
              <a:rPr lang="en-US" sz="2800" dirty="0" err="1" smtClean="0"/>
              <a:t>personel</a:t>
            </a:r>
            <a:r>
              <a:rPr lang="en-US" sz="2800" dirty="0" smtClean="0"/>
              <a:t> </a:t>
            </a:r>
            <a:r>
              <a:rPr lang="en-US" sz="2800" dirty="0" err="1" smtClean="0"/>
              <a:t>dan</a:t>
            </a:r>
            <a:r>
              <a:rPr lang="en-US" sz="2800" dirty="0" smtClean="0"/>
              <a:t> </a:t>
            </a:r>
            <a:r>
              <a:rPr lang="en-US" sz="2800" dirty="0" err="1" smtClean="0"/>
              <a:t>dikategorikan</a:t>
            </a:r>
            <a:r>
              <a:rPr lang="en-US" sz="2800" dirty="0" smtClean="0"/>
              <a:t> </a:t>
            </a:r>
            <a:r>
              <a:rPr lang="en-US" sz="2800" dirty="0" err="1" smtClean="0"/>
              <a:t>dalam</a:t>
            </a:r>
            <a:r>
              <a:rPr lang="en-US" sz="2800" dirty="0" smtClean="0"/>
              <a:t> 5 </a:t>
            </a:r>
            <a:r>
              <a:rPr lang="en-US" sz="2800" dirty="0" err="1" smtClean="0"/>
              <a:t>kategori</a:t>
            </a:r>
            <a:r>
              <a:rPr lang="en-US" sz="2800" dirty="0" smtClean="0"/>
              <a:t> :</a:t>
            </a:r>
          </a:p>
          <a:p>
            <a:pPr marL="990600" lvl="1" indent="-533400" eaLnBrk="1" hangingPunct="1">
              <a:buFontTx/>
              <a:buAutoNum type="arabicPeriod"/>
            </a:pPr>
            <a:r>
              <a:rPr lang="en-US" sz="2400" dirty="0" err="1" smtClean="0"/>
              <a:t>manajer</a:t>
            </a:r>
            <a:r>
              <a:rPr lang="en-US" sz="2400" dirty="0" smtClean="0"/>
              <a:t> senior : yang </a:t>
            </a:r>
            <a:r>
              <a:rPr lang="en-US" sz="2400" dirty="0" err="1" smtClean="0"/>
              <a:t>menentukan</a:t>
            </a:r>
            <a:r>
              <a:rPr lang="en-US" sz="2400" dirty="0" smtClean="0"/>
              <a:t> </a:t>
            </a:r>
            <a:r>
              <a:rPr lang="en-US" sz="2400" dirty="0" err="1" smtClean="0"/>
              <a:t>usaha</a:t>
            </a:r>
            <a:r>
              <a:rPr lang="en-US" sz="2400" dirty="0" smtClean="0"/>
              <a:t> yang </a:t>
            </a:r>
            <a:r>
              <a:rPr lang="en-US" sz="2400" dirty="0" err="1" smtClean="0"/>
              <a:t>dikerjakan</a:t>
            </a:r>
            <a:r>
              <a:rPr lang="en-US" sz="2400" dirty="0" smtClean="0"/>
              <a:t>, </a:t>
            </a:r>
            <a:r>
              <a:rPr lang="en-US" sz="2400" dirty="0" err="1" smtClean="0"/>
              <a:t>dan</a:t>
            </a:r>
            <a:r>
              <a:rPr lang="en-US" sz="2400" dirty="0" smtClean="0"/>
              <a:t> </a:t>
            </a:r>
            <a:r>
              <a:rPr lang="en-US" sz="2400" dirty="0" err="1" smtClean="0"/>
              <a:t>pemegang</a:t>
            </a:r>
            <a:r>
              <a:rPr lang="en-US" sz="2400" dirty="0" smtClean="0"/>
              <a:t> </a:t>
            </a:r>
            <a:r>
              <a:rPr lang="en-US" sz="2400" dirty="0" err="1" smtClean="0"/>
              <a:t>keputusan</a:t>
            </a:r>
            <a:r>
              <a:rPr lang="en-US" sz="2400" dirty="0" smtClean="0"/>
              <a:t> </a:t>
            </a:r>
            <a:r>
              <a:rPr lang="en-US" sz="2400" dirty="0" err="1" smtClean="0"/>
              <a:t>dalam</a:t>
            </a:r>
            <a:r>
              <a:rPr lang="en-US" sz="2400" dirty="0" smtClean="0"/>
              <a:t> </a:t>
            </a:r>
            <a:r>
              <a:rPr lang="en-US" sz="2400" dirty="0" err="1" smtClean="0"/>
              <a:t>proyek</a:t>
            </a:r>
            <a:r>
              <a:rPr lang="en-US" sz="2400" dirty="0" smtClean="0"/>
              <a:t>.</a:t>
            </a:r>
          </a:p>
          <a:p>
            <a:pPr marL="990600" lvl="1" indent="-533400" eaLnBrk="1" hangingPunct="1">
              <a:buFontTx/>
              <a:buAutoNum type="arabicPeriod"/>
            </a:pPr>
            <a:r>
              <a:rPr lang="en-US" sz="2400" dirty="0" err="1" smtClean="0"/>
              <a:t>manajer</a:t>
            </a:r>
            <a:r>
              <a:rPr lang="en-US" sz="2400" dirty="0" smtClean="0"/>
              <a:t> </a:t>
            </a:r>
            <a:r>
              <a:rPr lang="en-US" sz="2400" dirty="0" err="1" smtClean="0"/>
              <a:t>proyek</a:t>
            </a:r>
            <a:r>
              <a:rPr lang="en-US" sz="2400" dirty="0" smtClean="0"/>
              <a:t> (</a:t>
            </a:r>
            <a:r>
              <a:rPr lang="en-US" sz="2400" dirty="0" err="1" smtClean="0"/>
              <a:t>teknis</a:t>
            </a:r>
            <a:r>
              <a:rPr lang="en-US" sz="2400" dirty="0" smtClean="0"/>
              <a:t>)– </a:t>
            </a:r>
            <a:r>
              <a:rPr lang="en-US" sz="2400" dirty="0" err="1" smtClean="0"/>
              <a:t>pemimpin</a:t>
            </a:r>
            <a:r>
              <a:rPr lang="en-US" sz="2400" dirty="0" smtClean="0"/>
              <a:t> </a:t>
            </a:r>
            <a:r>
              <a:rPr lang="en-US" sz="2400" dirty="0" err="1" smtClean="0"/>
              <a:t>tim</a:t>
            </a:r>
            <a:r>
              <a:rPr lang="en-US" sz="2400" dirty="0" smtClean="0"/>
              <a:t>: yang </a:t>
            </a:r>
            <a:r>
              <a:rPr lang="en-US" sz="2400" dirty="0" err="1" smtClean="0"/>
              <a:t>membuat</a:t>
            </a:r>
            <a:r>
              <a:rPr lang="en-US" sz="2400" dirty="0" smtClean="0"/>
              <a:t> </a:t>
            </a:r>
            <a:r>
              <a:rPr lang="en-US" sz="2400" dirty="0" err="1" smtClean="0"/>
              <a:t>rencana</a:t>
            </a:r>
            <a:r>
              <a:rPr lang="en-US" sz="2400" dirty="0" smtClean="0"/>
              <a:t>, </a:t>
            </a:r>
            <a:r>
              <a:rPr lang="en-US" sz="2400" dirty="0" err="1" smtClean="0"/>
              <a:t>memotivasi</a:t>
            </a:r>
            <a:r>
              <a:rPr lang="en-US" sz="2400" dirty="0" smtClean="0"/>
              <a:t>, </a:t>
            </a:r>
            <a:r>
              <a:rPr lang="en-US" sz="2400" dirty="0" err="1" smtClean="0"/>
              <a:t>mengatur</a:t>
            </a:r>
            <a:r>
              <a:rPr lang="en-US" sz="2400" dirty="0" smtClean="0"/>
              <a:t> </a:t>
            </a:r>
            <a:r>
              <a:rPr lang="en-US" sz="2400" dirty="0" err="1" smtClean="0"/>
              <a:t>dan</a:t>
            </a:r>
            <a:r>
              <a:rPr lang="en-US" sz="2400" dirty="0" smtClean="0"/>
              <a:t> </a:t>
            </a:r>
            <a:r>
              <a:rPr lang="en-US" sz="2400" dirty="0" err="1" smtClean="0"/>
              <a:t>mengendalikan</a:t>
            </a:r>
            <a:r>
              <a:rPr lang="en-US" sz="2400" dirty="0" smtClean="0"/>
              <a:t> </a:t>
            </a:r>
            <a:r>
              <a:rPr lang="en-US" sz="2400" dirty="0" err="1" smtClean="0"/>
              <a:t>praktisi</a:t>
            </a:r>
            <a:r>
              <a:rPr lang="en-US" sz="2400" dirty="0" smtClean="0"/>
              <a:t> yang </a:t>
            </a:r>
            <a:r>
              <a:rPr lang="en-US" sz="2400" dirty="0" err="1" smtClean="0"/>
              <a:t>mengerjakan</a:t>
            </a:r>
            <a:r>
              <a:rPr lang="en-US" sz="2400" dirty="0" smtClean="0"/>
              <a:t> PL</a:t>
            </a:r>
          </a:p>
          <a:p>
            <a:pPr marL="457200" lvl="1" indent="0" eaLnBrk="1" hangingPunct="1">
              <a:buNone/>
            </a:pPr>
            <a:endParaRPr lang="en-US" sz="2400" dirty="0" smtClean="0"/>
          </a:p>
        </p:txBody>
      </p:sp>
    </p:spTree>
    <p:extLst>
      <p:ext uri="{BB962C8B-B14F-4D97-AF65-F5344CB8AC3E}">
        <p14:creationId xmlns:p14="http://schemas.microsoft.com/office/powerpoint/2010/main" val="82163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1000"/>
                                        <p:tgtEl>
                                          <p:spTgt spid="18435">
                                            <p:txEl>
                                              <p:pRg st="1" end="1"/>
                                            </p:txEl>
                                          </p:spTgt>
                                        </p:tgtEl>
                                      </p:cBhvr>
                                    </p:animEffect>
                                    <p:anim calcmode="lin" valueType="num">
                                      <p:cBhvr>
                                        <p:cTn id="13"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43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1000"/>
                                        <p:tgtEl>
                                          <p:spTgt spid="18435">
                                            <p:txEl>
                                              <p:pRg st="2" end="2"/>
                                            </p:txEl>
                                          </p:spTgt>
                                        </p:tgtEl>
                                      </p:cBhvr>
                                    </p:animEffect>
                                    <p:anim calcmode="lin" valueType="num">
                                      <p:cBhvr>
                                        <p:cTn id="18"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11560" y="836712"/>
            <a:ext cx="8229600" cy="792162"/>
          </a:xfrm>
        </p:spPr>
        <p:txBody>
          <a:bodyPr/>
          <a:lstStyle/>
          <a:p>
            <a:pPr eaLnBrk="1" hangingPunct="1"/>
            <a:r>
              <a:rPr lang="en-US" dirty="0" err="1" smtClean="0"/>
              <a:t>Kategori</a:t>
            </a:r>
            <a:r>
              <a:rPr lang="en-US" dirty="0" smtClean="0"/>
              <a:t> </a:t>
            </a:r>
            <a:r>
              <a:rPr lang="en-US" dirty="0" err="1" smtClean="0"/>
              <a:t>Personel</a:t>
            </a:r>
            <a:endParaRPr lang="en-US" dirty="0" smtClean="0"/>
          </a:p>
        </p:txBody>
      </p:sp>
      <p:sp>
        <p:nvSpPr>
          <p:cNvPr id="18435" name="Rectangle 3"/>
          <p:cNvSpPr>
            <a:spLocks noGrp="1" noChangeArrowheads="1"/>
          </p:cNvSpPr>
          <p:nvPr>
            <p:ph type="body" idx="1"/>
          </p:nvPr>
        </p:nvSpPr>
        <p:spPr>
          <a:xfrm>
            <a:off x="457200" y="2492896"/>
            <a:ext cx="8229600" cy="3984104"/>
          </a:xfrm>
        </p:spPr>
        <p:txBody>
          <a:bodyPr>
            <a:normAutofit/>
          </a:bodyPr>
          <a:lstStyle/>
          <a:p>
            <a:pPr marL="990600" lvl="1" indent="-533400" eaLnBrk="1" hangingPunct="1">
              <a:buFont typeface="+mj-lt"/>
              <a:buAutoNum type="arabicPeriod" startAt="3"/>
            </a:pPr>
            <a:r>
              <a:rPr lang="en-US" sz="2400" dirty="0" err="1" smtClean="0"/>
              <a:t>praktisi</a:t>
            </a:r>
            <a:r>
              <a:rPr lang="en-US" sz="2400" dirty="0" smtClean="0"/>
              <a:t> </a:t>
            </a:r>
            <a:r>
              <a:rPr lang="en-US" sz="2400" dirty="0" smtClean="0"/>
              <a:t>: yang </a:t>
            </a:r>
            <a:r>
              <a:rPr lang="en-US" sz="2400" dirty="0" err="1" smtClean="0"/>
              <a:t>mengerjakan</a:t>
            </a:r>
            <a:r>
              <a:rPr lang="en-US" sz="2400" dirty="0" smtClean="0"/>
              <a:t> PL</a:t>
            </a:r>
          </a:p>
          <a:p>
            <a:pPr marL="990600" lvl="1" indent="-533400" eaLnBrk="1" hangingPunct="1">
              <a:buFontTx/>
              <a:buAutoNum type="arabicPeriod" startAt="3"/>
            </a:pPr>
            <a:r>
              <a:rPr lang="en-US" sz="2400" dirty="0" err="1" smtClean="0"/>
              <a:t>klien</a:t>
            </a:r>
            <a:r>
              <a:rPr lang="en-US" sz="2400" dirty="0" smtClean="0"/>
              <a:t> : yang </a:t>
            </a:r>
            <a:r>
              <a:rPr lang="en-US" sz="2400" dirty="0" err="1" smtClean="0"/>
              <a:t>menentukan</a:t>
            </a:r>
            <a:r>
              <a:rPr lang="en-US" sz="2400" dirty="0" smtClean="0"/>
              <a:t> </a:t>
            </a:r>
            <a:r>
              <a:rPr lang="en-US" sz="2400" dirty="0" err="1" smtClean="0"/>
              <a:t>kebutuhan</a:t>
            </a:r>
            <a:r>
              <a:rPr lang="en-US" sz="2400" dirty="0" smtClean="0"/>
              <a:t> PL </a:t>
            </a:r>
            <a:r>
              <a:rPr lang="en-US" sz="2400" dirty="0" err="1" smtClean="0"/>
              <a:t>dan</a:t>
            </a:r>
            <a:r>
              <a:rPr lang="en-US" sz="2400" dirty="0" smtClean="0"/>
              <a:t> </a:t>
            </a:r>
            <a:r>
              <a:rPr lang="en-US" sz="2400" dirty="0" err="1" smtClean="0"/>
              <a:t>pihak</a:t>
            </a:r>
            <a:r>
              <a:rPr lang="en-US" sz="2400" dirty="0" smtClean="0"/>
              <a:t> lain yang </a:t>
            </a:r>
            <a:r>
              <a:rPr lang="en-US" sz="2400" dirty="0" err="1" smtClean="0"/>
              <a:t>berkaitan</a:t>
            </a:r>
            <a:r>
              <a:rPr lang="en-US" sz="2400" dirty="0" smtClean="0"/>
              <a:t> </a:t>
            </a:r>
            <a:r>
              <a:rPr lang="en-US" sz="2400" dirty="0" err="1" smtClean="0"/>
              <a:t>dengan</a:t>
            </a:r>
            <a:r>
              <a:rPr lang="en-US" sz="2400" dirty="0" smtClean="0"/>
              <a:t> </a:t>
            </a:r>
            <a:r>
              <a:rPr lang="en-US" sz="2400" dirty="0" err="1" smtClean="0"/>
              <a:t>hasil</a:t>
            </a:r>
            <a:r>
              <a:rPr lang="en-US" sz="2400" dirty="0" smtClean="0"/>
              <a:t> </a:t>
            </a:r>
            <a:r>
              <a:rPr lang="en-US" sz="2400" dirty="0" err="1" smtClean="0"/>
              <a:t>produk</a:t>
            </a:r>
            <a:endParaRPr lang="en-US" sz="2400" dirty="0" smtClean="0"/>
          </a:p>
          <a:p>
            <a:pPr marL="990600" lvl="1" indent="-533400" eaLnBrk="1" hangingPunct="1">
              <a:buFontTx/>
              <a:buAutoNum type="arabicPeriod" startAt="3"/>
            </a:pPr>
            <a:r>
              <a:rPr lang="en-US" sz="2400" dirty="0" err="1" smtClean="0"/>
              <a:t>pengguna</a:t>
            </a:r>
            <a:r>
              <a:rPr lang="en-US" sz="2400" dirty="0" smtClean="0"/>
              <a:t> PL : yang </a:t>
            </a:r>
            <a:r>
              <a:rPr lang="en-US" sz="2400" dirty="0" err="1" smtClean="0"/>
              <a:t>berinteraksi</a:t>
            </a:r>
            <a:r>
              <a:rPr lang="en-US" sz="2400" dirty="0" smtClean="0"/>
              <a:t> </a:t>
            </a:r>
            <a:r>
              <a:rPr lang="en-US" sz="2400" dirty="0" err="1" smtClean="0"/>
              <a:t>langsung</a:t>
            </a:r>
            <a:r>
              <a:rPr lang="en-US" sz="2400" dirty="0" smtClean="0"/>
              <a:t> </a:t>
            </a:r>
            <a:r>
              <a:rPr lang="en-US" sz="2400" dirty="0" err="1" smtClean="0"/>
              <a:t>dengan</a:t>
            </a:r>
            <a:r>
              <a:rPr lang="en-US" sz="2400" dirty="0" smtClean="0"/>
              <a:t> PL yang </a:t>
            </a:r>
            <a:r>
              <a:rPr lang="en-US" sz="2400" dirty="0" err="1" smtClean="0"/>
              <a:t>dibangun</a:t>
            </a:r>
            <a:r>
              <a:rPr lang="en-US" sz="2400" dirty="0" smtClean="0"/>
              <a:t>.</a:t>
            </a:r>
          </a:p>
        </p:txBody>
      </p:sp>
    </p:spTree>
    <p:extLst>
      <p:ext uri="{BB962C8B-B14F-4D97-AF65-F5344CB8AC3E}">
        <p14:creationId xmlns:p14="http://schemas.microsoft.com/office/powerpoint/2010/main" val="33651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fade">
                                      <p:cBhvr>
                                        <p:cTn id="7" dur="1000"/>
                                        <p:tgtEl>
                                          <p:spTgt spid="18435">
                                            <p:txEl>
                                              <p:pRg st="0" end="0"/>
                                            </p:txEl>
                                          </p:spTgt>
                                        </p:tgtEl>
                                      </p:cBhvr>
                                    </p:animEffect>
                                    <p:anim calcmode="lin" valueType="num">
                                      <p:cBhvr>
                                        <p:cTn id="8" dur="10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fade">
                                      <p:cBhvr>
                                        <p:cTn id="12" dur="1000"/>
                                        <p:tgtEl>
                                          <p:spTgt spid="18435">
                                            <p:txEl>
                                              <p:pRg st="1" end="1"/>
                                            </p:txEl>
                                          </p:spTgt>
                                        </p:tgtEl>
                                      </p:cBhvr>
                                    </p:animEffect>
                                    <p:anim calcmode="lin" valueType="num">
                                      <p:cBhvr>
                                        <p:cTn id="13" dur="10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843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fade">
                                      <p:cBhvr>
                                        <p:cTn id="17" dur="1000"/>
                                        <p:tgtEl>
                                          <p:spTgt spid="18435">
                                            <p:txEl>
                                              <p:pRg st="2" end="2"/>
                                            </p:txEl>
                                          </p:spTgt>
                                        </p:tgtEl>
                                      </p:cBhvr>
                                    </p:animEffect>
                                    <p:anim calcmode="lin" valueType="num">
                                      <p:cBhvr>
                                        <p:cTn id="18" dur="10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843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7544" y="548680"/>
            <a:ext cx="8229600" cy="868362"/>
          </a:xfrm>
        </p:spPr>
        <p:txBody>
          <a:bodyPr/>
          <a:lstStyle/>
          <a:p>
            <a:pPr eaLnBrk="1" hangingPunct="1"/>
            <a:r>
              <a:rPr lang="en-US" dirty="0" err="1" smtClean="0"/>
              <a:t>Pemimpin</a:t>
            </a:r>
            <a:r>
              <a:rPr lang="en-US" dirty="0" smtClean="0"/>
              <a:t> </a:t>
            </a:r>
            <a:r>
              <a:rPr lang="en-US" dirty="0" smtClean="0"/>
              <a:t>Tim</a:t>
            </a:r>
          </a:p>
        </p:txBody>
      </p:sp>
      <p:sp>
        <p:nvSpPr>
          <p:cNvPr id="19459" name="Rectangle 3"/>
          <p:cNvSpPr>
            <a:spLocks noGrp="1" noChangeArrowheads="1"/>
          </p:cNvSpPr>
          <p:nvPr>
            <p:ph type="body" idx="1"/>
          </p:nvPr>
        </p:nvSpPr>
        <p:spPr>
          <a:xfrm>
            <a:off x="457200" y="2132856"/>
            <a:ext cx="8229600" cy="4344144"/>
          </a:xfrm>
        </p:spPr>
        <p:txBody>
          <a:bodyPr/>
          <a:lstStyle/>
          <a:p>
            <a:pPr eaLnBrk="1" hangingPunct="1"/>
            <a:r>
              <a:rPr lang="en-US" dirty="0" err="1" smtClean="0"/>
              <a:t>Pemimpin</a:t>
            </a:r>
            <a:r>
              <a:rPr lang="en-US" dirty="0" smtClean="0"/>
              <a:t> Tim PL </a:t>
            </a:r>
            <a:r>
              <a:rPr lang="en-US" dirty="0" err="1" smtClean="0"/>
              <a:t>disini</a:t>
            </a:r>
            <a:r>
              <a:rPr lang="en-US" dirty="0" smtClean="0"/>
              <a:t> </a:t>
            </a:r>
            <a:r>
              <a:rPr lang="en-US" dirty="0" err="1" smtClean="0"/>
              <a:t>adalah</a:t>
            </a:r>
            <a:r>
              <a:rPr lang="en-US" dirty="0" smtClean="0"/>
              <a:t> manager </a:t>
            </a:r>
            <a:r>
              <a:rPr lang="en-US" dirty="0" err="1" smtClean="0"/>
              <a:t>proyek</a:t>
            </a:r>
            <a:r>
              <a:rPr lang="en-US" dirty="0" smtClean="0"/>
              <a:t>.</a:t>
            </a:r>
          </a:p>
          <a:p>
            <a:pPr eaLnBrk="1" hangingPunct="1"/>
            <a:r>
              <a:rPr lang="en-US" dirty="0" err="1" smtClean="0"/>
              <a:t>Seorang</a:t>
            </a:r>
            <a:r>
              <a:rPr lang="en-US" dirty="0" smtClean="0"/>
              <a:t> </a:t>
            </a:r>
            <a:r>
              <a:rPr lang="en-US" dirty="0" err="1" smtClean="0"/>
              <a:t>pemimpin</a:t>
            </a:r>
            <a:r>
              <a:rPr lang="en-US" dirty="0" smtClean="0"/>
              <a:t> </a:t>
            </a:r>
            <a:r>
              <a:rPr lang="en-US" dirty="0" err="1" smtClean="0"/>
              <a:t>tim</a:t>
            </a:r>
            <a:r>
              <a:rPr lang="en-US" dirty="0" smtClean="0"/>
              <a:t> </a:t>
            </a:r>
            <a:r>
              <a:rPr lang="en-US" dirty="0" err="1" smtClean="0"/>
              <a:t>diharuskan</a:t>
            </a:r>
            <a:r>
              <a:rPr lang="en-US" dirty="0" smtClean="0"/>
              <a:t> </a:t>
            </a:r>
            <a:r>
              <a:rPr lang="en-US" dirty="0" err="1" smtClean="0"/>
              <a:t>mempunyai</a:t>
            </a:r>
            <a:r>
              <a:rPr lang="en-US" dirty="0" smtClean="0"/>
              <a:t> </a:t>
            </a:r>
            <a:r>
              <a:rPr lang="en-US" dirty="0" err="1" smtClean="0"/>
              <a:t>ketrampilan</a:t>
            </a:r>
            <a:r>
              <a:rPr lang="en-US" dirty="0" smtClean="0"/>
              <a:t> </a:t>
            </a:r>
            <a:r>
              <a:rPr lang="en-US" dirty="0" err="1" smtClean="0"/>
              <a:t>memimpin</a:t>
            </a:r>
            <a:r>
              <a:rPr lang="en-US" dirty="0" smtClean="0"/>
              <a:t> yang </a:t>
            </a:r>
            <a:r>
              <a:rPr lang="en-US" dirty="0" err="1" smtClean="0"/>
              <a:t>cukup</a:t>
            </a:r>
            <a:r>
              <a:rPr lang="en-US" dirty="0" smtClean="0"/>
              <a:t>. </a:t>
            </a:r>
          </a:p>
          <a:p>
            <a:pPr eaLnBrk="1" hangingPunct="1"/>
            <a:r>
              <a:rPr lang="en-US" dirty="0" err="1" smtClean="0"/>
              <a:t>Seseorang</a:t>
            </a:r>
            <a:r>
              <a:rPr lang="en-US" dirty="0" smtClean="0"/>
              <a:t> </a:t>
            </a:r>
            <a:r>
              <a:rPr lang="en-US" dirty="0" err="1" smtClean="0"/>
              <a:t>tidak</a:t>
            </a:r>
            <a:r>
              <a:rPr lang="en-US" dirty="0" smtClean="0"/>
              <a:t> </a:t>
            </a:r>
            <a:r>
              <a:rPr lang="en-US" dirty="0" err="1" smtClean="0"/>
              <a:t>menjadi</a:t>
            </a:r>
            <a:r>
              <a:rPr lang="en-US" dirty="0" smtClean="0"/>
              <a:t> </a:t>
            </a:r>
            <a:r>
              <a:rPr lang="en-US" dirty="0" err="1" smtClean="0"/>
              <a:t>pemimpin</a:t>
            </a:r>
            <a:r>
              <a:rPr lang="en-US" dirty="0" smtClean="0"/>
              <a:t> </a:t>
            </a:r>
            <a:r>
              <a:rPr lang="en-US" dirty="0" err="1" smtClean="0"/>
              <a:t>tim</a:t>
            </a:r>
            <a:r>
              <a:rPr lang="en-US" dirty="0" smtClean="0"/>
              <a:t> </a:t>
            </a:r>
            <a:r>
              <a:rPr lang="en-US" dirty="0" err="1" smtClean="0"/>
              <a:t>secara</a:t>
            </a:r>
            <a:r>
              <a:rPr lang="en-US" dirty="0" smtClean="0"/>
              <a:t> </a:t>
            </a:r>
            <a:r>
              <a:rPr lang="en-US" dirty="0" err="1" smtClean="0"/>
              <a:t>kebetulan</a:t>
            </a:r>
            <a:r>
              <a:rPr lang="en-US" dirty="0" smtClean="0"/>
              <a:t> </a:t>
            </a:r>
            <a:r>
              <a:rPr lang="en-US" dirty="0" err="1" smtClean="0"/>
              <a:t>tapi</a:t>
            </a:r>
            <a:r>
              <a:rPr lang="en-US" dirty="0" smtClean="0"/>
              <a:t> </a:t>
            </a:r>
            <a:r>
              <a:rPr lang="en-US" dirty="0" err="1" smtClean="0"/>
              <a:t>sungguh-sungguh</a:t>
            </a:r>
            <a:r>
              <a:rPr lang="en-US" dirty="0" smtClean="0"/>
              <a:t> </a:t>
            </a:r>
            <a:r>
              <a:rPr lang="en-US" dirty="0" err="1" smtClean="0"/>
              <a:t>karena</a:t>
            </a:r>
            <a:r>
              <a:rPr lang="en-US" dirty="0" smtClean="0"/>
              <a:t> </a:t>
            </a:r>
            <a:r>
              <a:rPr lang="en-US" dirty="0" err="1" smtClean="0"/>
              <a:t>punya</a:t>
            </a:r>
            <a:r>
              <a:rPr lang="en-US" dirty="0" smtClean="0"/>
              <a:t> </a:t>
            </a:r>
            <a:r>
              <a:rPr lang="en-US" dirty="0" err="1" smtClean="0"/>
              <a:t>kemampuan</a:t>
            </a:r>
            <a:r>
              <a:rPr lang="en-US" dirty="0" smtClean="0"/>
              <a:t>. </a:t>
            </a:r>
          </a:p>
          <a:p>
            <a:pPr eaLnBrk="1" hangingPunct="1"/>
            <a:r>
              <a:rPr lang="en-US" dirty="0" err="1" smtClean="0"/>
              <a:t>Kemampuan</a:t>
            </a:r>
            <a:r>
              <a:rPr lang="en-US" dirty="0" smtClean="0"/>
              <a:t> yang </a:t>
            </a:r>
            <a:r>
              <a:rPr lang="en-US" dirty="0" err="1" smtClean="0"/>
              <a:t>dibutuhkan</a:t>
            </a:r>
            <a:r>
              <a:rPr lang="en-US" dirty="0" smtClean="0"/>
              <a:t> </a:t>
            </a:r>
            <a:r>
              <a:rPr lang="en-US" dirty="0" err="1" smtClean="0"/>
              <a:t>dalam</a:t>
            </a:r>
            <a:r>
              <a:rPr lang="en-US" dirty="0" smtClean="0"/>
              <a:t> </a:t>
            </a:r>
            <a:r>
              <a:rPr lang="en-US" dirty="0" err="1" smtClean="0"/>
              <a:t>kepemimpinan</a:t>
            </a:r>
            <a:r>
              <a:rPr lang="en-US" dirty="0" smtClean="0"/>
              <a:t> </a:t>
            </a:r>
            <a:r>
              <a:rPr lang="en-US" dirty="0" err="1" smtClean="0"/>
              <a:t>seperti</a:t>
            </a:r>
            <a:r>
              <a:rPr lang="en-US" dirty="0" smtClean="0"/>
              <a:t>:</a:t>
            </a:r>
          </a:p>
        </p:txBody>
      </p:sp>
    </p:spTree>
    <p:extLst>
      <p:ext uri="{BB962C8B-B14F-4D97-AF65-F5344CB8AC3E}">
        <p14:creationId xmlns:p14="http://schemas.microsoft.com/office/powerpoint/2010/main" val="519347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 calcmode="lin" valueType="num">
                                      <p:cBhvr additive="base">
                                        <p:cTn id="7"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5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 calcmode="lin" valueType="num">
                                      <p:cBhvr additive="base">
                                        <p:cTn id="13"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94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9459">
                                            <p:txEl>
                                              <p:pRg st="2" end="2"/>
                                            </p:txEl>
                                          </p:spTgt>
                                        </p:tgtEl>
                                        <p:attrNameLst>
                                          <p:attrName>style.visibility</p:attrName>
                                        </p:attrNameLst>
                                      </p:cBhvr>
                                      <p:to>
                                        <p:strVal val="visible"/>
                                      </p:to>
                                    </p:set>
                                    <p:anim calcmode="lin" valueType="num">
                                      <p:cBhvr additive="base">
                                        <p:cTn id="1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945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459">
                                            <p:txEl>
                                              <p:pRg st="3" end="3"/>
                                            </p:txEl>
                                          </p:spTgt>
                                        </p:tgtEl>
                                        <p:attrNameLst>
                                          <p:attrName>style.visibility</p:attrName>
                                        </p:attrNameLst>
                                      </p:cBhvr>
                                      <p:to>
                                        <p:strVal val="visible"/>
                                      </p:to>
                                    </p:set>
                                    <p:anim calcmode="lin" valueType="num">
                                      <p:cBhvr additive="base">
                                        <p:cTn id="25" dur="5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94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1115616" y="2132856"/>
            <a:ext cx="7571184" cy="4420344"/>
          </a:xfrm>
        </p:spPr>
        <p:txBody>
          <a:bodyPr/>
          <a:lstStyle/>
          <a:p>
            <a:pPr marL="609600" indent="-609600" eaLnBrk="1" hangingPunct="1">
              <a:buFontTx/>
              <a:buAutoNum type="arabicPeriod"/>
            </a:pPr>
            <a:r>
              <a:rPr lang="en-US" dirty="0" err="1" smtClean="0"/>
              <a:t>mampu</a:t>
            </a:r>
            <a:r>
              <a:rPr lang="en-US" dirty="0" smtClean="0"/>
              <a:t> </a:t>
            </a:r>
            <a:r>
              <a:rPr lang="en-US" dirty="0" err="1" smtClean="0"/>
              <a:t>memotivasi</a:t>
            </a:r>
            <a:endParaRPr lang="en-US" dirty="0" smtClean="0"/>
          </a:p>
          <a:p>
            <a:pPr marL="609600" indent="-609600" eaLnBrk="1" hangingPunct="1">
              <a:buFontTx/>
              <a:buAutoNum type="arabicPeriod"/>
            </a:pPr>
            <a:r>
              <a:rPr lang="en-US" dirty="0" err="1" smtClean="0"/>
              <a:t>mampu</a:t>
            </a:r>
            <a:r>
              <a:rPr lang="en-US" dirty="0" smtClean="0"/>
              <a:t> </a:t>
            </a:r>
            <a:r>
              <a:rPr lang="en-US" dirty="0" err="1" smtClean="0"/>
              <a:t>berorganisasi</a:t>
            </a:r>
            <a:endParaRPr lang="en-US" dirty="0" smtClean="0"/>
          </a:p>
          <a:p>
            <a:pPr marL="609600" indent="-609600" eaLnBrk="1" hangingPunct="1">
              <a:buFontTx/>
              <a:buAutoNum type="arabicPeriod"/>
            </a:pPr>
            <a:r>
              <a:rPr lang="en-US" dirty="0" err="1" smtClean="0"/>
              <a:t>mampu</a:t>
            </a:r>
            <a:r>
              <a:rPr lang="en-US" dirty="0" smtClean="0"/>
              <a:t> </a:t>
            </a:r>
            <a:r>
              <a:rPr lang="en-US" dirty="0" err="1" smtClean="0"/>
              <a:t>mendorong</a:t>
            </a:r>
            <a:r>
              <a:rPr lang="en-US" dirty="0" smtClean="0"/>
              <a:t> </a:t>
            </a:r>
            <a:r>
              <a:rPr lang="en-US" dirty="0" err="1" smtClean="0"/>
              <a:t>keluarnya</a:t>
            </a:r>
            <a:r>
              <a:rPr lang="en-US" dirty="0" smtClean="0"/>
              <a:t> ide-ide </a:t>
            </a:r>
            <a:r>
              <a:rPr lang="en-US" dirty="0" err="1" smtClean="0"/>
              <a:t>baru</a:t>
            </a:r>
            <a:endParaRPr lang="en-US" dirty="0" smtClean="0"/>
          </a:p>
          <a:p>
            <a:pPr marL="609600" indent="-609600" eaLnBrk="1" hangingPunct="1">
              <a:buFontTx/>
              <a:buAutoNum type="arabicPeriod"/>
            </a:pPr>
            <a:r>
              <a:rPr lang="en-US" dirty="0" err="1" smtClean="0"/>
              <a:t>mencari</a:t>
            </a:r>
            <a:r>
              <a:rPr lang="en-US" dirty="0" smtClean="0"/>
              <a:t> </a:t>
            </a:r>
            <a:r>
              <a:rPr lang="en-US" dirty="0" err="1" smtClean="0"/>
              <a:t>penyelesaian</a:t>
            </a:r>
            <a:r>
              <a:rPr lang="en-US" dirty="0" smtClean="0"/>
              <a:t> </a:t>
            </a:r>
            <a:r>
              <a:rPr lang="en-US" dirty="0" err="1" smtClean="0"/>
              <a:t>masalah</a:t>
            </a:r>
            <a:r>
              <a:rPr lang="en-US" dirty="0" smtClean="0"/>
              <a:t> (problem solving)</a:t>
            </a:r>
          </a:p>
          <a:p>
            <a:pPr marL="609600" indent="-609600" eaLnBrk="1" hangingPunct="1">
              <a:buFontTx/>
              <a:buAutoNum type="arabicPeriod"/>
            </a:pPr>
            <a:r>
              <a:rPr lang="en-US" dirty="0" err="1" smtClean="0"/>
              <a:t>mampu</a:t>
            </a:r>
            <a:r>
              <a:rPr lang="en-US" dirty="0" smtClean="0"/>
              <a:t> </a:t>
            </a:r>
            <a:r>
              <a:rPr lang="en-US" dirty="0" err="1" smtClean="0"/>
              <a:t>menjadi</a:t>
            </a:r>
            <a:r>
              <a:rPr lang="en-US" dirty="0" smtClean="0"/>
              <a:t> </a:t>
            </a:r>
            <a:r>
              <a:rPr lang="en-US" dirty="0" err="1" smtClean="0"/>
              <a:t>manajer</a:t>
            </a:r>
            <a:endParaRPr lang="en-US" dirty="0" smtClean="0"/>
          </a:p>
          <a:p>
            <a:pPr marL="609600" indent="-609600" eaLnBrk="1" hangingPunct="1">
              <a:buFontTx/>
              <a:buAutoNum type="arabicPeriod"/>
            </a:pPr>
            <a:r>
              <a:rPr lang="en-US" dirty="0" err="1" smtClean="0"/>
              <a:t>mampu</a:t>
            </a:r>
            <a:r>
              <a:rPr lang="en-US" dirty="0" smtClean="0"/>
              <a:t> </a:t>
            </a:r>
            <a:r>
              <a:rPr lang="en-US" dirty="0" err="1" smtClean="0"/>
              <a:t>menghargai</a:t>
            </a:r>
            <a:r>
              <a:rPr lang="en-US" dirty="0" smtClean="0"/>
              <a:t> </a:t>
            </a:r>
            <a:r>
              <a:rPr lang="en-US" dirty="0" err="1" smtClean="0"/>
              <a:t>kerja</a:t>
            </a:r>
            <a:endParaRPr lang="en-US" dirty="0" smtClean="0"/>
          </a:p>
          <a:p>
            <a:pPr marL="609600" indent="-609600" eaLnBrk="1" hangingPunct="1">
              <a:buFontTx/>
              <a:buAutoNum type="arabicPeriod"/>
            </a:pPr>
            <a:r>
              <a:rPr lang="en-US" dirty="0" err="1" smtClean="0"/>
              <a:t>mampu</a:t>
            </a:r>
            <a:r>
              <a:rPr lang="en-US" dirty="0" smtClean="0"/>
              <a:t> </a:t>
            </a:r>
            <a:r>
              <a:rPr lang="en-US" dirty="0" err="1" smtClean="0"/>
              <a:t>mengenali</a:t>
            </a:r>
            <a:r>
              <a:rPr lang="en-US" dirty="0" smtClean="0"/>
              <a:t> </a:t>
            </a:r>
            <a:r>
              <a:rPr lang="en-US" dirty="0" err="1" smtClean="0"/>
              <a:t>tim</a:t>
            </a:r>
            <a:endParaRPr lang="en-US" dirty="0" smtClean="0"/>
          </a:p>
        </p:txBody>
      </p:sp>
    </p:spTree>
    <p:extLst>
      <p:ext uri="{BB962C8B-B14F-4D97-AF65-F5344CB8AC3E}">
        <p14:creationId xmlns:p14="http://schemas.microsoft.com/office/powerpoint/2010/main" val="2054616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anim calcmode="lin" valueType="num">
                                      <p:cBhvr additive="base">
                                        <p:cTn id="7" dur="500" fill="hold"/>
                                        <p:tgtEl>
                                          <p:spTgt spid="2048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2">
                                            <p:txEl>
                                              <p:pRg st="1" end="1"/>
                                            </p:txEl>
                                          </p:spTgt>
                                        </p:tgtEl>
                                        <p:attrNameLst>
                                          <p:attrName>style.visibility</p:attrName>
                                        </p:attrNameLst>
                                      </p:cBhvr>
                                      <p:to>
                                        <p:strVal val="visible"/>
                                      </p:to>
                                    </p:set>
                                    <p:anim calcmode="lin" valueType="num">
                                      <p:cBhvr additive="base">
                                        <p:cTn id="13" dur="500" fill="hold"/>
                                        <p:tgtEl>
                                          <p:spTgt spid="2048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2">
                                            <p:txEl>
                                              <p:pRg st="2" end="2"/>
                                            </p:txEl>
                                          </p:spTgt>
                                        </p:tgtEl>
                                        <p:attrNameLst>
                                          <p:attrName>style.visibility</p:attrName>
                                        </p:attrNameLst>
                                      </p:cBhvr>
                                      <p:to>
                                        <p:strVal val="visible"/>
                                      </p:to>
                                    </p:set>
                                    <p:anim calcmode="lin" valueType="num">
                                      <p:cBhvr additive="base">
                                        <p:cTn id="19" dur="500" fill="hold"/>
                                        <p:tgtEl>
                                          <p:spTgt spid="2048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482">
                                            <p:txEl>
                                              <p:pRg st="3" end="3"/>
                                            </p:txEl>
                                          </p:spTgt>
                                        </p:tgtEl>
                                        <p:attrNameLst>
                                          <p:attrName>style.visibility</p:attrName>
                                        </p:attrNameLst>
                                      </p:cBhvr>
                                      <p:to>
                                        <p:strVal val="visible"/>
                                      </p:to>
                                    </p:set>
                                    <p:anim calcmode="lin" valueType="num">
                                      <p:cBhvr additive="base">
                                        <p:cTn id="25" dur="500" fill="hold"/>
                                        <p:tgtEl>
                                          <p:spTgt spid="2048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48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482">
                                            <p:txEl>
                                              <p:pRg st="4" end="4"/>
                                            </p:txEl>
                                          </p:spTgt>
                                        </p:tgtEl>
                                        <p:attrNameLst>
                                          <p:attrName>style.visibility</p:attrName>
                                        </p:attrNameLst>
                                      </p:cBhvr>
                                      <p:to>
                                        <p:strVal val="visible"/>
                                      </p:to>
                                    </p:set>
                                    <p:anim calcmode="lin" valueType="num">
                                      <p:cBhvr additive="base">
                                        <p:cTn id="31" dur="500" fill="hold"/>
                                        <p:tgtEl>
                                          <p:spTgt spid="2048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048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0482">
                                            <p:txEl>
                                              <p:pRg st="5" end="5"/>
                                            </p:txEl>
                                          </p:spTgt>
                                        </p:tgtEl>
                                        <p:attrNameLst>
                                          <p:attrName>style.visibility</p:attrName>
                                        </p:attrNameLst>
                                      </p:cBhvr>
                                      <p:to>
                                        <p:strVal val="visible"/>
                                      </p:to>
                                    </p:set>
                                    <p:anim calcmode="lin" valueType="num">
                                      <p:cBhvr additive="base">
                                        <p:cTn id="37" dur="500" fill="hold"/>
                                        <p:tgtEl>
                                          <p:spTgt spid="2048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048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0482">
                                            <p:txEl>
                                              <p:pRg st="6" end="6"/>
                                            </p:txEl>
                                          </p:spTgt>
                                        </p:tgtEl>
                                        <p:attrNameLst>
                                          <p:attrName>style.visibility</p:attrName>
                                        </p:attrNameLst>
                                      </p:cBhvr>
                                      <p:to>
                                        <p:strVal val="visible"/>
                                      </p:to>
                                    </p:set>
                                    <p:anim calcmode="lin" valueType="num">
                                      <p:cBhvr additive="base">
                                        <p:cTn id="43" dur="500" fill="hold"/>
                                        <p:tgtEl>
                                          <p:spTgt spid="2048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048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579438"/>
            <a:ext cx="8229600" cy="868362"/>
          </a:xfrm>
        </p:spPr>
        <p:txBody>
          <a:bodyPr/>
          <a:lstStyle/>
          <a:p>
            <a:pPr eaLnBrk="1" hangingPunct="1"/>
            <a:r>
              <a:rPr lang="en-US" sz="4000" dirty="0" err="1" smtClean="0"/>
              <a:t>im</a:t>
            </a:r>
            <a:r>
              <a:rPr lang="en-US" sz="4000" dirty="0" smtClean="0"/>
              <a:t> </a:t>
            </a:r>
            <a:r>
              <a:rPr lang="en-US" sz="4000" dirty="0" err="1" smtClean="0"/>
              <a:t>Perangkat</a:t>
            </a:r>
            <a:r>
              <a:rPr lang="en-US" sz="4000" dirty="0" smtClean="0"/>
              <a:t> </a:t>
            </a:r>
            <a:r>
              <a:rPr lang="en-US" sz="4000" dirty="0" err="1" smtClean="0"/>
              <a:t>Lunak</a:t>
            </a:r>
            <a:r>
              <a:rPr lang="en-US" sz="4000" dirty="0" smtClean="0"/>
              <a:t> (Software Team)</a:t>
            </a:r>
          </a:p>
        </p:txBody>
      </p:sp>
      <p:sp>
        <p:nvSpPr>
          <p:cNvPr id="21507" name="Rectangle 3"/>
          <p:cNvSpPr>
            <a:spLocks noGrp="1" noChangeArrowheads="1"/>
          </p:cNvSpPr>
          <p:nvPr>
            <p:ph type="body" idx="1"/>
          </p:nvPr>
        </p:nvSpPr>
        <p:spPr>
          <a:xfrm>
            <a:off x="467544" y="2132856"/>
            <a:ext cx="8229600" cy="3816424"/>
          </a:xfrm>
        </p:spPr>
        <p:txBody>
          <a:bodyPr/>
          <a:lstStyle/>
          <a:p>
            <a:pPr eaLnBrk="1" hangingPunct="1">
              <a:lnSpc>
                <a:spcPct val="90000"/>
              </a:lnSpc>
            </a:pPr>
            <a:r>
              <a:rPr lang="en-US" sz="1800" dirty="0" err="1" smtClean="0"/>
              <a:t>Struktur</a:t>
            </a:r>
            <a:r>
              <a:rPr lang="en-US" sz="1800" dirty="0" smtClean="0"/>
              <a:t> </a:t>
            </a:r>
            <a:r>
              <a:rPr lang="en-US" sz="1800" dirty="0" err="1" smtClean="0"/>
              <a:t>organisasi</a:t>
            </a:r>
            <a:r>
              <a:rPr lang="en-US" sz="1800" dirty="0" smtClean="0"/>
              <a:t> </a:t>
            </a:r>
            <a:r>
              <a:rPr lang="en-US" sz="1800" dirty="0" err="1" smtClean="0"/>
              <a:t>dalam</a:t>
            </a:r>
            <a:r>
              <a:rPr lang="en-US" sz="1800" dirty="0" smtClean="0"/>
              <a:t> </a:t>
            </a:r>
            <a:r>
              <a:rPr lang="en-US" sz="1800" dirty="0" err="1" smtClean="0"/>
              <a:t>tim</a:t>
            </a:r>
            <a:r>
              <a:rPr lang="en-US" sz="1800" dirty="0" smtClean="0"/>
              <a:t> </a:t>
            </a:r>
            <a:r>
              <a:rPr lang="en-US" sz="1800" dirty="0" err="1" smtClean="0"/>
              <a:t>ini</a:t>
            </a:r>
            <a:r>
              <a:rPr lang="en-US" sz="1800" dirty="0" smtClean="0"/>
              <a:t> </a:t>
            </a:r>
            <a:r>
              <a:rPr lang="en-US" sz="1800" dirty="0" err="1" smtClean="0"/>
              <a:t>bisa</a:t>
            </a:r>
            <a:r>
              <a:rPr lang="en-US" sz="1800" dirty="0" smtClean="0"/>
              <a:t> </a:t>
            </a:r>
            <a:r>
              <a:rPr lang="en-US" sz="1800" dirty="0" err="1" smtClean="0"/>
              <a:t>mengadaptasi</a:t>
            </a:r>
            <a:r>
              <a:rPr lang="en-US" sz="1800" dirty="0" smtClean="0"/>
              <a:t> </a:t>
            </a:r>
            <a:r>
              <a:rPr lang="en-US" sz="1800" dirty="0" err="1" smtClean="0"/>
              <a:t>dari</a:t>
            </a:r>
            <a:r>
              <a:rPr lang="en-US" sz="1800" dirty="0" smtClean="0"/>
              <a:t> </a:t>
            </a:r>
            <a:r>
              <a:rPr lang="en-US" sz="1800" dirty="0" err="1" smtClean="0"/>
              <a:t>banyak</a:t>
            </a:r>
            <a:r>
              <a:rPr lang="en-US" sz="1800" dirty="0" smtClean="0"/>
              <a:t> </a:t>
            </a:r>
            <a:r>
              <a:rPr lang="en-US" sz="1800" dirty="0" err="1" smtClean="0"/>
              <a:t>struktur</a:t>
            </a:r>
            <a:r>
              <a:rPr lang="en-US" sz="1800" dirty="0" smtClean="0"/>
              <a:t> </a:t>
            </a:r>
            <a:r>
              <a:rPr lang="en-US" sz="1800" dirty="0" err="1" smtClean="0"/>
              <a:t>organisasi</a:t>
            </a:r>
            <a:r>
              <a:rPr lang="en-US" sz="1800" dirty="0" smtClean="0"/>
              <a:t> yang </a:t>
            </a:r>
            <a:r>
              <a:rPr lang="en-US" sz="1800" dirty="0" err="1" smtClean="0"/>
              <a:t>sudah</a:t>
            </a:r>
            <a:r>
              <a:rPr lang="en-US" sz="1800" dirty="0" smtClean="0"/>
              <a:t> </a:t>
            </a:r>
            <a:r>
              <a:rPr lang="en-US" sz="1800" dirty="0" err="1" smtClean="0"/>
              <a:t>ada</a:t>
            </a:r>
            <a:r>
              <a:rPr lang="en-US" sz="1800" dirty="0" smtClean="0"/>
              <a:t>. </a:t>
            </a:r>
          </a:p>
          <a:p>
            <a:pPr eaLnBrk="1" hangingPunct="1">
              <a:lnSpc>
                <a:spcPct val="90000"/>
              </a:lnSpc>
            </a:pPr>
            <a:r>
              <a:rPr lang="en-US" sz="1800" dirty="0" err="1" smtClean="0"/>
              <a:t>Berikut</a:t>
            </a:r>
            <a:r>
              <a:rPr lang="en-US" sz="1800" dirty="0" smtClean="0"/>
              <a:t> </a:t>
            </a:r>
            <a:r>
              <a:rPr lang="en-US" sz="1800" dirty="0" err="1" smtClean="0"/>
              <a:t>beberapa</a:t>
            </a:r>
            <a:r>
              <a:rPr lang="en-US" sz="1800" dirty="0" smtClean="0"/>
              <a:t> </a:t>
            </a:r>
            <a:r>
              <a:rPr lang="en-US" sz="1800" dirty="0" err="1" smtClean="0"/>
              <a:t>pilihan</a:t>
            </a:r>
            <a:r>
              <a:rPr lang="en-US" sz="1800" dirty="0" smtClean="0"/>
              <a:t> </a:t>
            </a:r>
            <a:r>
              <a:rPr lang="en-US" sz="1800" dirty="0" err="1" smtClean="0"/>
              <a:t>pembagian</a:t>
            </a:r>
            <a:r>
              <a:rPr lang="en-US" sz="1800" dirty="0" smtClean="0"/>
              <a:t> </a:t>
            </a:r>
            <a:r>
              <a:rPr lang="en-US" sz="1800" dirty="0" err="1" smtClean="0"/>
              <a:t>tugas</a:t>
            </a:r>
            <a:r>
              <a:rPr lang="en-US" sz="1800" dirty="0" smtClean="0"/>
              <a:t>/</a:t>
            </a:r>
            <a:r>
              <a:rPr lang="en-US" sz="1800" dirty="0" err="1" smtClean="0"/>
              <a:t>penugasan</a:t>
            </a:r>
            <a:r>
              <a:rPr lang="en-US" sz="1800" dirty="0" smtClean="0"/>
              <a:t> yang </a:t>
            </a:r>
            <a:r>
              <a:rPr lang="en-US" sz="1800" dirty="0" err="1" smtClean="0"/>
              <a:t>bisa</a:t>
            </a:r>
            <a:r>
              <a:rPr lang="en-US" sz="1800" dirty="0" smtClean="0"/>
              <a:t> </a:t>
            </a:r>
            <a:r>
              <a:rPr lang="en-US" sz="1800" dirty="0" err="1" smtClean="0"/>
              <a:t>diterapkan</a:t>
            </a:r>
            <a:r>
              <a:rPr lang="en-US" sz="1800" dirty="0" smtClean="0"/>
              <a:t> </a:t>
            </a:r>
            <a:r>
              <a:rPr lang="en-US" sz="1800" dirty="0" err="1" smtClean="0"/>
              <a:t>untuk</a:t>
            </a:r>
            <a:r>
              <a:rPr lang="en-US" sz="1800" dirty="0" smtClean="0"/>
              <a:t> </a:t>
            </a:r>
            <a:r>
              <a:rPr lang="en-US" sz="1800" dirty="0" err="1" smtClean="0"/>
              <a:t>tim</a:t>
            </a:r>
            <a:r>
              <a:rPr lang="en-US" sz="1800" dirty="0" smtClean="0"/>
              <a:t> </a:t>
            </a:r>
            <a:r>
              <a:rPr lang="en-US" sz="1800" dirty="0" err="1" smtClean="0"/>
              <a:t>perangkat</a:t>
            </a:r>
            <a:r>
              <a:rPr lang="en-US" sz="1800" dirty="0" smtClean="0"/>
              <a:t> </a:t>
            </a:r>
            <a:r>
              <a:rPr lang="en-US" sz="1800" dirty="0" err="1" smtClean="0"/>
              <a:t>lunak</a:t>
            </a:r>
            <a:r>
              <a:rPr lang="en-US" sz="1800" dirty="0" smtClean="0"/>
              <a:t> yang </a:t>
            </a:r>
            <a:r>
              <a:rPr lang="en-US" sz="1800" dirty="0" err="1" smtClean="0"/>
              <a:t>terdiri</a:t>
            </a:r>
            <a:r>
              <a:rPr lang="en-US" sz="1800" dirty="0" smtClean="0"/>
              <a:t> </a:t>
            </a:r>
            <a:r>
              <a:rPr lang="en-US" sz="1800" dirty="0" err="1" smtClean="0"/>
              <a:t>dari</a:t>
            </a:r>
            <a:r>
              <a:rPr lang="en-US" sz="1800" dirty="0" smtClean="0"/>
              <a:t> </a:t>
            </a:r>
            <a:r>
              <a:rPr lang="en-US" sz="1800" b="1" dirty="0" smtClean="0"/>
              <a:t>n</a:t>
            </a:r>
            <a:r>
              <a:rPr lang="en-US" sz="1800" dirty="0" smtClean="0"/>
              <a:t> </a:t>
            </a:r>
            <a:r>
              <a:rPr lang="en-US" sz="1800" dirty="0" err="1" smtClean="0"/>
              <a:t>personel</a:t>
            </a:r>
            <a:r>
              <a:rPr lang="en-US" sz="1800" dirty="0" smtClean="0"/>
              <a:t> yang </a:t>
            </a:r>
            <a:r>
              <a:rPr lang="en-US" sz="1800" dirty="0" err="1" smtClean="0"/>
              <a:t>bekerja</a:t>
            </a:r>
            <a:r>
              <a:rPr lang="en-US" sz="1800" dirty="0" smtClean="0"/>
              <a:t> </a:t>
            </a:r>
            <a:r>
              <a:rPr lang="en-US" sz="1800" dirty="0" err="1" smtClean="0"/>
              <a:t>selama</a:t>
            </a:r>
            <a:r>
              <a:rPr lang="en-US" sz="1800" dirty="0" smtClean="0"/>
              <a:t> </a:t>
            </a:r>
            <a:r>
              <a:rPr lang="en-US" sz="1800" b="1" dirty="0" smtClean="0"/>
              <a:t>k</a:t>
            </a:r>
            <a:r>
              <a:rPr lang="en-US" sz="1800" dirty="0" smtClean="0"/>
              <a:t> </a:t>
            </a:r>
            <a:r>
              <a:rPr lang="en-US" sz="1800" dirty="0" err="1" smtClean="0"/>
              <a:t>tahun</a:t>
            </a:r>
            <a:r>
              <a:rPr lang="en-US" sz="1800" dirty="0" smtClean="0"/>
              <a:t>:</a:t>
            </a:r>
          </a:p>
          <a:p>
            <a:pPr lvl="1" eaLnBrk="1" hangingPunct="1">
              <a:lnSpc>
                <a:spcPct val="90000"/>
              </a:lnSpc>
            </a:pPr>
            <a:r>
              <a:rPr lang="en-US" sz="1800" b="1" dirty="0" smtClean="0"/>
              <a:t>n</a:t>
            </a:r>
            <a:r>
              <a:rPr lang="en-US" sz="1800" dirty="0" smtClean="0"/>
              <a:t> </a:t>
            </a:r>
            <a:r>
              <a:rPr lang="en-US" sz="1800" dirty="0" err="1" smtClean="0"/>
              <a:t>personel</a:t>
            </a:r>
            <a:r>
              <a:rPr lang="en-US" sz="1800" dirty="0" smtClean="0"/>
              <a:t> </a:t>
            </a:r>
            <a:r>
              <a:rPr lang="en-US" sz="1800" dirty="0" err="1" smtClean="0"/>
              <a:t>ditugaskan</a:t>
            </a:r>
            <a:r>
              <a:rPr lang="en-US" sz="1800" dirty="0" smtClean="0"/>
              <a:t> </a:t>
            </a:r>
            <a:r>
              <a:rPr lang="en-US" sz="1800" dirty="0" err="1" smtClean="0"/>
              <a:t>untuk</a:t>
            </a:r>
            <a:r>
              <a:rPr lang="en-US" sz="1800" dirty="0" smtClean="0"/>
              <a:t> </a:t>
            </a:r>
            <a:r>
              <a:rPr lang="en-US" sz="1800" dirty="0" err="1" smtClean="0"/>
              <a:t>sejumlah</a:t>
            </a:r>
            <a:r>
              <a:rPr lang="en-US" sz="1800" dirty="0" smtClean="0"/>
              <a:t> </a:t>
            </a:r>
            <a:r>
              <a:rPr lang="en-US" sz="1800" b="1" dirty="0" smtClean="0"/>
              <a:t>m</a:t>
            </a:r>
            <a:r>
              <a:rPr lang="en-US" sz="1800" dirty="0" smtClean="0"/>
              <a:t> </a:t>
            </a:r>
            <a:r>
              <a:rPr lang="en-US" sz="1800" dirty="0" err="1" smtClean="0"/>
              <a:t>tugas</a:t>
            </a:r>
            <a:r>
              <a:rPr lang="en-US" sz="1800" dirty="0" smtClean="0"/>
              <a:t> yang </a:t>
            </a:r>
            <a:r>
              <a:rPr lang="en-US" sz="1800" dirty="0" err="1" smtClean="0"/>
              <a:t>berbeda</a:t>
            </a:r>
            <a:r>
              <a:rPr lang="en-US" sz="1800" dirty="0" smtClean="0"/>
              <a:t> </a:t>
            </a:r>
            <a:r>
              <a:rPr lang="en-US" sz="1800" dirty="0" err="1" smtClean="0"/>
              <a:t>dengan</a:t>
            </a:r>
            <a:r>
              <a:rPr lang="en-US" sz="1800" dirty="0" smtClean="0"/>
              <a:t> </a:t>
            </a:r>
            <a:r>
              <a:rPr lang="en-US" sz="1800" dirty="0" err="1" smtClean="0"/>
              <a:t>sedikit</a:t>
            </a:r>
            <a:r>
              <a:rPr lang="en-US" sz="1800" dirty="0" smtClean="0"/>
              <a:t> </a:t>
            </a:r>
            <a:r>
              <a:rPr lang="en-US" sz="1800" dirty="0" err="1" smtClean="0"/>
              <a:t>tugas</a:t>
            </a:r>
            <a:r>
              <a:rPr lang="en-US" sz="1800" dirty="0" smtClean="0"/>
              <a:t> </a:t>
            </a:r>
            <a:r>
              <a:rPr lang="en-US" sz="1800" dirty="0" err="1" smtClean="0"/>
              <a:t>gabungan</a:t>
            </a:r>
            <a:r>
              <a:rPr lang="en-US" sz="1800" dirty="0" smtClean="0"/>
              <a:t>.</a:t>
            </a:r>
          </a:p>
          <a:p>
            <a:pPr lvl="1" eaLnBrk="1" hangingPunct="1">
              <a:lnSpc>
                <a:spcPct val="90000"/>
              </a:lnSpc>
            </a:pPr>
            <a:r>
              <a:rPr lang="en-US" sz="1800" b="1" dirty="0" smtClean="0"/>
              <a:t>n</a:t>
            </a:r>
            <a:r>
              <a:rPr lang="en-US" sz="1800" dirty="0" smtClean="0"/>
              <a:t> </a:t>
            </a:r>
            <a:r>
              <a:rPr lang="en-US" sz="1800" dirty="0" err="1" smtClean="0"/>
              <a:t>personel</a:t>
            </a:r>
            <a:r>
              <a:rPr lang="en-US" sz="1800" dirty="0" smtClean="0"/>
              <a:t> di </a:t>
            </a:r>
            <a:r>
              <a:rPr lang="en-US" sz="1800" dirty="0" err="1" smtClean="0"/>
              <a:t>tugaskan</a:t>
            </a:r>
            <a:r>
              <a:rPr lang="en-US" sz="1800" dirty="0" smtClean="0"/>
              <a:t> </a:t>
            </a:r>
            <a:r>
              <a:rPr lang="en-US" sz="1800" dirty="0" err="1" smtClean="0"/>
              <a:t>untuk</a:t>
            </a:r>
            <a:r>
              <a:rPr lang="en-US" sz="1800" dirty="0" smtClean="0"/>
              <a:t> </a:t>
            </a:r>
            <a:r>
              <a:rPr lang="en-US" sz="1800" dirty="0" err="1" smtClean="0"/>
              <a:t>sejumlah</a:t>
            </a:r>
            <a:r>
              <a:rPr lang="en-US" sz="1800" dirty="0" smtClean="0"/>
              <a:t> </a:t>
            </a:r>
            <a:r>
              <a:rPr lang="en-US" sz="1800" b="1" dirty="0" smtClean="0"/>
              <a:t>m</a:t>
            </a:r>
            <a:r>
              <a:rPr lang="en-US" sz="1800" dirty="0" smtClean="0"/>
              <a:t> </a:t>
            </a:r>
            <a:r>
              <a:rPr lang="en-US" sz="1800" dirty="0" err="1" smtClean="0"/>
              <a:t>tugas</a:t>
            </a:r>
            <a:r>
              <a:rPr lang="en-US" sz="1800" dirty="0" smtClean="0"/>
              <a:t> yang </a:t>
            </a:r>
            <a:r>
              <a:rPr lang="en-US" sz="1800" dirty="0" err="1" smtClean="0"/>
              <a:t>berbeda</a:t>
            </a:r>
            <a:r>
              <a:rPr lang="en-US" sz="1800" dirty="0" smtClean="0"/>
              <a:t> </a:t>
            </a:r>
            <a:r>
              <a:rPr lang="en-US" sz="1800" dirty="0" err="1" smtClean="0"/>
              <a:t>dengan</a:t>
            </a:r>
            <a:r>
              <a:rPr lang="en-US" sz="1800" dirty="0" smtClean="0"/>
              <a:t> </a:t>
            </a:r>
            <a:r>
              <a:rPr lang="en-US" sz="1800" b="1" dirty="0" smtClean="0"/>
              <a:t>m &lt; n</a:t>
            </a:r>
            <a:r>
              <a:rPr lang="en-US" sz="1800" dirty="0" smtClean="0"/>
              <a:t> </a:t>
            </a:r>
            <a:r>
              <a:rPr lang="en-US" sz="1800" dirty="0" err="1" smtClean="0"/>
              <a:t>sehingga</a:t>
            </a:r>
            <a:r>
              <a:rPr lang="en-US" sz="1800" dirty="0" smtClean="0"/>
              <a:t> </a:t>
            </a:r>
            <a:r>
              <a:rPr lang="en-US" sz="1800" dirty="0" err="1" smtClean="0"/>
              <a:t>terbentuk</a:t>
            </a:r>
            <a:r>
              <a:rPr lang="en-US" sz="1800" dirty="0" smtClean="0"/>
              <a:t> </a:t>
            </a:r>
            <a:r>
              <a:rPr lang="en-US" sz="1800" dirty="0" err="1" smtClean="0"/>
              <a:t>tim</a:t>
            </a:r>
            <a:r>
              <a:rPr lang="en-US" sz="1800" dirty="0" smtClean="0"/>
              <a:t> informal. </a:t>
            </a:r>
            <a:r>
              <a:rPr lang="en-US" sz="1800" dirty="0" err="1" smtClean="0"/>
              <a:t>Pemimpin</a:t>
            </a:r>
            <a:r>
              <a:rPr lang="en-US" sz="1800" dirty="0" smtClean="0"/>
              <a:t> </a:t>
            </a:r>
            <a:r>
              <a:rPr lang="en-US" sz="1800" dirty="0" err="1" smtClean="0"/>
              <a:t>tim</a:t>
            </a:r>
            <a:r>
              <a:rPr lang="en-US" sz="1800" dirty="0" smtClean="0"/>
              <a:t> </a:t>
            </a:r>
            <a:r>
              <a:rPr lang="en-US" sz="1800" dirty="0" err="1" smtClean="0"/>
              <a:t>khusus</a:t>
            </a:r>
            <a:r>
              <a:rPr lang="en-US" sz="1800" dirty="0" smtClean="0"/>
              <a:t> </a:t>
            </a:r>
            <a:r>
              <a:rPr lang="en-US" sz="1800" dirty="0" err="1" smtClean="0"/>
              <a:t>perlu</a:t>
            </a:r>
            <a:r>
              <a:rPr lang="en-US" sz="1800" dirty="0" smtClean="0"/>
              <a:t> </a:t>
            </a:r>
            <a:r>
              <a:rPr lang="en-US" sz="1800" dirty="0" err="1" smtClean="0"/>
              <a:t>ada</a:t>
            </a:r>
            <a:r>
              <a:rPr lang="en-US" sz="1800" dirty="0" smtClean="0"/>
              <a:t>.</a:t>
            </a:r>
          </a:p>
          <a:p>
            <a:pPr lvl="1" eaLnBrk="1" hangingPunct="1">
              <a:lnSpc>
                <a:spcPct val="90000"/>
              </a:lnSpc>
            </a:pPr>
            <a:r>
              <a:rPr lang="en-US" sz="1800" b="1" dirty="0" smtClean="0"/>
              <a:t>n</a:t>
            </a:r>
            <a:r>
              <a:rPr lang="en-US" sz="1800" dirty="0" smtClean="0"/>
              <a:t> </a:t>
            </a:r>
            <a:r>
              <a:rPr lang="en-US" sz="1800" dirty="0" err="1" smtClean="0"/>
              <a:t>personel</a:t>
            </a:r>
            <a:r>
              <a:rPr lang="en-US" sz="1800" dirty="0" smtClean="0"/>
              <a:t> </a:t>
            </a:r>
            <a:r>
              <a:rPr lang="en-US" sz="1800" dirty="0" err="1" smtClean="0"/>
              <a:t>dibagi</a:t>
            </a:r>
            <a:r>
              <a:rPr lang="en-US" sz="1800" dirty="0" smtClean="0"/>
              <a:t> </a:t>
            </a:r>
            <a:r>
              <a:rPr lang="en-US" sz="1800" dirty="0" err="1" smtClean="0"/>
              <a:t>menjadi</a:t>
            </a:r>
            <a:r>
              <a:rPr lang="en-US" sz="1800" dirty="0" smtClean="0"/>
              <a:t> </a:t>
            </a:r>
            <a:r>
              <a:rPr lang="en-US" sz="1800" dirty="0" err="1" smtClean="0"/>
              <a:t>sejumlah</a:t>
            </a:r>
            <a:r>
              <a:rPr lang="en-US" sz="1800" dirty="0" smtClean="0"/>
              <a:t> </a:t>
            </a:r>
            <a:r>
              <a:rPr lang="en-US" sz="1800" b="1" dirty="0" smtClean="0"/>
              <a:t>t</a:t>
            </a:r>
            <a:r>
              <a:rPr lang="en-US" sz="1800" dirty="0" smtClean="0"/>
              <a:t> </a:t>
            </a:r>
            <a:r>
              <a:rPr lang="en-US" sz="1800" dirty="0" err="1" smtClean="0"/>
              <a:t>tim.</a:t>
            </a:r>
            <a:r>
              <a:rPr lang="en-US" sz="1800" dirty="0" smtClean="0"/>
              <a:t> </a:t>
            </a:r>
            <a:r>
              <a:rPr lang="en-US" sz="1800" dirty="0" err="1" smtClean="0"/>
              <a:t>Tiap</a:t>
            </a:r>
            <a:r>
              <a:rPr lang="en-US" sz="1800" dirty="0" smtClean="0"/>
              <a:t> </a:t>
            </a:r>
            <a:r>
              <a:rPr lang="en-US" sz="1800" dirty="0" err="1" smtClean="0"/>
              <a:t>tim</a:t>
            </a:r>
            <a:r>
              <a:rPr lang="en-US" sz="1800" dirty="0" smtClean="0"/>
              <a:t> </a:t>
            </a:r>
            <a:r>
              <a:rPr lang="en-US" sz="1800" dirty="0" err="1" smtClean="0"/>
              <a:t>ditugaskan</a:t>
            </a:r>
            <a:r>
              <a:rPr lang="en-US" sz="1800" dirty="0" smtClean="0"/>
              <a:t> </a:t>
            </a:r>
            <a:r>
              <a:rPr lang="en-US" sz="1800" dirty="0" err="1" smtClean="0"/>
              <a:t>mengerjakan</a:t>
            </a:r>
            <a:r>
              <a:rPr lang="en-US" sz="1800" dirty="0" smtClean="0"/>
              <a:t> </a:t>
            </a:r>
            <a:r>
              <a:rPr lang="en-US" sz="1800" dirty="0" err="1" smtClean="0"/>
              <a:t>satu</a:t>
            </a:r>
            <a:r>
              <a:rPr lang="en-US" sz="1800" dirty="0" smtClean="0"/>
              <a:t> </a:t>
            </a:r>
            <a:r>
              <a:rPr lang="en-US" sz="1800" dirty="0" err="1" smtClean="0"/>
              <a:t>atau</a:t>
            </a:r>
            <a:r>
              <a:rPr lang="en-US" sz="1800" dirty="0" smtClean="0"/>
              <a:t> </a:t>
            </a:r>
            <a:r>
              <a:rPr lang="en-US" sz="1800" dirty="0" err="1" smtClean="0"/>
              <a:t>lebih</a:t>
            </a:r>
            <a:r>
              <a:rPr lang="en-US" sz="1800" dirty="0" smtClean="0"/>
              <a:t> </a:t>
            </a:r>
            <a:r>
              <a:rPr lang="en-US" sz="1800" dirty="0" err="1" smtClean="0"/>
              <a:t>tugas</a:t>
            </a:r>
            <a:r>
              <a:rPr lang="en-US" sz="1800" dirty="0" smtClean="0"/>
              <a:t>. </a:t>
            </a:r>
            <a:r>
              <a:rPr lang="en-US" sz="1800" dirty="0" err="1" smtClean="0"/>
              <a:t>Tiap</a:t>
            </a:r>
            <a:r>
              <a:rPr lang="en-US" sz="1800" dirty="0" smtClean="0"/>
              <a:t> </a:t>
            </a:r>
            <a:r>
              <a:rPr lang="en-US" sz="1800" dirty="0" err="1" smtClean="0"/>
              <a:t>tugas</a:t>
            </a:r>
            <a:r>
              <a:rPr lang="en-US" sz="1800" dirty="0" smtClean="0"/>
              <a:t> </a:t>
            </a:r>
            <a:r>
              <a:rPr lang="en-US" sz="1800" dirty="0" err="1" smtClean="0"/>
              <a:t>mempunyai</a:t>
            </a:r>
            <a:r>
              <a:rPr lang="en-US" sz="1800" dirty="0" smtClean="0"/>
              <a:t> </a:t>
            </a:r>
            <a:r>
              <a:rPr lang="en-US" sz="1800" dirty="0" err="1" smtClean="0"/>
              <a:t>struktur</a:t>
            </a:r>
            <a:r>
              <a:rPr lang="en-US" sz="1800" dirty="0" smtClean="0"/>
              <a:t> yang </a:t>
            </a:r>
            <a:r>
              <a:rPr lang="en-US" sz="1800" dirty="0" err="1" smtClean="0"/>
              <a:t>ditentukan</a:t>
            </a:r>
            <a:r>
              <a:rPr lang="en-US" sz="1800" dirty="0" smtClean="0"/>
              <a:t> </a:t>
            </a:r>
            <a:r>
              <a:rPr lang="en-US" sz="1800" dirty="0" err="1" smtClean="0"/>
              <a:t>sebelumnya</a:t>
            </a:r>
            <a:r>
              <a:rPr lang="en-US" sz="1800" dirty="0" smtClean="0"/>
              <a:t> </a:t>
            </a:r>
            <a:r>
              <a:rPr lang="en-US" sz="1800" dirty="0" err="1" smtClean="0"/>
              <a:t>bagi</a:t>
            </a:r>
            <a:r>
              <a:rPr lang="en-US" sz="1800" dirty="0" smtClean="0"/>
              <a:t> </a:t>
            </a:r>
            <a:r>
              <a:rPr lang="en-US" sz="1800" dirty="0" err="1" smtClean="0"/>
              <a:t>semua</a:t>
            </a:r>
            <a:r>
              <a:rPr lang="en-US" sz="1800" dirty="0" smtClean="0"/>
              <a:t> </a:t>
            </a:r>
            <a:r>
              <a:rPr lang="en-US" sz="1800" dirty="0" err="1" smtClean="0"/>
              <a:t>tim</a:t>
            </a:r>
            <a:endParaRPr lang="en-US" sz="1800" dirty="0" smtClean="0"/>
          </a:p>
        </p:txBody>
      </p:sp>
    </p:spTree>
    <p:extLst>
      <p:ext uri="{BB962C8B-B14F-4D97-AF65-F5344CB8AC3E}">
        <p14:creationId xmlns:p14="http://schemas.microsoft.com/office/powerpoint/2010/main" val="2556525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fade">
                                      <p:cBhvr>
                                        <p:cTn id="19" dur="1000"/>
                                        <p:tgtEl>
                                          <p:spTgt spid="21507">
                                            <p:txEl>
                                              <p:pRg st="2" end="2"/>
                                            </p:txEl>
                                          </p:spTgt>
                                        </p:tgtEl>
                                      </p:cBhvr>
                                    </p:animEffect>
                                    <p:anim calcmode="lin" valueType="num">
                                      <p:cBhvr>
                                        <p:cTn id="20"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1507">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1507">
                                            <p:txEl>
                                              <p:pRg st="3" end="3"/>
                                            </p:txEl>
                                          </p:spTgt>
                                        </p:tgtEl>
                                        <p:attrNameLst>
                                          <p:attrName>style.visibility</p:attrName>
                                        </p:attrNameLst>
                                      </p:cBhvr>
                                      <p:to>
                                        <p:strVal val="visible"/>
                                      </p:to>
                                    </p:set>
                                    <p:animEffect transition="in" filter="fade">
                                      <p:cBhvr>
                                        <p:cTn id="24" dur="1000"/>
                                        <p:tgtEl>
                                          <p:spTgt spid="21507">
                                            <p:txEl>
                                              <p:pRg st="3" end="3"/>
                                            </p:txEl>
                                          </p:spTgt>
                                        </p:tgtEl>
                                      </p:cBhvr>
                                    </p:animEffect>
                                    <p:anim calcmode="lin" valueType="num">
                                      <p:cBhvr>
                                        <p:cTn id="25"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1507">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21507">
                                            <p:txEl>
                                              <p:pRg st="4" end="4"/>
                                            </p:txEl>
                                          </p:spTgt>
                                        </p:tgtEl>
                                        <p:attrNameLst>
                                          <p:attrName>style.visibility</p:attrName>
                                        </p:attrNameLst>
                                      </p:cBhvr>
                                      <p:to>
                                        <p:strVal val="visible"/>
                                      </p:to>
                                    </p:set>
                                    <p:animEffect transition="in" filter="fade">
                                      <p:cBhvr>
                                        <p:cTn id="29" dur="1000"/>
                                        <p:tgtEl>
                                          <p:spTgt spid="21507">
                                            <p:txEl>
                                              <p:pRg st="4" end="4"/>
                                            </p:txEl>
                                          </p:spTgt>
                                        </p:tgtEl>
                                      </p:cBhvr>
                                    </p:animEffect>
                                    <p:anim calcmode="lin" valueType="num">
                                      <p:cBhvr>
                                        <p:cTn id="30" dur="10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150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“MANAJEMEN PROYEK SISTEM INFORMASI” OLEH RUDY TANTRA, P</a:t>
            </a:r>
            <a:r>
              <a:rPr lang="id-ID" dirty="0" smtClean="0"/>
              <a:t>ENERBIT ANDI </a:t>
            </a:r>
            <a:r>
              <a:rPr lang="id-ID" dirty="0" smtClean="0"/>
              <a:t>YOGYAKARTA 2012</a:t>
            </a:r>
            <a:endParaRPr lang="id-ID" dirty="0" smtClean="0"/>
          </a:p>
          <a:p>
            <a:r>
              <a:rPr lang="id-ID" dirty="0" smtClean="0"/>
              <a:t>“TEKNIK PERANCANGAN ARSITEKTUR SISTEM INFORMASI, FERI SULIANTA, </a:t>
            </a:r>
            <a:r>
              <a:rPr lang="id-ID" dirty="0" smtClean="0"/>
              <a:t>PENERBIT </a:t>
            </a:r>
            <a:r>
              <a:rPr lang="id-ID" dirty="0" smtClean="0"/>
              <a:t>ANDI YOGYAKARTA 2017</a:t>
            </a:r>
          </a:p>
          <a:p>
            <a:r>
              <a:rPr lang="id-ID" dirty="0" smtClean="0"/>
              <a:t>“REKAYASA PERANGKAT LUNAK BERORIENTASI OBJEK,VERDI YASIN, PENERBIT MITRA WACANA MEDIA 2012</a:t>
            </a:r>
            <a:endParaRPr lang="id-ID" dirty="0" smtClean="0"/>
          </a:p>
          <a:p>
            <a:endParaRPr lang="en-US" dirty="0" smtClean="0"/>
          </a:p>
          <a:p>
            <a:endParaRPr lang="id-ID" dirty="0"/>
          </a:p>
        </p:txBody>
      </p:sp>
      <p:sp>
        <p:nvSpPr>
          <p:cNvPr id="2" name="Title 1"/>
          <p:cNvSpPr>
            <a:spLocks noGrp="1"/>
          </p:cNvSpPr>
          <p:nvPr>
            <p:ph type="title"/>
          </p:nvPr>
        </p:nvSpPr>
        <p:spPr/>
        <p:txBody>
          <a:bodyPr/>
          <a:lstStyle/>
          <a:p>
            <a:pPr algn="l"/>
            <a:r>
              <a:rPr lang="id-ID" dirty="0" smtClean="0"/>
              <a:t>Referensi</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2060848"/>
            <a:ext cx="8229600" cy="4416152"/>
          </a:xfrm>
        </p:spPr>
        <p:txBody>
          <a:bodyPr>
            <a:normAutofit/>
          </a:bodyPr>
          <a:lstStyle/>
          <a:p>
            <a:pPr eaLnBrk="1" hangingPunct="1"/>
            <a:r>
              <a:rPr lang="en-US" sz="2400" dirty="0" smtClean="0"/>
              <a:t>Cara </a:t>
            </a:r>
            <a:r>
              <a:rPr lang="en-US" sz="2400" dirty="0" err="1" smtClean="0"/>
              <a:t>atau</a:t>
            </a:r>
            <a:r>
              <a:rPr lang="en-US" sz="2400" dirty="0" smtClean="0"/>
              <a:t> </a:t>
            </a:r>
            <a:r>
              <a:rPr lang="en-US" sz="2400" dirty="0" err="1" smtClean="0"/>
              <a:t>gaya</a:t>
            </a:r>
            <a:r>
              <a:rPr lang="en-US" sz="2400" dirty="0" smtClean="0"/>
              <a:t> </a:t>
            </a:r>
            <a:r>
              <a:rPr lang="en-US" sz="2400" dirty="0" err="1" smtClean="0"/>
              <a:t>manajemen</a:t>
            </a:r>
            <a:r>
              <a:rPr lang="en-US" sz="2400" dirty="0" smtClean="0"/>
              <a:t>, </a:t>
            </a:r>
            <a:r>
              <a:rPr lang="en-US" sz="2400" dirty="0" err="1" smtClean="0"/>
              <a:t>jumlah</a:t>
            </a:r>
            <a:r>
              <a:rPr lang="en-US" sz="2400" dirty="0" smtClean="0"/>
              <a:t> </a:t>
            </a:r>
            <a:r>
              <a:rPr lang="en-US" sz="2400" dirty="0" err="1" smtClean="0"/>
              <a:t>personel</a:t>
            </a:r>
            <a:r>
              <a:rPr lang="en-US" sz="2400" dirty="0" smtClean="0"/>
              <a:t>, </a:t>
            </a:r>
            <a:r>
              <a:rPr lang="en-US" sz="2400" dirty="0" err="1" smtClean="0"/>
              <a:t>tingkat</a:t>
            </a:r>
            <a:r>
              <a:rPr lang="en-US" sz="2400" dirty="0" smtClean="0"/>
              <a:t> </a:t>
            </a:r>
            <a:r>
              <a:rPr lang="en-US" sz="2400" dirty="0" err="1" smtClean="0"/>
              <a:t>kemampuan</a:t>
            </a:r>
            <a:r>
              <a:rPr lang="en-US" sz="2400" dirty="0" smtClean="0"/>
              <a:t> </a:t>
            </a:r>
            <a:r>
              <a:rPr lang="en-US" sz="2400" dirty="0" err="1" smtClean="0"/>
              <a:t>para</a:t>
            </a:r>
            <a:r>
              <a:rPr lang="en-US" sz="2400" dirty="0" smtClean="0"/>
              <a:t> </a:t>
            </a:r>
            <a:r>
              <a:rPr lang="en-US" sz="2400" dirty="0" err="1" smtClean="0"/>
              <a:t>personel</a:t>
            </a:r>
            <a:r>
              <a:rPr lang="en-US" sz="2400" dirty="0" smtClean="0"/>
              <a:t> </a:t>
            </a:r>
            <a:r>
              <a:rPr lang="en-US" sz="2400" dirty="0" err="1" smtClean="0"/>
              <a:t>dan</a:t>
            </a:r>
            <a:r>
              <a:rPr lang="en-US" sz="2400" dirty="0" smtClean="0"/>
              <a:t> </a:t>
            </a:r>
            <a:r>
              <a:rPr lang="en-US" sz="2400" dirty="0" err="1" smtClean="0"/>
              <a:t>masalah-masalah</a:t>
            </a:r>
            <a:r>
              <a:rPr lang="en-US" sz="2400" dirty="0" smtClean="0"/>
              <a:t> yang </a:t>
            </a:r>
            <a:r>
              <a:rPr lang="en-US" sz="2400" dirty="0" err="1" smtClean="0"/>
              <a:t>dihadapi</a:t>
            </a:r>
            <a:r>
              <a:rPr lang="en-US" sz="2400" dirty="0" smtClean="0"/>
              <a:t> </a:t>
            </a:r>
            <a:r>
              <a:rPr lang="en-US" sz="2400" dirty="0" err="1" smtClean="0"/>
              <a:t>tim</a:t>
            </a:r>
            <a:r>
              <a:rPr lang="en-US" sz="2400" dirty="0" smtClean="0"/>
              <a:t> </a:t>
            </a:r>
            <a:r>
              <a:rPr lang="en-US" sz="2400" dirty="0" err="1" smtClean="0"/>
              <a:t>menentukan</a:t>
            </a:r>
            <a:r>
              <a:rPr lang="en-US" sz="2400" dirty="0" smtClean="0"/>
              <a:t> </a:t>
            </a:r>
            <a:r>
              <a:rPr lang="en-US" sz="2400" dirty="0" err="1" smtClean="0"/>
              <a:t>bentuk</a:t>
            </a:r>
            <a:r>
              <a:rPr lang="en-US" sz="2400" dirty="0" smtClean="0"/>
              <a:t> </a:t>
            </a:r>
            <a:r>
              <a:rPr lang="en-US" sz="2400" b="1" dirty="0" err="1" smtClean="0"/>
              <a:t>struktur</a:t>
            </a:r>
            <a:r>
              <a:rPr lang="en-US" sz="2400" b="1" dirty="0" smtClean="0"/>
              <a:t> </a:t>
            </a:r>
            <a:r>
              <a:rPr lang="en-US" sz="2400" b="1" dirty="0" err="1" smtClean="0"/>
              <a:t>organisasi</a:t>
            </a:r>
            <a:r>
              <a:rPr lang="en-US" sz="2400" dirty="0" smtClean="0"/>
              <a:t> yang </a:t>
            </a:r>
            <a:r>
              <a:rPr lang="en-US" sz="2400" dirty="0" err="1" smtClean="0"/>
              <a:t>bisa</a:t>
            </a:r>
            <a:r>
              <a:rPr lang="en-US" sz="2400" dirty="0" smtClean="0"/>
              <a:t> </a:t>
            </a:r>
            <a:r>
              <a:rPr lang="en-US" sz="2400" dirty="0" err="1" smtClean="0"/>
              <a:t>diterapkan</a:t>
            </a:r>
            <a:r>
              <a:rPr lang="en-US" sz="2400" dirty="0" smtClean="0"/>
              <a:t>. </a:t>
            </a:r>
            <a:r>
              <a:rPr lang="en-US" sz="2400" dirty="0" err="1" smtClean="0"/>
              <a:t>Yaitu</a:t>
            </a:r>
            <a:r>
              <a:rPr lang="en-US" sz="2400" dirty="0" smtClean="0"/>
              <a:t> :</a:t>
            </a:r>
          </a:p>
          <a:p>
            <a:pPr lvl="1" eaLnBrk="1" hangingPunct="1"/>
            <a:r>
              <a:rPr lang="en-US" sz="2400" i="1" dirty="0" smtClean="0"/>
              <a:t>Democratic Decentralized</a:t>
            </a:r>
            <a:r>
              <a:rPr lang="en-US" sz="2400" dirty="0" smtClean="0"/>
              <a:t> (DD) : </a:t>
            </a:r>
            <a:r>
              <a:rPr lang="en-US" sz="2400" dirty="0" err="1" smtClean="0"/>
              <a:t>Tidak</a:t>
            </a:r>
            <a:r>
              <a:rPr lang="en-US" sz="2400" dirty="0" smtClean="0"/>
              <a:t> </a:t>
            </a:r>
            <a:r>
              <a:rPr lang="en-US" sz="2400" dirty="0" err="1" smtClean="0"/>
              <a:t>ada</a:t>
            </a:r>
            <a:r>
              <a:rPr lang="en-US" sz="2400" dirty="0" smtClean="0"/>
              <a:t> </a:t>
            </a:r>
            <a:r>
              <a:rPr lang="en-US" sz="2400" dirty="0" err="1" smtClean="0"/>
              <a:t>pemimpin</a:t>
            </a:r>
            <a:r>
              <a:rPr lang="en-US" sz="2400" dirty="0" smtClean="0"/>
              <a:t> yang </a:t>
            </a:r>
            <a:r>
              <a:rPr lang="en-US" sz="2400" dirty="0" err="1" smtClean="0"/>
              <a:t>permanen</a:t>
            </a:r>
            <a:r>
              <a:rPr lang="en-US" sz="2400" dirty="0" smtClean="0"/>
              <a:t>, </a:t>
            </a:r>
            <a:r>
              <a:rPr lang="en-US" sz="2400" dirty="0" err="1" smtClean="0"/>
              <a:t>koordinator</a:t>
            </a:r>
            <a:r>
              <a:rPr lang="en-US" sz="2400" dirty="0" smtClean="0"/>
              <a:t> </a:t>
            </a:r>
            <a:r>
              <a:rPr lang="en-US" sz="2400" dirty="0" err="1" smtClean="0"/>
              <a:t>ditunjuk</a:t>
            </a:r>
            <a:r>
              <a:rPr lang="en-US" sz="2400" dirty="0" smtClean="0"/>
              <a:t> </a:t>
            </a:r>
            <a:r>
              <a:rPr lang="en-US" sz="2400" dirty="0" err="1" smtClean="0"/>
              <a:t>untuk</a:t>
            </a:r>
            <a:r>
              <a:rPr lang="en-US" sz="2400" dirty="0" smtClean="0"/>
              <a:t> </a:t>
            </a:r>
            <a:r>
              <a:rPr lang="en-US" sz="2400" dirty="0" err="1" smtClean="0"/>
              <a:t>jangka</a:t>
            </a:r>
            <a:r>
              <a:rPr lang="en-US" sz="2400" dirty="0" smtClean="0"/>
              <a:t> </a:t>
            </a:r>
            <a:r>
              <a:rPr lang="en-US" sz="2400" dirty="0" err="1" smtClean="0"/>
              <a:t>waktu</a:t>
            </a:r>
            <a:r>
              <a:rPr lang="en-US" sz="2400" dirty="0" smtClean="0"/>
              <a:t> yang </a:t>
            </a:r>
            <a:r>
              <a:rPr lang="en-US" sz="2400" dirty="0" err="1" smtClean="0"/>
              <a:t>pendek</a:t>
            </a:r>
            <a:r>
              <a:rPr lang="en-US" sz="2400" dirty="0" smtClean="0"/>
              <a:t>, </a:t>
            </a:r>
            <a:r>
              <a:rPr lang="en-US" sz="2400" dirty="0" err="1" smtClean="0"/>
              <a:t>keputusan</a:t>
            </a:r>
            <a:r>
              <a:rPr lang="en-US" sz="2400" dirty="0" smtClean="0"/>
              <a:t> </a:t>
            </a:r>
            <a:r>
              <a:rPr lang="en-US" sz="2400" dirty="0" err="1" smtClean="0"/>
              <a:t>diambil</a:t>
            </a:r>
            <a:r>
              <a:rPr lang="en-US" sz="2400" dirty="0" smtClean="0"/>
              <a:t> </a:t>
            </a:r>
            <a:r>
              <a:rPr lang="en-US" sz="2400" dirty="0" err="1" smtClean="0"/>
              <a:t>berdasarkan</a:t>
            </a:r>
            <a:r>
              <a:rPr lang="en-US" sz="2400" dirty="0" smtClean="0"/>
              <a:t> </a:t>
            </a:r>
            <a:r>
              <a:rPr lang="en-US" sz="2400" dirty="0" err="1" smtClean="0"/>
              <a:t>konsensus</a:t>
            </a:r>
            <a:r>
              <a:rPr lang="en-US" sz="2400" dirty="0" smtClean="0"/>
              <a:t> </a:t>
            </a:r>
            <a:r>
              <a:rPr lang="en-US" sz="2400" dirty="0" err="1" smtClean="0"/>
              <a:t>bersama</a:t>
            </a:r>
            <a:r>
              <a:rPr lang="en-US" sz="2400" dirty="0" smtClean="0"/>
              <a:t>, </a:t>
            </a:r>
            <a:r>
              <a:rPr lang="en-US" sz="2400" dirty="0" err="1" smtClean="0"/>
              <a:t>komunikasi</a:t>
            </a:r>
            <a:r>
              <a:rPr lang="en-US" sz="2400" dirty="0" smtClean="0"/>
              <a:t> horizontal </a:t>
            </a:r>
            <a:r>
              <a:rPr lang="en-US" sz="2400" dirty="0" err="1" smtClean="0"/>
              <a:t>antar</a:t>
            </a:r>
            <a:r>
              <a:rPr lang="en-US" sz="2400" dirty="0" smtClean="0"/>
              <a:t> </a:t>
            </a:r>
            <a:r>
              <a:rPr lang="en-US" sz="2400" dirty="0" err="1" smtClean="0"/>
              <a:t>anggota</a:t>
            </a:r>
            <a:r>
              <a:rPr lang="en-US" sz="2400" dirty="0" smtClean="0"/>
              <a:t> </a:t>
            </a:r>
            <a:r>
              <a:rPr lang="en-US" sz="2400" dirty="0" err="1" smtClean="0"/>
              <a:t>tim</a:t>
            </a:r>
            <a:r>
              <a:rPr lang="en-US" sz="2400" dirty="0" smtClean="0"/>
              <a:t> (</a:t>
            </a:r>
            <a:r>
              <a:rPr lang="en-US" sz="2400" dirty="0" err="1" smtClean="0"/>
              <a:t>posisi</a:t>
            </a:r>
            <a:r>
              <a:rPr lang="en-US" sz="2400" dirty="0" smtClean="0"/>
              <a:t> </a:t>
            </a:r>
            <a:r>
              <a:rPr lang="en-US" sz="2400" dirty="0" err="1" smtClean="0"/>
              <a:t>sejajar</a:t>
            </a:r>
            <a:r>
              <a:rPr lang="en-US" sz="2400" dirty="0" smtClean="0"/>
              <a:t> </a:t>
            </a:r>
            <a:r>
              <a:rPr lang="en-US" sz="2400" dirty="0" err="1" smtClean="0"/>
              <a:t>semua</a:t>
            </a:r>
            <a:r>
              <a:rPr lang="en-US" sz="2400" dirty="0" smtClean="0"/>
              <a:t>)</a:t>
            </a:r>
            <a:endParaRPr lang="en-US" sz="2400" dirty="0" smtClean="0"/>
          </a:p>
        </p:txBody>
      </p:sp>
    </p:spTree>
    <p:extLst>
      <p:ext uri="{BB962C8B-B14F-4D97-AF65-F5344CB8AC3E}">
        <p14:creationId xmlns:p14="http://schemas.microsoft.com/office/powerpoint/2010/main" val="15951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1000"/>
                                        <p:tgtEl>
                                          <p:spTgt spid="22530">
                                            <p:txEl>
                                              <p:pRg st="0" end="0"/>
                                            </p:txEl>
                                          </p:spTgt>
                                        </p:tgtEl>
                                      </p:cBhvr>
                                    </p:animEffect>
                                    <p:anim calcmode="lin" valueType="num">
                                      <p:cBhvr>
                                        <p:cTn id="8" dur="10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fade">
                                      <p:cBhvr>
                                        <p:cTn id="12" dur="1000"/>
                                        <p:tgtEl>
                                          <p:spTgt spid="22530">
                                            <p:txEl>
                                              <p:pRg st="1" end="1"/>
                                            </p:txEl>
                                          </p:spTgt>
                                        </p:tgtEl>
                                      </p:cBhvr>
                                    </p:animEffect>
                                    <p:anim calcmode="lin" valueType="num">
                                      <p:cBhvr>
                                        <p:cTn id="13"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2060848"/>
            <a:ext cx="8229600" cy="4416152"/>
          </a:xfrm>
        </p:spPr>
        <p:txBody>
          <a:bodyPr>
            <a:normAutofit/>
          </a:bodyPr>
          <a:lstStyle/>
          <a:p>
            <a:pPr lvl="1" eaLnBrk="1" hangingPunct="1"/>
            <a:r>
              <a:rPr lang="en-US" sz="2400" i="1" dirty="0" smtClean="0"/>
              <a:t>Controlled </a:t>
            </a:r>
            <a:r>
              <a:rPr lang="en-US" sz="2400" i="1" dirty="0" smtClean="0"/>
              <a:t>decentralized</a:t>
            </a:r>
            <a:r>
              <a:rPr lang="en-US" sz="2400" dirty="0" smtClean="0"/>
              <a:t> (CD) : </a:t>
            </a:r>
            <a:r>
              <a:rPr lang="en-US" sz="2400" dirty="0" err="1" smtClean="0"/>
              <a:t>Pemimpin</a:t>
            </a:r>
            <a:r>
              <a:rPr lang="en-US" sz="2400" dirty="0" smtClean="0"/>
              <a:t> </a:t>
            </a:r>
            <a:r>
              <a:rPr lang="en-US" sz="2400" dirty="0" err="1" smtClean="0"/>
              <a:t>tim</a:t>
            </a:r>
            <a:r>
              <a:rPr lang="en-US" sz="2400" dirty="0" smtClean="0"/>
              <a:t> </a:t>
            </a:r>
            <a:r>
              <a:rPr lang="en-US" sz="2400" dirty="0" err="1" smtClean="0"/>
              <a:t>ditentukan</a:t>
            </a:r>
            <a:r>
              <a:rPr lang="en-US" sz="2400" dirty="0" smtClean="0"/>
              <a:t>, </a:t>
            </a:r>
            <a:r>
              <a:rPr lang="en-US" sz="2400" dirty="0" err="1" smtClean="0"/>
              <a:t>ada</a:t>
            </a:r>
            <a:r>
              <a:rPr lang="en-US" sz="2400" dirty="0" smtClean="0"/>
              <a:t> </a:t>
            </a:r>
            <a:r>
              <a:rPr lang="en-US" sz="2400" dirty="0" err="1" smtClean="0"/>
              <a:t>wakil</a:t>
            </a:r>
            <a:r>
              <a:rPr lang="en-US" sz="2400" dirty="0" smtClean="0"/>
              <a:t> </a:t>
            </a:r>
            <a:r>
              <a:rPr lang="en-US" sz="2400" dirty="0" err="1" smtClean="0"/>
              <a:t>pemimpin</a:t>
            </a:r>
            <a:r>
              <a:rPr lang="en-US" sz="2400" dirty="0" smtClean="0"/>
              <a:t> </a:t>
            </a:r>
            <a:r>
              <a:rPr lang="en-US" sz="2400" dirty="0" err="1" smtClean="0"/>
              <a:t>dan</a:t>
            </a:r>
            <a:r>
              <a:rPr lang="en-US" sz="2400" dirty="0" smtClean="0"/>
              <a:t> </a:t>
            </a:r>
            <a:r>
              <a:rPr lang="en-US" sz="2400" dirty="0" err="1" smtClean="0"/>
              <a:t>mereka</a:t>
            </a:r>
            <a:r>
              <a:rPr lang="en-US" sz="2400" dirty="0" smtClean="0"/>
              <a:t> </a:t>
            </a:r>
            <a:r>
              <a:rPr lang="en-US" sz="2400" dirty="0" err="1" smtClean="0"/>
              <a:t>berbagi</a:t>
            </a:r>
            <a:r>
              <a:rPr lang="en-US" sz="2400" dirty="0" smtClean="0"/>
              <a:t> </a:t>
            </a:r>
            <a:r>
              <a:rPr lang="en-US" sz="2400" dirty="0" err="1" smtClean="0"/>
              <a:t>tugas</a:t>
            </a:r>
            <a:r>
              <a:rPr lang="en-US" sz="2400" dirty="0" smtClean="0"/>
              <a:t>, </a:t>
            </a:r>
            <a:r>
              <a:rPr lang="en-US" sz="2400" dirty="0" err="1" smtClean="0"/>
              <a:t>penyelesaian</a:t>
            </a:r>
            <a:r>
              <a:rPr lang="en-US" sz="2400" dirty="0" smtClean="0"/>
              <a:t> </a:t>
            </a:r>
            <a:r>
              <a:rPr lang="en-US" sz="2400" dirty="0" err="1" smtClean="0"/>
              <a:t>masalah</a:t>
            </a:r>
            <a:r>
              <a:rPr lang="en-US" sz="2400" dirty="0" smtClean="0"/>
              <a:t> </a:t>
            </a:r>
            <a:r>
              <a:rPr lang="en-US" sz="2400" dirty="0" err="1" smtClean="0"/>
              <a:t>adalah</a:t>
            </a:r>
            <a:r>
              <a:rPr lang="en-US" sz="2400" dirty="0" smtClean="0"/>
              <a:t> </a:t>
            </a:r>
            <a:r>
              <a:rPr lang="en-US" sz="2400" dirty="0" err="1" smtClean="0"/>
              <a:t>tugas</a:t>
            </a:r>
            <a:r>
              <a:rPr lang="en-US" sz="2400" dirty="0" smtClean="0"/>
              <a:t> </a:t>
            </a:r>
            <a:r>
              <a:rPr lang="en-US" sz="2400" dirty="0" err="1" smtClean="0"/>
              <a:t>tim</a:t>
            </a:r>
            <a:r>
              <a:rPr lang="en-US" sz="2400" dirty="0" smtClean="0"/>
              <a:t> </a:t>
            </a:r>
            <a:r>
              <a:rPr lang="en-US" sz="2400" dirty="0" err="1" smtClean="0"/>
              <a:t>dan</a:t>
            </a:r>
            <a:r>
              <a:rPr lang="en-US" sz="2400" dirty="0" smtClean="0"/>
              <a:t> </a:t>
            </a:r>
            <a:r>
              <a:rPr lang="en-US" sz="2400" dirty="0" err="1" smtClean="0"/>
              <a:t>implementasinya</a:t>
            </a:r>
            <a:r>
              <a:rPr lang="en-US" sz="2400" dirty="0" smtClean="0"/>
              <a:t> </a:t>
            </a:r>
            <a:r>
              <a:rPr lang="en-US" sz="2400" dirty="0" err="1" smtClean="0"/>
              <a:t>dibagi</a:t>
            </a:r>
            <a:r>
              <a:rPr lang="en-US" sz="2400" dirty="0" smtClean="0"/>
              <a:t> di </a:t>
            </a:r>
            <a:r>
              <a:rPr lang="en-US" sz="2400" dirty="0" err="1" smtClean="0"/>
              <a:t>antara</a:t>
            </a:r>
            <a:r>
              <a:rPr lang="en-US" sz="2400" dirty="0" smtClean="0"/>
              <a:t> </a:t>
            </a:r>
            <a:r>
              <a:rPr lang="en-US" sz="2400" dirty="0" err="1" smtClean="0"/>
              <a:t>beberapa</a:t>
            </a:r>
            <a:r>
              <a:rPr lang="en-US" sz="2400" dirty="0" smtClean="0"/>
              <a:t> sub-</a:t>
            </a:r>
            <a:r>
              <a:rPr lang="en-US" sz="2400" dirty="0" err="1" smtClean="0"/>
              <a:t>tim</a:t>
            </a:r>
            <a:r>
              <a:rPr lang="en-US" sz="2400" dirty="0" smtClean="0"/>
              <a:t> </a:t>
            </a:r>
            <a:r>
              <a:rPr lang="en-US" sz="2400" dirty="0" err="1" smtClean="0"/>
              <a:t>oleh</a:t>
            </a:r>
            <a:r>
              <a:rPr lang="en-US" sz="2400" dirty="0" smtClean="0"/>
              <a:t> </a:t>
            </a:r>
            <a:r>
              <a:rPr lang="en-US" sz="2400" dirty="0" err="1" smtClean="0"/>
              <a:t>pemimpin</a:t>
            </a:r>
            <a:r>
              <a:rPr lang="en-US" sz="2400" dirty="0" smtClean="0"/>
              <a:t>, </a:t>
            </a:r>
            <a:r>
              <a:rPr lang="en-US" sz="2400" dirty="0" err="1" smtClean="0"/>
              <a:t>komunikasi</a:t>
            </a:r>
            <a:r>
              <a:rPr lang="en-US" sz="2400" dirty="0" smtClean="0"/>
              <a:t> </a:t>
            </a:r>
            <a:r>
              <a:rPr lang="en-US" sz="2400" dirty="0" err="1" smtClean="0"/>
              <a:t>horisontal</a:t>
            </a:r>
            <a:r>
              <a:rPr lang="en-US" sz="2400" dirty="0" smtClean="0"/>
              <a:t> di </a:t>
            </a:r>
            <a:r>
              <a:rPr lang="en-US" sz="2400" dirty="0" err="1" smtClean="0"/>
              <a:t>antara</a:t>
            </a:r>
            <a:r>
              <a:rPr lang="en-US" sz="2400" dirty="0" smtClean="0"/>
              <a:t> sub-</a:t>
            </a:r>
            <a:r>
              <a:rPr lang="en-US" sz="2400" dirty="0" err="1" smtClean="0"/>
              <a:t>tim</a:t>
            </a:r>
            <a:r>
              <a:rPr lang="en-US" sz="2400" dirty="0" smtClean="0"/>
              <a:t> </a:t>
            </a:r>
            <a:r>
              <a:rPr lang="en-US" sz="2400" dirty="0" err="1" smtClean="0"/>
              <a:t>dan</a:t>
            </a:r>
            <a:r>
              <a:rPr lang="en-US" sz="2400" dirty="0" smtClean="0"/>
              <a:t> di </a:t>
            </a:r>
            <a:r>
              <a:rPr lang="en-US" sz="2400" dirty="0" err="1" smtClean="0"/>
              <a:t>antara</a:t>
            </a:r>
            <a:r>
              <a:rPr lang="en-US" sz="2400" dirty="0" smtClean="0"/>
              <a:t> </a:t>
            </a:r>
            <a:r>
              <a:rPr lang="en-US" sz="2400" dirty="0" err="1" smtClean="0"/>
              <a:t>personel</a:t>
            </a:r>
            <a:r>
              <a:rPr lang="en-US" sz="2400" dirty="0" smtClean="0"/>
              <a:t>, </a:t>
            </a:r>
            <a:r>
              <a:rPr lang="en-US" sz="2400" dirty="0" err="1" smtClean="0"/>
              <a:t>komunikasi</a:t>
            </a:r>
            <a:r>
              <a:rPr lang="en-US" sz="2400" dirty="0" smtClean="0"/>
              <a:t> </a:t>
            </a:r>
            <a:r>
              <a:rPr lang="en-US" sz="2400" dirty="0" err="1" smtClean="0"/>
              <a:t>vertikal</a:t>
            </a:r>
            <a:r>
              <a:rPr lang="en-US" sz="2400" dirty="0" smtClean="0"/>
              <a:t> </a:t>
            </a:r>
            <a:r>
              <a:rPr lang="en-US" sz="2400" dirty="0" err="1" smtClean="0"/>
              <a:t>berdasarkan</a:t>
            </a:r>
            <a:r>
              <a:rPr lang="en-US" sz="2400" dirty="0" smtClean="0"/>
              <a:t> </a:t>
            </a:r>
            <a:r>
              <a:rPr lang="en-US" sz="2400" dirty="0" err="1" smtClean="0"/>
              <a:t>struktur</a:t>
            </a:r>
            <a:r>
              <a:rPr lang="en-US" sz="2400" dirty="0" smtClean="0"/>
              <a:t> </a:t>
            </a:r>
            <a:r>
              <a:rPr lang="en-US" sz="2400" dirty="0" err="1" smtClean="0"/>
              <a:t>hirarki</a:t>
            </a:r>
            <a:endParaRPr lang="id-ID" sz="2400" dirty="0" smtClean="0"/>
          </a:p>
          <a:p>
            <a:pPr lvl="1"/>
            <a:r>
              <a:rPr lang="en-US" sz="2400" i="1" dirty="0"/>
              <a:t>Controlled Centralized</a:t>
            </a:r>
            <a:r>
              <a:rPr lang="en-US" sz="2400" dirty="0"/>
              <a:t> (CC): </a:t>
            </a:r>
            <a:r>
              <a:rPr lang="en-US" sz="2400" dirty="0" err="1"/>
              <a:t>penyelesaian</a:t>
            </a:r>
            <a:r>
              <a:rPr lang="en-US" sz="2400" dirty="0"/>
              <a:t> </a:t>
            </a:r>
            <a:r>
              <a:rPr lang="en-US" sz="2400" dirty="0" err="1"/>
              <a:t>masalah</a:t>
            </a:r>
            <a:r>
              <a:rPr lang="en-US" sz="2400" dirty="0"/>
              <a:t> </a:t>
            </a:r>
            <a:r>
              <a:rPr lang="en-US" sz="2400" dirty="0" err="1"/>
              <a:t>dikerjakan</a:t>
            </a:r>
            <a:r>
              <a:rPr lang="en-US" sz="2400" dirty="0"/>
              <a:t> </a:t>
            </a:r>
            <a:r>
              <a:rPr lang="en-US" sz="2400" dirty="0" err="1"/>
              <a:t>oleh</a:t>
            </a:r>
            <a:r>
              <a:rPr lang="en-US" sz="2400" dirty="0"/>
              <a:t> </a:t>
            </a:r>
            <a:r>
              <a:rPr lang="en-US" sz="2400" dirty="0" err="1"/>
              <a:t>pemimpin</a:t>
            </a:r>
            <a:r>
              <a:rPr lang="en-US" sz="2400" dirty="0"/>
              <a:t>, </a:t>
            </a:r>
            <a:r>
              <a:rPr lang="en-US" sz="2400" dirty="0" err="1"/>
              <a:t>pemimpin</a:t>
            </a:r>
            <a:r>
              <a:rPr lang="en-US" sz="2400" dirty="0"/>
              <a:t> </a:t>
            </a:r>
            <a:r>
              <a:rPr lang="en-US" sz="2400" dirty="0" err="1"/>
              <a:t>melakukan</a:t>
            </a:r>
            <a:r>
              <a:rPr lang="en-US" sz="2400" dirty="0"/>
              <a:t> </a:t>
            </a:r>
            <a:r>
              <a:rPr lang="en-US" sz="2400" dirty="0" err="1"/>
              <a:t>koordinasi</a:t>
            </a:r>
            <a:r>
              <a:rPr lang="en-US" sz="2400" dirty="0"/>
              <a:t> internal </a:t>
            </a:r>
            <a:r>
              <a:rPr lang="en-US" sz="2400" dirty="0" err="1"/>
              <a:t>tim</a:t>
            </a:r>
            <a:r>
              <a:rPr lang="en-US" sz="2400" dirty="0"/>
              <a:t>, </a:t>
            </a:r>
            <a:r>
              <a:rPr lang="en-US" sz="2400" dirty="0" err="1"/>
              <a:t>komunikasi</a:t>
            </a:r>
            <a:r>
              <a:rPr lang="en-US" sz="2400" dirty="0"/>
              <a:t> </a:t>
            </a:r>
            <a:r>
              <a:rPr lang="en-US" sz="2400" dirty="0" err="1"/>
              <a:t>lebih</a:t>
            </a:r>
            <a:r>
              <a:rPr lang="en-US" sz="2400" dirty="0"/>
              <a:t> </a:t>
            </a:r>
            <a:r>
              <a:rPr lang="en-US" sz="2400" dirty="0" err="1"/>
              <a:t>banyak</a:t>
            </a:r>
            <a:r>
              <a:rPr lang="en-US" sz="2400" dirty="0"/>
              <a:t> </a:t>
            </a:r>
            <a:r>
              <a:rPr lang="en-US" sz="2400" dirty="0" err="1"/>
              <a:t>vertikal</a:t>
            </a:r>
            <a:r>
              <a:rPr lang="en-US" sz="2400" dirty="0"/>
              <a:t> </a:t>
            </a:r>
            <a:r>
              <a:rPr lang="en-US" sz="2400" dirty="0" err="1"/>
              <a:t>antara</a:t>
            </a:r>
            <a:r>
              <a:rPr lang="en-US" sz="2400" dirty="0"/>
              <a:t> </a:t>
            </a:r>
            <a:r>
              <a:rPr lang="en-US" sz="2400" dirty="0" err="1"/>
              <a:t>pemimpin</a:t>
            </a:r>
            <a:r>
              <a:rPr lang="en-US" sz="2400" dirty="0"/>
              <a:t> </a:t>
            </a:r>
            <a:r>
              <a:rPr lang="en-US" sz="2400" dirty="0" err="1"/>
              <a:t>dan</a:t>
            </a:r>
            <a:r>
              <a:rPr lang="en-US" sz="2400" dirty="0"/>
              <a:t> </a:t>
            </a:r>
            <a:r>
              <a:rPr lang="en-US" sz="2400" dirty="0" err="1"/>
              <a:t>anggota</a:t>
            </a:r>
            <a:r>
              <a:rPr lang="en-US" sz="2400" dirty="0"/>
              <a:t> </a:t>
            </a:r>
            <a:r>
              <a:rPr lang="en-US" sz="2400" dirty="0" err="1"/>
              <a:t>tim</a:t>
            </a:r>
            <a:endParaRPr lang="en-US" sz="2400" dirty="0"/>
          </a:p>
          <a:p>
            <a:pPr lvl="1" eaLnBrk="1" hangingPunct="1"/>
            <a:endParaRPr lang="en-US" sz="2400" dirty="0" smtClean="0"/>
          </a:p>
        </p:txBody>
      </p:sp>
    </p:spTree>
    <p:extLst>
      <p:ext uri="{BB962C8B-B14F-4D97-AF65-F5344CB8AC3E}">
        <p14:creationId xmlns:p14="http://schemas.microsoft.com/office/powerpoint/2010/main" val="46542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0">
                                            <p:txEl>
                                              <p:pRg st="0" end="0"/>
                                            </p:txEl>
                                          </p:spTgt>
                                        </p:tgtEl>
                                        <p:attrNameLst>
                                          <p:attrName>style.visibility</p:attrName>
                                        </p:attrNameLst>
                                      </p:cBhvr>
                                      <p:to>
                                        <p:strVal val="visible"/>
                                      </p:to>
                                    </p:set>
                                    <p:animEffect transition="in" filter="fade">
                                      <p:cBhvr>
                                        <p:cTn id="7" dur="1000"/>
                                        <p:tgtEl>
                                          <p:spTgt spid="22530">
                                            <p:txEl>
                                              <p:pRg st="0" end="0"/>
                                            </p:txEl>
                                          </p:spTgt>
                                        </p:tgtEl>
                                      </p:cBhvr>
                                    </p:animEffect>
                                    <p:anim calcmode="lin" valueType="num">
                                      <p:cBhvr>
                                        <p:cTn id="8" dur="1000" fill="hold"/>
                                        <p:tgtEl>
                                          <p:spTgt spid="2253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0">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0">
                                            <p:txEl>
                                              <p:pRg st="1" end="1"/>
                                            </p:txEl>
                                          </p:spTgt>
                                        </p:tgtEl>
                                        <p:attrNameLst>
                                          <p:attrName>style.visibility</p:attrName>
                                        </p:attrNameLst>
                                      </p:cBhvr>
                                      <p:to>
                                        <p:strVal val="visible"/>
                                      </p:to>
                                    </p:set>
                                    <p:animEffect transition="in" filter="fade">
                                      <p:cBhvr>
                                        <p:cTn id="12" dur="1000"/>
                                        <p:tgtEl>
                                          <p:spTgt spid="22530">
                                            <p:txEl>
                                              <p:pRg st="1" end="1"/>
                                            </p:txEl>
                                          </p:spTgt>
                                        </p:tgtEl>
                                      </p:cBhvr>
                                    </p:animEffect>
                                    <p:anim calcmode="lin" valueType="num">
                                      <p:cBhvr>
                                        <p:cTn id="13" dur="1000" fill="hold"/>
                                        <p:tgtEl>
                                          <p:spTgt spid="22530">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48680"/>
            <a:ext cx="8229600" cy="1143000"/>
          </a:xfrm>
        </p:spPr>
        <p:txBody>
          <a:bodyPr/>
          <a:lstStyle/>
          <a:p>
            <a:pPr eaLnBrk="1" hangingPunct="1"/>
            <a:r>
              <a:rPr lang="en-US" sz="3600" dirty="0" smtClean="0"/>
              <a:t>2. </a:t>
            </a:r>
            <a:r>
              <a:rPr lang="en-US" sz="3600" dirty="0" err="1" smtClean="0"/>
              <a:t>Produk</a:t>
            </a:r>
            <a:endParaRPr lang="en-US" sz="3600" dirty="0" smtClean="0"/>
          </a:p>
        </p:txBody>
      </p:sp>
      <p:sp>
        <p:nvSpPr>
          <p:cNvPr id="3" name="Rectangle 3"/>
          <p:cNvSpPr txBox="1">
            <a:spLocks noChangeArrowheads="1"/>
          </p:cNvSpPr>
          <p:nvPr/>
        </p:nvSpPr>
        <p:spPr bwMode="auto">
          <a:xfrm>
            <a:off x="971600" y="2276872"/>
            <a:ext cx="7715200" cy="3857228"/>
          </a:xfrm>
          <a:prstGeom prst="rect">
            <a:avLst/>
          </a:prstGeom>
          <a:noFill/>
          <a:ln w="9525">
            <a:noFill/>
            <a:miter lim="800000"/>
            <a:headEnd/>
            <a:tailEnd/>
          </a:ln>
          <a:effectLst/>
        </p:spPr>
        <p:txBody>
          <a:bodyPr/>
          <a:lstStyle/>
          <a:p>
            <a:pPr marL="342900" indent="-342900" eaLnBrk="1" hangingPunct="1">
              <a:spcBef>
                <a:spcPct val="20000"/>
              </a:spcBef>
              <a:buClr>
                <a:schemeClr val="bg2"/>
              </a:buClr>
              <a:buSzPct val="75000"/>
              <a:buFont typeface="Wingdings" pitchFamily="2" charset="2"/>
              <a:buChar char="n"/>
              <a:defRPr/>
            </a:pPr>
            <a:r>
              <a:rPr lang="en-US" sz="3200" kern="0" dirty="0" err="1"/>
              <a:t>Ruang</a:t>
            </a:r>
            <a:r>
              <a:rPr lang="en-US" sz="3200" kern="0" dirty="0"/>
              <a:t> </a:t>
            </a:r>
            <a:r>
              <a:rPr lang="en-US" sz="3200" kern="0" dirty="0" err="1"/>
              <a:t>Lingkup</a:t>
            </a:r>
            <a:r>
              <a:rPr lang="en-US" sz="3200" kern="0" dirty="0"/>
              <a:t> </a:t>
            </a:r>
            <a:r>
              <a:rPr lang="en-US" sz="3200" kern="0" dirty="0" err="1"/>
              <a:t>Perangkat</a:t>
            </a:r>
            <a:r>
              <a:rPr lang="en-US" sz="3200" kern="0" dirty="0"/>
              <a:t> </a:t>
            </a:r>
            <a:r>
              <a:rPr lang="en-US" sz="3200" kern="0" dirty="0" err="1"/>
              <a:t>Lunak</a:t>
            </a:r>
            <a:r>
              <a:rPr lang="en-US" sz="3200" kern="0" dirty="0"/>
              <a:t> </a:t>
            </a:r>
            <a:r>
              <a:rPr lang="en-US" sz="3200" dirty="0"/>
              <a:t>(</a:t>
            </a:r>
            <a:r>
              <a:rPr lang="en-US" sz="3200" dirty="0" err="1"/>
              <a:t>Konteks</a:t>
            </a:r>
            <a:r>
              <a:rPr lang="en-US" sz="3200" dirty="0"/>
              <a:t>, </a:t>
            </a:r>
            <a:r>
              <a:rPr lang="en-US" sz="3200" dirty="0" err="1"/>
              <a:t>informasi</a:t>
            </a:r>
            <a:r>
              <a:rPr lang="en-US" sz="3200" dirty="0"/>
              <a:t> </a:t>
            </a:r>
            <a:r>
              <a:rPr lang="en-US" sz="3200" dirty="0" err="1"/>
              <a:t>sasaran</a:t>
            </a:r>
            <a:r>
              <a:rPr lang="en-US" sz="3200" dirty="0"/>
              <a:t>, </a:t>
            </a:r>
            <a:r>
              <a:rPr lang="en-US" sz="3200" dirty="0" err="1"/>
              <a:t>fungsi</a:t>
            </a:r>
            <a:r>
              <a:rPr lang="en-US" sz="3200" dirty="0"/>
              <a:t>, </a:t>
            </a:r>
            <a:r>
              <a:rPr lang="en-US" sz="3200" dirty="0" err="1"/>
              <a:t>kinerja</a:t>
            </a:r>
            <a:r>
              <a:rPr lang="en-US" sz="3200" dirty="0"/>
              <a:t>)</a:t>
            </a:r>
            <a:endParaRPr lang="en-US" sz="3200" kern="0" dirty="0"/>
          </a:p>
          <a:p>
            <a:pPr marL="342900" indent="-342900" eaLnBrk="1" hangingPunct="1">
              <a:spcBef>
                <a:spcPct val="20000"/>
              </a:spcBef>
              <a:buClr>
                <a:schemeClr val="bg2"/>
              </a:buClr>
              <a:buSzPct val="75000"/>
              <a:buFont typeface="Wingdings" pitchFamily="2" charset="2"/>
              <a:buChar char="n"/>
              <a:defRPr/>
            </a:pPr>
            <a:endParaRPr lang="en-US" sz="3200" kern="0" dirty="0"/>
          </a:p>
          <a:p>
            <a:pPr marL="342900" indent="-342900" eaLnBrk="1" hangingPunct="1">
              <a:spcBef>
                <a:spcPct val="20000"/>
              </a:spcBef>
              <a:buClr>
                <a:schemeClr val="bg2"/>
              </a:buClr>
              <a:buSzPct val="75000"/>
              <a:buFont typeface="Wingdings" pitchFamily="2" charset="2"/>
              <a:buChar char="n"/>
              <a:defRPr/>
            </a:pPr>
            <a:r>
              <a:rPr lang="en-US" sz="3200" kern="0" dirty="0"/>
              <a:t> </a:t>
            </a:r>
            <a:r>
              <a:rPr lang="en-US" sz="3200" kern="0" dirty="0" err="1"/>
              <a:t>Dekomposisi</a:t>
            </a:r>
            <a:r>
              <a:rPr lang="en-US" sz="3200" kern="0" dirty="0"/>
              <a:t> </a:t>
            </a:r>
            <a:r>
              <a:rPr lang="en-US" sz="3200" kern="0" dirty="0" err="1"/>
              <a:t>Masalah</a:t>
            </a:r>
            <a:r>
              <a:rPr lang="en-US" sz="3200" kern="0" dirty="0"/>
              <a:t> </a:t>
            </a:r>
            <a:r>
              <a:rPr lang="en-US" sz="3200" dirty="0">
                <a:cs typeface="Arial" pitchFamily="34" charset="0"/>
              </a:rPr>
              <a:t>(</a:t>
            </a:r>
            <a:r>
              <a:rPr lang="en-US" sz="3200" dirty="0" err="1">
                <a:cs typeface="Arial" pitchFamily="34" charset="0"/>
              </a:rPr>
              <a:t>pembatasan</a:t>
            </a:r>
            <a:r>
              <a:rPr lang="en-US" sz="3200" dirty="0">
                <a:cs typeface="Arial" pitchFamily="34" charset="0"/>
              </a:rPr>
              <a:t> </a:t>
            </a:r>
            <a:r>
              <a:rPr lang="en-US" sz="3200" dirty="0" err="1">
                <a:cs typeface="Arial" pitchFamily="34" charset="0"/>
              </a:rPr>
              <a:t>atau</a:t>
            </a:r>
            <a:r>
              <a:rPr lang="en-US" sz="3200" dirty="0">
                <a:cs typeface="Arial" pitchFamily="34" charset="0"/>
              </a:rPr>
              <a:t> </a:t>
            </a:r>
            <a:r>
              <a:rPr lang="en-US" sz="3200" dirty="0" err="1">
                <a:cs typeface="Arial" pitchFamily="34" charset="0"/>
              </a:rPr>
              <a:t>perincian</a:t>
            </a:r>
            <a:r>
              <a:rPr lang="en-US" sz="3200" dirty="0">
                <a:cs typeface="Arial" pitchFamily="34" charset="0"/>
              </a:rPr>
              <a:t> </a:t>
            </a:r>
            <a:r>
              <a:rPr lang="en-US" sz="3200" dirty="0" err="1">
                <a:cs typeface="Arial" pitchFamily="34" charset="0"/>
              </a:rPr>
              <a:t>masalah</a:t>
            </a:r>
            <a:r>
              <a:rPr lang="en-US" sz="3200" dirty="0">
                <a:cs typeface="Arial" pitchFamily="34" charset="0"/>
              </a:rPr>
              <a:t> – </a:t>
            </a:r>
            <a:r>
              <a:rPr lang="en-US" sz="3200" dirty="0" err="1">
                <a:cs typeface="Arial" pitchFamily="34" charset="0"/>
              </a:rPr>
              <a:t>fokus</a:t>
            </a:r>
            <a:r>
              <a:rPr lang="en-US" sz="3200" dirty="0">
                <a:cs typeface="Arial" pitchFamily="34" charset="0"/>
              </a:rPr>
              <a:t> </a:t>
            </a:r>
            <a:r>
              <a:rPr lang="en-US" sz="3200" dirty="0" err="1">
                <a:cs typeface="Arial" pitchFamily="34" charset="0"/>
              </a:rPr>
              <a:t>pada</a:t>
            </a:r>
            <a:r>
              <a:rPr lang="en-US" sz="3200" dirty="0">
                <a:cs typeface="Arial" pitchFamily="34" charset="0"/>
              </a:rPr>
              <a:t> </a:t>
            </a:r>
            <a:r>
              <a:rPr lang="en-US" sz="3200" dirty="0" err="1">
                <a:cs typeface="Arial" pitchFamily="34" charset="0"/>
              </a:rPr>
              <a:t>fungsi</a:t>
            </a:r>
            <a:r>
              <a:rPr lang="en-US" sz="3200" dirty="0">
                <a:cs typeface="Arial" pitchFamily="34" charset="0"/>
              </a:rPr>
              <a:t> </a:t>
            </a:r>
            <a:r>
              <a:rPr lang="en-US" sz="3200" dirty="0" err="1">
                <a:cs typeface="Arial" pitchFamily="34" charset="0"/>
              </a:rPr>
              <a:t>dan</a:t>
            </a:r>
            <a:r>
              <a:rPr lang="en-US" sz="3200" dirty="0">
                <a:cs typeface="Arial" pitchFamily="34" charset="0"/>
              </a:rPr>
              <a:t> </a:t>
            </a:r>
            <a:r>
              <a:rPr lang="en-US" sz="3200" dirty="0" err="1">
                <a:cs typeface="Arial" pitchFamily="34" charset="0"/>
              </a:rPr>
              <a:t>proses</a:t>
            </a:r>
            <a:r>
              <a:rPr lang="en-US" sz="3200" dirty="0">
                <a:cs typeface="Arial" pitchFamily="34" charset="0"/>
              </a:rPr>
              <a:t> </a:t>
            </a:r>
            <a:r>
              <a:rPr lang="en-US" sz="3200" dirty="0" err="1">
                <a:cs typeface="Arial" pitchFamily="34" charset="0"/>
              </a:rPr>
              <a:t>penggunaannya</a:t>
            </a:r>
            <a:r>
              <a:rPr lang="en-US" sz="3200" dirty="0">
                <a:cs typeface="Arial" pitchFamily="34" charset="0"/>
              </a:rPr>
              <a:t>).</a:t>
            </a:r>
            <a:endParaRPr lang="en-US" sz="3200" kern="0" dirty="0"/>
          </a:p>
          <a:p>
            <a:pPr marL="342900" indent="-342900" eaLnBrk="1" hangingPunct="1">
              <a:spcBef>
                <a:spcPct val="20000"/>
              </a:spcBef>
              <a:buClr>
                <a:schemeClr val="bg2"/>
              </a:buClr>
              <a:buSzPct val="75000"/>
              <a:buFont typeface="Wingdings" pitchFamily="2" charset="2"/>
              <a:buNone/>
              <a:defRPr/>
            </a:pPr>
            <a:endParaRPr lang="en-US" sz="3200" kern="0" dirty="0"/>
          </a:p>
        </p:txBody>
      </p:sp>
    </p:spTree>
    <p:extLst>
      <p:ext uri="{BB962C8B-B14F-4D97-AF65-F5344CB8AC3E}">
        <p14:creationId xmlns:p14="http://schemas.microsoft.com/office/powerpoint/2010/main" val="136968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274638"/>
            <a:ext cx="8229600" cy="1143000"/>
          </a:xfrm>
        </p:spPr>
        <p:txBody>
          <a:bodyPr/>
          <a:lstStyle/>
          <a:p>
            <a:pPr eaLnBrk="1" hangingPunct="1"/>
            <a:r>
              <a:rPr lang="en-US" sz="4000" smtClean="0">
                <a:latin typeface="Arial Black" pitchFamily="34" charset="0"/>
              </a:rPr>
              <a:t>3. Proses</a:t>
            </a:r>
          </a:p>
        </p:txBody>
      </p:sp>
      <p:sp>
        <p:nvSpPr>
          <p:cNvPr id="25603" name="Rectangle 3"/>
          <p:cNvSpPr txBox="1">
            <a:spLocks noChangeArrowheads="1"/>
          </p:cNvSpPr>
          <p:nvPr/>
        </p:nvSpPr>
        <p:spPr bwMode="auto">
          <a:xfrm>
            <a:off x="755576" y="2132856"/>
            <a:ext cx="7931224" cy="4001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nSpc>
                <a:spcPct val="90000"/>
              </a:lnSpc>
            </a:pPr>
            <a:r>
              <a:rPr lang="en-US" sz="2800" dirty="0">
                <a:solidFill>
                  <a:srgbClr val="339966"/>
                </a:solidFill>
                <a:latin typeface="+mn-lt"/>
                <a:cs typeface="Arial" pitchFamily="34" charset="0"/>
              </a:rPr>
              <a:t>Proses</a:t>
            </a:r>
            <a:r>
              <a:rPr lang="en-US" sz="2800" dirty="0">
                <a:latin typeface="+mn-lt"/>
                <a:cs typeface="Arial" pitchFamily="34" charset="0"/>
              </a:rPr>
              <a:t> (</a:t>
            </a:r>
            <a:r>
              <a:rPr lang="en-US" sz="2800" dirty="0" err="1">
                <a:latin typeface="+mn-lt"/>
                <a:cs typeface="Arial" pitchFamily="34" charset="0"/>
              </a:rPr>
              <a:t>pengembangan</a:t>
            </a:r>
            <a:r>
              <a:rPr lang="en-US" sz="2800" dirty="0">
                <a:latin typeface="+mn-lt"/>
                <a:cs typeface="Arial" pitchFamily="34" charset="0"/>
              </a:rPr>
              <a:t> </a:t>
            </a:r>
            <a:r>
              <a:rPr lang="en-US" sz="2800" dirty="0" err="1">
                <a:latin typeface="+mn-lt"/>
                <a:cs typeface="Arial" pitchFamily="34" charset="0"/>
              </a:rPr>
              <a:t>perangkat</a:t>
            </a:r>
            <a:r>
              <a:rPr lang="en-US" sz="2800" dirty="0">
                <a:latin typeface="+mn-lt"/>
                <a:cs typeface="Arial" pitchFamily="34" charset="0"/>
              </a:rPr>
              <a:t> </a:t>
            </a:r>
            <a:r>
              <a:rPr lang="en-US" sz="2800" dirty="0" err="1">
                <a:latin typeface="+mn-lt"/>
                <a:cs typeface="Arial" pitchFamily="34" charset="0"/>
              </a:rPr>
              <a:t>lunak</a:t>
            </a:r>
            <a:r>
              <a:rPr lang="en-US" sz="2800" dirty="0">
                <a:latin typeface="+mn-lt"/>
                <a:cs typeface="Arial" pitchFamily="34" charset="0"/>
              </a:rPr>
              <a:t>) </a:t>
            </a:r>
            <a:r>
              <a:rPr lang="en-US" sz="2800" dirty="0" err="1">
                <a:latin typeface="+mn-lt"/>
                <a:cs typeface="Arial" pitchFamily="34" charset="0"/>
              </a:rPr>
              <a:t>adalah</a:t>
            </a:r>
            <a:r>
              <a:rPr lang="en-US" sz="2800" dirty="0">
                <a:latin typeface="+mn-lt"/>
                <a:cs typeface="Arial" pitchFamily="34" charset="0"/>
              </a:rPr>
              <a:t> </a:t>
            </a:r>
            <a:r>
              <a:rPr lang="en-US" sz="2800" dirty="0" err="1">
                <a:latin typeface="+mn-lt"/>
                <a:cs typeface="Arial" pitchFamily="34" charset="0"/>
              </a:rPr>
              <a:t>sebuah</a:t>
            </a:r>
            <a:r>
              <a:rPr lang="en-US" sz="2800" dirty="0">
                <a:latin typeface="+mn-lt"/>
                <a:cs typeface="Arial" pitchFamily="34" charset="0"/>
              </a:rPr>
              <a:t> </a:t>
            </a:r>
            <a:r>
              <a:rPr lang="en-US" sz="2800" dirty="0" err="1">
                <a:latin typeface="+mn-lt"/>
                <a:cs typeface="Arial" pitchFamily="34" charset="0"/>
              </a:rPr>
              <a:t>kerangka</a:t>
            </a:r>
            <a:r>
              <a:rPr lang="en-US" sz="2800" dirty="0">
                <a:latin typeface="+mn-lt"/>
                <a:cs typeface="Arial" pitchFamily="34" charset="0"/>
              </a:rPr>
              <a:t> </a:t>
            </a:r>
            <a:r>
              <a:rPr lang="en-US" sz="2800" dirty="0" err="1">
                <a:latin typeface="+mn-lt"/>
                <a:cs typeface="Arial" pitchFamily="34" charset="0"/>
              </a:rPr>
              <a:t>kerja</a:t>
            </a:r>
            <a:r>
              <a:rPr lang="en-US" sz="2800" dirty="0">
                <a:latin typeface="+mn-lt"/>
                <a:cs typeface="Arial" pitchFamily="34" charset="0"/>
              </a:rPr>
              <a:t> </a:t>
            </a:r>
            <a:r>
              <a:rPr lang="en-US" sz="2800" dirty="0" err="1">
                <a:latin typeface="+mn-lt"/>
                <a:cs typeface="Arial" pitchFamily="34" charset="0"/>
              </a:rPr>
              <a:t>untuk</a:t>
            </a:r>
            <a:r>
              <a:rPr lang="en-US" sz="2800" dirty="0">
                <a:latin typeface="+mn-lt"/>
                <a:cs typeface="Arial" pitchFamily="34" charset="0"/>
              </a:rPr>
              <a:t> </a:t>
            </a:r>
            <a:r>
              <a:rPr lang="en-US" sz="2800" dirty="0" err="1">
                <a:latin typeface="+mn-lt"/>
                <a:cs typeface="Arial" pitchFamily="34" charset="0"/>
              </a:rPr>
              <a:t>tugas-tugas</a:t>
            </a:r>
            <a:r>
              <a:rPr lang="en-US" sz="2800" dirty="0">
                <a:latin typeface="+mn-lt"/>
                <a:cs typeface="Arial" pitchFamily="34" charset="0"/>
              </a:rPr>
              <a:t> </a:t>
            </a:r>
            <a:r>
              <a:rPr lang="en-US" sz="2800" dirty="0" err="1">
                <a:latin typeface="+mn-lt"/>
                <a:cs typeface="Arial" pitchFamily="34" charset="0"/>
              </a:rPr>
              <a:t>pembangunan</a:t>
            </a:r>
            <a:r>
              <a:rPr lang="en-US" sz="2800" dirty="0">
                <a:latin typeface="+mn-lt"/>
                <a:cs typeface="Arial" pitchFamily="34" charset="0"/>
              </a:rPr>
              <a:t> </a:t>
            </a:r>
            <a:r>
              <a:rPr lang="en-US" sz="2800" dirty="0" err="1">
                <a:latin typeface="+mn-lt"/>
                <a:cs typeface="Arial" pitchFamily="34" charset="0"/>
              </a:rPr>
              <a:t>perangkat</a:t>
            </a:r>
            <a:r>
              <a:rPr lang="en-US" sz="2800" dirty="0">
                <a:latin typeface="+mn-lt"/>
                <a:cs typeface="Arial" pitchFamily="34" charset="0"/>
              </a:rPr>
              <a:t> </a:t>
            </a:r>
            <a:r>
              <a:rPr lang="en-US" sz="2800" dirty="0" err="1">
                <a:latin typeface="+mn-lt"/>
                <a:cs typeface="Arial" pitchFamily="34" charset="0"/>
              </a:rPr>
              <a:t>lunak</a:t>
            </a:r>
            <a:endParaRPr lang="en-US" sz="2800" dirty="0">
              <a:latin typeface="+mn-lt"/>
              <a:cs typeface="Arial" pitchFamily="34" charset="0"/>
            </a:endParaRPr>
          </a:p>
          <a:p>
            <a:pPr>
              <a:lnSpc>
                <a:spcPct val="90000"/>
              </a:lnSpc>
            </a:pPr>
            <a:r>
              <a:rPr lang="en-US" sz="2800" dirty="0">
                <a:solidFill>
                  <a:srgbClr val="339966"/>
                </a:solidFill>
                <a:latin typeface="+mn-lt"/>
                <a:cs typeface="Arial" pitchFamily="34" charset="0"/>
              </a:rPr>
              <a:t>Model Proses</a:t>
            </a:r>
            <a:r>
              <a:rPr lang="en-US" sz="2800" dirty="0">
                <a:latin typeface="+mn-lt"/>
                <a:cs typeface="Arial" pitchFamily="34" charset="0"/>
              </a:rPr>
              <a:t> yang </a:t>
            </a:r>
            <a:r>
              <a:rPr lang="en-US" sz="2800" dirty="0" err="1">
                <a:latin typeface="+mn-lt"/>
                <a:cs typeface="Arial" pitchFamily="34" charset="0"/>
              </a:rPr>
              <a:t>dipilih</a:t>
            </a:r>
            <a:r>
              <a:rPr lang="en-US" sz="2800" dirty="0">
                <a:latin typeface="+mn-lt"/>
                <a:cs typeface="Arial" pitchFamily="34" charset="0"/>
              </a:rPr>
              <a:t> </a:t>
            </a:r>
            <a:r>
              <a:rPr lang="en-US" sz="2800" dirty="0" err="1">
                <a:latin typeface="+mn-lt"/>
                <a:cs typeface="Arial" pitchFamily="34" charset="0"/>
              </a:rPr>
              <a:t>harus</a:t>
            </a:r>
            <a:r>
              <a:rPr lang="en-US" sz="2800" dirty="0">
                <a:latin typeface="+mn-lt"/>
                <a:cs typeface="Arial" pitchFamily="34" charset="0"/>
              </a:rPr>
              <a:t> </a:t>
            </a:r>
            <a:r>
              <a:rPr lang="en-US" sz="2800" dirty="0" err="1">
                <a:latin typeface="+mn-lt"/>
                <a:cs typeface="Arial" pitchFamily="34" charset="0"/>
              </a:rPr>
              <a:t>memenuhi</a:t>
            </a:r>
            <a:r>
              <a:rPr lang="en-US" sz="2800" dirty="0">
                <a:latin typeface="+mn-lt"/>
                <a:cs typeface="Arial" pitchFamily="34" charset="0"/>
              </a:rPr>
              <a:t> </a:t>
            </a:r>
            <a:r>
              <a:rPr lang="en-US" sz="2800" dirty="0" err="1">
                <a:latin typeface="+mn-lt"/>
                <a:cs typeface="Arial" pitchFamily="34" charset="0"/>
              </a:rPr>
              <a:t>kebutuhan</a:t>
            </a:r>
            <a:r>
              <a:rPr lang="en-US" sz="2800" dirty="0">
                <a:latin typeface="+mn-lt"/>
                <a:cs typeface="Arial" pitchFamily="34" charset="0"/>
              </a:rPr>
              <a:t> </a:t>
            </a:r>
            <a:r>
              <a:rPr lang="en-US" sz="2800" dirty="0" err="1">
                <a:latin typeface="+mn-lt"/>
                <a:cs typeface="Arial" pitchFamily="34" charset="0"/>
              </a:rPr>
              <a:t>pelanggan</a:t>
            </a:r>
            <a:r>
              <a:rPr lang="en-US" sz="2800" dirty="0">
                <a:latin typeface="+mn-lt"/>
                <a:cs typeface="Arial" pitchFamily="34" charset="0"/>
              </a:rPr>
              <a:t> </a:t>
            </a:r>
            <a:r>
              <a:rPr lang="en-US" sz="2800" dirty="0" err="1">
                <a:latin typeface="+mn-lt"/>
                <a:cs typeface="Arial" pitchFamily="34" charset="0"/>
              </a:rPr>
              <a:t>dan</a:t>
            </a:r>
            <a:r>
              <a:rPr lang="en-US" sz="2800" dirty="0">
                <a:latin typeface="+mn-lt"/>
                <a:cs typeface="Arial" pitchFamily="34" charset="0"/>
              </a:rPr>
              <a:t> </a:t>
            </a:r>
            <a:r>
              <a:rPr lang="en-US" sz="2800" dirty="0" err="1">
                <a:latin typeface="+mn-lt"/>
                <a:cs typeface="Arial" pitchFamily="34" charset="0"/>
              </a:rPr>
              <a:t>pembuatnya</a:t>
            </a:r>
            <a:r>
              <a:rPr lang="en-US" sz="2800" dirty="0">
                <a:latin typeface="+mn-lt"/>
                <a:cs typeface="Arial" pitchFamily="34" charset="0"/>
              </a:rPr>
              <a:t>, </a:t>
            </a:r>
            <a:r>
              <a:rPr lang="en-US" sz="2800" dirty="0" err="1">
                <a:latin typeface="+mn-lt"/>
                <a:cs typeface="Arial" pitchFamily="34" charset="0"/>
              </a:rPr>
              <a:t>karakteristik</a:t>
            </a:r>
            <a:r>
              <a:rPr lang="en-US" sz="2800" dirty="0">
                <a:latin typeface="+mn-lt"/>
                <a:cs typeface="Arial" pitchFamily="34" charset="0"/>
              </a:rPr>
              <a:t> software, </a:t>
            </a:r>
            <a:r>
              <a:rPr lang="en-US" sz="2800" dirty="0" err="1">
                <a:latin typeface="+mn-lt"/>
                <a:cs typeface="Arial" pitchFamily="34" charset="0"/>
              </a:rPr>
              <a:t>dan</a:t>
            </a:r>
            <a:r>
              <a:rPr lang="en-US" sz="2800" dirty="0">
                <a:latin typeface="+mn-lt"/>
                <a:cs typeface="Arial" pitchFamily="34" charset="0"/>
              </a:rPr>
              <a:t> </a:t>
            </a:r>
            <a:r>
              <a:rPr lang="en-US" sz="2800" dirty="0" err="1">
                <a:latin typeface="+mn-lt"/>
                <a:cs typeface="Arial" pitchFamily="34" charset="0"/>
              </a:rPr>
              <a:t>lingkungan</a:t>
            </a:r>
            <a:r>
              <a:rPr lang="en-US" sz="2800" dirty="0">
                <a:latin typeface="+mn-lt"/>
                <a:cs typeface="Arial" pitchFamily="34" charset="0"/>
              </a:rPr>
              <a:t> </a:t>
            </a:r>
            <a:r>
              <a:rPr lang="en-US" sz="2800" dirty="0" err="1">
                <a:latin typeface="+mn-lt"/>
                <a:cs typeface="Arial" pitchFamily="34" charset="0"/>
              </a:rPr>
              <a:t>pembangunan</a:t>
            </a:r>
            <a:r>
              <a:rPr lang="en-US" sz="2800" dirty="0">
                <a:latin typeface="+mn-lt"/>
                <a:cs typeface="Arial" pitchFamily="34" charset="0"/>
              </a:rPr>
              <a:t> </a:t>
            </a:r>
            <a:r>
              <a:rPr lang="en-US" sz="2800" dirty="0" err="1">
                <a:latin typeface="+mn-lt"/>
                <a:cs typeface="Arial" pitchFamily="34" charset="0"/>
              </a:rPr>
              <a:t>proyek</a:t>
            </a:r>
            <a:r>
              <a:rPr lang="en-US" sz="2800" dirty="0">
                <a:latin typeface="+mn-lt"/>
                <a:cs typeface="Arial" pitchFamily="34" charset="0"/>
              </a:rPr>
              <a:t>.</a:t>
            </a:r>
          </a:p>
          <a:p>
            <a:pPr>
              <a:lnSpc>
                <a:spcPct val="90000"/>
              </a:lnSpc>
            </a:pPr>
            <a:r>
              <a:rPr lang="en-US" sz="2800" dirty="0" err="1">
                <a:latin typeface="+mn-lt"/>
                <a:cs typeface="Arial" pitchFamily="34" charset="0"/>
              </a:rPr>
              <a:t>Setiap</a:t>
            </a:r>
            <a:r>
              <a:rPr lang="en-US" sz="2800" dirty="0">
                <a:latin typeface="+mn-lt"/>
                <a:cs typeface="Arial" pitchFamily="34" charset="0"/>
              </a:rPr>
              <a:t> </a:t>
            </a:r>
            <a:r>
              <a:rPr lang="en-US" sz="2800" dirty="0" err="1">
                <a:solidFill>
                  <a:srgbClr val="339966"/>
                </a:solidFill>
                <a:latin typeface="+mn-lt"/>
                <a:cs typeface="Arial" pitchFamily="34" charset="0"/>
              </a:rPr>
              <a:t>fungsi</a:t>
            </a:r>
            <a:r>
              <a:rPr lang="en-US" sz="2800" dirty="0">
                <a:latin typeface="+mn-lt"/>
                <a:cs typeface="Arial" pitchFamily="34" charset="0"/>
              </a:rPr>
              <a:t> yang </a:t>
            </a:r>
            <a:r>
              <a:rPr lang="en-US" sz="2800" dirty="0" err="1">
                <a:latin typeface="+mn-lt"/>
                <a:cs typeface="Arial" pitchFamily="34" charset="0"/>
              </a:rPr>
              <a:t>direkayasa</a:t>
            </a:r>
            <a:r>
              <a:rPr lang="en-US" sz="2800" dirty="0">
                <a:latin typeface="+mn-lt"/>
                <a:cs typeface="Arial" pitchFamily="34" charset="0"/>
              </a:rPr>
              <a:t> </a:t>
            </a:r>
            <a:r>
              <a:rPr lang="en-US" sz="2800" dirty="0" err="1">
                <a:latin typeface="+mn-lt"/>
                <a:cs typeface="Arial" pitchFamily="34" charset="0"/>
              </a:rPr>
              <a:t>harus</a:t>
            </a:r>
            <a:r>
              <a:rPr lang="en-US" sz="2800" dirty="0">
                <a:latin typeface="+mn-lt"/>
                <a:cs typeface="Arial" pitchFamily="34" charset="0"/>
              </a:rPr>
              <a:t> </a:t>
            </a:r>
            <a:r>
              <a:rPr lang="en-US" sz="2800" dirty="0" err="1">
                <a:latin typeface="+mn-lt"/>
                <a:cs typeface="Arial" pitchFamily="34" charset="0"/>
              </a:rPr>
              <a:t>melewati</a:t>
            </a:r>
            <a:r>
              <a:rPr lang="en-US" sz="2800" dirty="0">
                <a:latin typeface="+mn-lt"/>
                <a:cs typeface="Arial" pitchFamily="34" charset="0"/>
              </a:rPr>
              <a:t> </a:t>
            </a:r>
            <a:r>
              <a:rPr lang="en-US" sz="2800" dirty="0" err="1">
                <a:latin typeface="+mn-lt"/>
                <a:cs typeface="Arial" pitchFamily="34" charset="0"/>
              </a:rPr>
              <a:t>beberapa</a:t>
            </a:r>
            <a:r>
              <a:rPr lang="en-US" sz="2800" dirty="0">
                <a:latin typeface="+mn-lt"/>
                <a:cs typeface="Arial" pitchFamily="34" charset="0"/>
              </a:rPr>
              <a:t> </a:t>
            </a:r>
            <a:r>
              <a:rPr lang="en-US" sz="2800" dirty="0" err="1">
                <a:latin typeface="+mn-lt"/>
                <a:cs typeface="Arial" pitchFamily="34" charset="0"/>
              </a:rPr>
              <a:t>kerangka</a:t>
            </a:r>
            <a:r>
              <a:rPr lang="en-US" sz="2800" dirty="0">
                <a:latin typeface="+mn-lt"/>
                <a:cs typeface="Arial" pitchFamily="34" charset="0"/>
              </a:rPr>
              <a:t> </a:t>
            </a:r>
            <a:r>
              <a:rPr lang="en-US" sz="2800" dirty="0" err="1">
                <a:latin typeface="+mn-lt"/>
                <a:cs typeface="Arial" pitchFamily="34" charset="0"/>
              </a:rPr>
              <a:t>aktivitas</a:t>
            </a:r>
            <a:r>
              <a:rPr lang="en-US" sz="2800" dirty="0">
                <a:latin typeface="+mn-lt"/>
                <a:cs typeface="Arial" pitchFamily="34" charset="0"/>
              </a:rPr>
              <a:t> yang </a:t>
            </a:r>
            <a:r>
              <a:rPr lang="en-US" sz="2800" dirty="0" err="1">
                <a:latin typeface="+mn-lt"/>
                <a:cs typeface="Arial" pitchFamily="34" charset="0"/>
              </a:rPr>
              <a:t>telah</a:t>
            </a:r>
            <a:r>
              <a:rPr lang="en-US" sz="2800" dirty="0">
                <a:latin typeface="+mn-lt"/>
                <a:cs typeface="Arial" pitchFamily="34" charset="0"/>
              </a:rPr>
              <a:t> </a:t>
            </a:r>
            <a:r>
              <a:rPr lang="en-US" sz="2800" dirty="0" err="1">
                <a:latin typeface="+mn-lt"/>
                <a:cs typeface="Arial" pitchFamily="34" charset="0"/>
              </a:rPr>
              <a:t>ditentukan</a:t>
            </a:r>
            <a:r>
              <a:rPr lang="en-US" sz="2800" dirty="0">
                <a:latin typeface="+mn-lt"/>
                <a:cs typeface="Arial" pitchFamily="34" charset="0"/>
              </a:rPr>
              <a:t> </a:t>
            </a:r>
            <a:r>
              <a:rPr lang="en-US" sz="2800" dirty="0" err="1">
                <a:latin typeface="+mn-lt"/>
                <a:cs typeface="Arial" pitchFamily="34" charset="0"/>
              </a:rPr>
              <a:t>untuk</a:t>
            </a:r>
            <a:r>
              <a:rPr lang="en-US" sz="2800" dirty="0">
                <a:latin typeface="+mn-lt"/>
                <a:cs typeface="Arial" pitchFamily="34" charset="0"/>
              </a:rPr>
              <a:t> </a:t>
            </a:r>
            <a:r>
              <a:rPr lang="en-US" sz="2800" dirty="0" err="1">
                <a:latin typeface="+mn-lt"/>
                <a:cs typeface="Arial" pitchFamily="34" charset="0"/>
              </a:rPr>
              <a:t>organisasi</a:t>
            </a:r>
            <a:r>
              <a:rPr lang="en-US" sz="2800" dirty="0">
                <a:latin typeface="+mn-lt"/>
                <a:cs typeface="Arial" pitchFamily="34" charset="0"/>
              </a:rPr>
              <a:t> software.</a:t>
            </a:r>
          </a:p>
        </p:txBody>
      </p:sp>
    </p:spTree>
    <p:extLst>
      <p:ext uri="{BB962C8B-B14F-4D97-AF65-F5344CB8AC3E}">
        <p14:creationId xmlns:p14="http://schemas.microsoft.com/office/powerpoint/2010/main" val="814824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fade">
                                      <p:cBhvr>
                                        <p:cTn id="7" dur="1000"/>
                                        <p:tgtEl>
                                          <p:spTgt spid="25603"/>
                                        </p:tgtEl>
                                      </p:cBhvr>
                                    </p:animEffect>
                                    <p:anim calcmode="lin" valueType="num">
                                      <p:cBhvr>
                                        <p:cTn id="8" dur="1000" fill="hold"/>
                                        <p:tgtEl>
                                          <p:spTgt spid="25603"/>
                                        </p:tgtEl>
                                        <p:attrNameLst>
                                          <p:attrName>ppt_x</p:attrName>
                                        </p:attrNameLst>
                                      </p:cBhvr>
                                      <p:tavLst>
                                        <p:tav tm="0">
                                          <p:val>
                                            <p:strVal val="#ppt_x"/>
                                          </p:val>
                                        </p:tav>
                                        <p:tav tm="100000">
                                          <p:val>
                                            <p:strVal val="#ppt_x"/>
                                          </p:val>
                                        </p:tav>
                                      </p:tavLst>
                                    </p:anim>
                                    <p:anim calcmode="lin" valueType="num">
                                      <p:cBhvr>
                                        <p:cTn id="9" dur="1000" fill="hold"/>
                                        <p:tgtEl>
                                          <p:spTgt spid="2560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641" y="692696"/>
            <a:ext cx="8229600" cy="1143000"/>
          </a:xfrm>
        </p:spPr>
        <p:txBody>
          <a:bodyPr/>
          <a:lstStyle/>
          <a:p>
            <a:pPr eaLnBrk="1" hangingPunct="1"/>
            <a:r>
              <a:rPr lang="en-US" sz="4000" dirty="0" smtClean="0">
                <a:latin typeface="Arial Black" pitchFamily="34" charset="0"/>
              </a:rPr>
              <a:t>4. </a:t>
            </a:r>
            <a:r>
              <a:rPr lang="en-US" sz="4000" dirty="0" err="1" smtClean="0">
                <a:latin typeface="Arial Black" pitchFamily="34" charset="0"/>
              </a:rPr>
              <a:t>Proyek</a:t>
            </a:r>
            <a:endParaRPr lang="en-US" sz="4000" dirty="0" smtClean="0">
              <a:latin typeface="Arial Black" pitchFamily="34" charset="0"/>
            </a:endParaRPr>
          </a:p>
        </p:txBody>
      </p:sp>
      <p:sp>
        <p:nvSpPr>
          <p:cNvPr id="3" name="Rectangle 3"/>
          <p:cNvSpPr txBox="1">
            <a:spLocks noChangeArrowheads="1"/>
          </p:cNvSpPr>
          <p:nvPr/>
        </p:nvSpPr>
        <p:spPr bwMode="auto">
          <a:xfrm>
            <a:off x="827584" y="2276872"/>
            <a:ext cx="7859216" cy="3857228"/>
          </a:xfrm>
          <a:prstGeom prst="rect">
            <a:avLst/>
          </a:prstGeom>
          <a:noFill/>
          <a:ln w="9525">
            <a:noFill/>
            <a:miter lim="800000"/>
            <a:headEnd/>
            <a:tailEnd/>
          </a:ln>
          <a:effectLst/>
        </p:spPr>
        <p:txBody>
          <a:bodyPr/>
          <a:lstStyle/>
          <a:p>
            <a:pPr marL="342900" indent="-342900" eaLnBrk="1" hangingPunct="1">
              <a:lnSpc>
                <a:spcPct val="90000"/>
              </a:lnSpc>
              <a:spcBef>
                <a:spcPct val="20000"/>
              </a:spcBef>
              <a:buClr>
                <a:schemeClr val="bg2"/>
              </a:buClr>
              <a:buSzPct val="75000"/>
              <a:buFont typeface="Wingdings" pitchFamily="2" charset="2"/>
              <a:buChar char="n"/>
              <a:defRPr/>
            </a:pPr>
            <a:r>
              <a:rPr lang="en-US" sz="2800" kern="0" dirty="0">
                <a:latin typeface="+mn-lt"/>
              </a:rPr>
              <a:t>Start On The Right Foot</a:t>
            </a:r>
          </a:p>
          <a:p>
            <a:pPr marL="342900" indent="-342900" eaLnBrk="1" hangingPunct="1">
              <a:lnSpc>
                <a:spcPct val="90000"/>
              </a:lnSpc>
              <a:spcBef>
                <a:spcPct val="20000"/>
              </a:spcBef>
              <a:buClr>
                <a:schemeClr val="bg2"/>
              </a:buClr>
              <a:buSzPct val="75000"/>
              <a:buFont typeface="Wingdings" pitchFamily="2" charset="2"/>
              <a:buChar char="n"/>
              <a:defRPr/>
            </a:pPr>
            <a:r>
              <a:rPr lang="en-US" sz="2800" kern="0" dirty="0" smtClean="0">
                <a:latin typeface="+mn-lt"/>
              </a:rPr>
              <a:t>Maintain </a:t>
            </a:r>
            <a:r>
              <a:rPr lang="en-US" sz="2800" kern="0" dirty="0">
                <a:latin typeface="+mn-lt"/>
              </a:rPr>
              <a:t>Momentum</a:t>
            </a:r>
          </a:p>
          <a:p>
            <a:pPr marL="342900" indent="-342900" eaLnBrk="1" hangingPunct="1">
              <a:lnSpc>
                <a:spcPct val="90000"/>
              </a:lnSpc>
              <a:spcBef>
                <a:spcPct val="20000"/>
              </a:spcBef>
              <a:buClr>
                <a:schemeClr val="bg2"/>
              </a:buClr>
              <a:buSzPct val="75000"/>
              <a:buFont typeface="Wingdings" pitchFamily="2" charset="2"/>
              <a:buChar char="n"/>
              <a:defRPr/>
            </a:pPr>
            <a:r>
              <a:rPr lang="en-US" sz="2800" kern="0" dirty="0" smtClean="0">
                <a:latin typeface="+mn-lt"/>
              </a:rPr>
              <a:t>Track </a:t>
            </a:r>
            <a:r>
              <a:rPr lang="en-US" sz="2800" kern="0" dirty="0">
                <a:latin typeface="+mn-lt"/>
              </a:rPr>
              <a:t>Progress</a:t>
            </a:r>
          </a:p>
          <a:p>
            <a:pPr marL="342900" indent="-342900" eaLnBrk="1" hangingPunct="1">
              <a:lnSpc>
                <a:spcPct val="90000"/>
              </a:lnSpc>
              <a:spcBef>
                <a:spcPct val="20000"/>
              </a:spcBef>
              <a:buClr>
                <a:schemeClr val="bg2"/>
              </a:buClr>
              <a:buSzPct val="75000"/>
              <a:buFont typeface="Wingdings" pitchFamily="2" charset="2"/>
              <a:buChar char="n"/>
              <a:defRPr/>
            </a:pPr>
            <a:r>
              <a:rPr lang="en-US" sz="2800" kern="0" dirty="0" smtClean="0">
                <a:latin typeface="+mn-lt"/>
              </a:rPr>
              <a:t>Make </a:t>
            </a:r>
            <a:r>
              <a:rPr lang="en-US" sz="2800" kern="0" dirty="0">
                <a:latin typeface="+mn-lt"/>
              </a:rPr>
              <a:t>Smart Decision</a:t>
            </a:r>
          </a:p>
          <a:p>
            <a:pPr marL="342900" indent="-342900" eaLnBrk="1" hangingPunct="1">
              <a:lnSpc>
                <a:spcPct val="90000"/>
              </a:lnSpc>
              <a:spcBef>
                <a:spcPct val="20000"/>
              </a:spcBef>
              <a:buClr>
                <a:schemeClr val="bg2"/>
              </a:buClr>
              <a:buSzPct val="75000"/>
              <a:buFont typeface="Wingdings" pitchFamily="2" charset="2"/>
              <a:buChar char="n"/>
              <a:defRPr/>
            </a:pPr>
            <a:r>
              <a:rPr lang="en-US" sz="2800" kern="0" dirty="0" smtClean="0">
                <a:latin typeface="+mn-lt"/>
              </a:rPr>
              <a:t>Conduct </a:t>
            </a:r>
            <a:r>
              <a:rPr lang="en-US" sz="2800" kern="0" dirty="0">
                <a:latin typeface="+mn-lt"/>
              </a:rPr>
              <a:t>a postmortem analysis</a:t>
            </a:r>
          </a:p>
        </p:txBody>
      </p:sp>
    </p:spTree>
    <p:extLst>
      <p:ext uri="{BB962C8B-B14F-4D97-AF65-F5344CB8AC3E}">
        <p14:creationId xmlns:p14="http://schemas.microsoft.com/office/powerpoint/2010/main" val="202106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arn(inVertical)">
                                      <p:cBhvr>
                                        <p:cTn id="7" dur="5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3"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1"/>
          </p:nvPr>
        </p:nvSpPr>
        <p:spPr>
          <a:xfrm>
            <a:off x="6553200" y="6243638"/>
            <a:ext cx="2133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fld id="{9503DFD4-BB51-4BFB-8CE1-2DDE2965D7A4}" type="slidenum">
              <a:rPr lang="en-US" smtClean="0"/>
              <a:pPr algn="ctr"/>
              <a:t>55</a:t>
            </a:fld>
            <a:endParaRPr lang="en-US" smtClean="0"/>
          </a:p>
        </p:txBody>
      </p:sp>
      <p:sp>
        <p:nvSpPr>
          <p:cNvPr id="27651" name="Rectangle 1026"/>
          <p:cNvSpPr>
            <a:spLocks noGrp="1" noChangeArrowheads="1"/>
          </p:cNvSpPr>
          <p:nvPr>
            <p:ph type="title"/>
          </p:nvPr>
        </p:nvSpPr>
        <p:spPr>
          <a:xfrm>
            <a:off x="457200" y="274638"/>
            <a:ext cx="8229600" cy="1143000"/>
          </a:xfrm>
        </p:spPr>
        <p:txBody>
          <a:bodyPr/>
          <a:lstStyle/>
          <a:p>
            <a:pPr eaLnBrk="1" hangingPunct="1"/>
            <a:r>
              <a:rPr lang="en-US" smtClean="0"/>
              <a:t>Rangkuman</a:t>
            </a:r>
          </a:p>
        </p:txBody>
      </p:sp>
      <p:sp>
        <p:nvSpPr>
          <p:cNvPr id="6" name="Rectangle 1027"/>
          <p:cNvSpPr txBox="1">
            <a:spLocks noChangeArrowheads="1"/>
          </p:cNvSpPr>
          <p:nvPr/>
        </p:nvSpPr>
        <p:spPr bwMode="auto">
          <a:xfrm>
            <a:off x="755576" y="2060848"/>
            <a:ext cx="7931224" cy="4073252"/>
          </a:xfrm>
          <a:prstGeom prst="rect">
            <a:avLst/>
          </a:prstGeom>
          <a:noFill/>
          <a:ln w="9525">
            <a:noFill/>
            <a:miter lim="800000"/>
            <a:headEnd/>
            <a:tailEnd/>
          </a:ln>
          <a:effectLst/>
        </p:spPr>
        <p:txBody>
          <a:bodyPr/>
          <a:lstStyle/>
          <a:p>
            <a:pPr marL="342900" indent="-342900" eaLnBrk="1" hangingPunct="1">
              <a:spcBef>
                <a:spcPct val="20000"/>
              </a:spcBef>
              <a:buClr>
                <a:schemeClr val="bg2"/>
              </a:buClr>
              <a:buSzPct val="75000"/>
              <a:buFont typeface="Wingdings" pitchFamily="2" charset="2"/>
              <a:buChar char="n"/>
              <a:defRPr/>
            </a:pPr>
            <a:r>
              <a:rPr lang="en-US" sz="3200" kern="0" dirty="0" err="1">
                <a:latin typeface="+mn-lt"/>
                <a:cs typeface="Arial" pitchFamily="34" charset="0"/>
              </a:rPr>
              <a:t>Manajemen</a:t>
            </a:r>
            <a:r>
              <a:rPr lang="en-US" sz="3200" kern="0" dirty="0">
                <a:latin typeface="+mn-lt"/>
                <a:cs typeface="Arial" pitchFamily="34" charset="0"/>
              </a:rPr>
              <a:t> </a:t>
            </a:r>
            <a:r>
              <a:rPr lang="en-US" sz="3200" kern="0" dirty="0" err="1">
                <a:latin typeface="+mn-lt"/>
                <a:cs typeface="Arial" pitchFamily="34" charset="0"/>
              </a:rPr>
              <a:t>Proyek</a:t>
            </a:r>
            <a:r>
              <a:rPr lang="en-US" sz="3200" kern="0" dirty="0">
                <a:latin typeface="+mn-lt"/>
                <a:cs typeface="Arial" pitchFamily="34" charset="0"/>
              </a:rPr>
              <a:t> </a:t>
            </a:r>
            <a:r>
              <a:rPr lang="en-US" sz="3200" kern="0" dirty="0" err="1">
                <a:latin typeface="+mn-lt"/>
                <a:cs typeface="Arial" pitchFamily="34" charset="0"/>
              </a:rPr>
              <a:t>pengembangan</a:t>
            </a:r>
            <a:r>
              <a:rPr lang="en-US" sz="3200" kern="0" dirty="0">
                <a:latin typeface="+mn-lt"/>
                <a:cs typeface="Arial" pitchFamily="34" charset="0"/>
              </a:rPr>
              <a:t> software </a:t>
            </a:r>
            <a:r>
              <a:rPr lang="en-US" sz="3200" kern="0" dirty="0" err="1">
                <a:latin typeface="+mn-lt"/>
                <a:cs typeface="Arial" pitchFamily="34" charset="0"/>
              </a:rPr>
              <a:t>merupakan</a:t>
            </a:r>
            <a:r>
              <a:rPr lang="en-US" sz="3200" kern="0" dirty="0">
                <a:latin typeface="+mn-lt"/>
                <a:cs typeface="Arial" pitchFamily="34" charset="0"/>
              </a:rPr>
              <a:t> </a:t>
            </a:r>
            <a:r>
              <a:rPr lang="en-US" sz="3200" kern="0" dirty="0" err="1">
                <a:solidFill>
                  <a:srgbClr val="339966"/>
                </a:solidFill>
                <a:latin typeface="+mn-lt"/>
                <a:cs typeface="Arial" pitchFamily="34" charset="0"/>
              </a:rPr>
              <a:t>aktivitas</a:t>
            </a:r>
            <a:r>
              <a:rPr lang="en-US" sz="3200" kern="0" dirty="0">
                <a:solidFill>
                  <a:srgbClr val="339966"/>
                </a:solidFill>
                <a:latin typeface="+mn-lt"/>
                <a:cs typeface="Arial" pitchFamily="34" charset="0"/>
              </a:rPr>
              <a:t> </a:t>
            </a:r>
            <a:r>
              <a:rPr lang="en-US" sz="3200" kern="0" dirty="0" err="1">
                <a:solidFill>
                  <a:srgbClr val="339966"/>
                </a:solidFill>
                <a:latin typeface="+mn-lt"/>
                <a:cs typeface="Arial" pitchFamily="34" charset="0"/>
              </a:rPr>
              <a:t>pelindung</a:t>
            </a:r>
            <a:r>
              <a:rPr lang="en-US" sz="3200" kern="0" dirty="0">
                <a:latin typeface="+mn-lt"/>
                <a:cs typeface="Arial" pitchFamily="34" charset="0"/>
              </a:rPr>
              <a:t> (</a:t>
            </a:r>
            <a:r>
              <a:rPr lang="en-US" sz="3200" i="1" kern="0" dirty="0">
                <a:latin typeface="+mn-lt"/>
                <a:cs typeface="Arial" pitchFamily="34" charset="0"/>
              </a:rPr>
              <a:t>umbrella</a:t>
            </a:r>
            <a:r>
              <a:rPr lang="en-US" sz="3200" kern="0" dirty="0">
                <a:latin typeface="+mn-lt"/>
                <a:cs typeface="Arial" pitchFamily="34" charset="0"/>
              </a:rPr>
              <a:t>) </a:t>
            </a:r>
            <a:r>
              <a:rPr lang="en-US" sz="3200" kern="0" dirty="0" err="1">
                <a:latin typeface="+mn-lt"/>
                <a:cs typeface="Arial" pitchFamily="34" charset="0"/>
              </a:rPr>
              <a:t>dalam</a:t>
            </a:r>
            <a:r>
              <a:rPr lang="en-US" sz="3200" kern="0" dirty="0">
                <a:latin typeface="+mn-lt"/>
                <a:cs typeface="Arial" pitchFamily="34" charset="0"/>
              </a:rPr>
              <a:t> </a:t>
            </a:r>
            <a:r>
              <a:rPr lang="en-US" sz="3200" kern="0" dirty="0" err="1">
                <a:latin typeface="+mn-lt"/>
                <a:cs typeface="Arial" pitchFamily="34" charset="0"/>
              </a:rPr>
              <a:t>rekayasa</a:t>
            </a:r>
            <a:r>
              <a:rPr lang="en-US" sz="3200" kern="0" dirty="0">
                <a:latin typeface="+mn-lt"/>
                <a:cs typeface="Arial" pitchFamily="34" charset="0"/>
              </a:rPr>
              <a:t> </a:t>
            </a:r>
            <a:r>
              <a:rPr lang="en-US" sz="3200" kern="0" dirty="0" err="1">
                <a:latin typeface="+mn-lt"/>
                <a:cs typeface="Arial" pitchFamily="34" charset="0"/>
              </a:rPr>
              <a:t>perangkat</a:t>
            </a:r>
            <a:r>
              <a:rPr lang="en-US" sz="3200" kern="0" dirty="0">
                <a:latin typeface="+mn-lt"/>
                <a:cs typeface="Arial" pitchFamily="34" charset="0"/>
              </a:rPr>
              <a:t> </a:t>
            </a:r>
            <a:r>
              <a:rPr lang="en-US" sz="3200" kern="0" dirty="0" err="1">
                <a:latin typeface="+mn-lt"/>
                <a:cs typeface="Arial" pitchFamily="34" charset="0"/>
              </a:rPr>
              <a:t>lunak</a:t>
            </a:r>
            <a:r>
              <a:rPr lang="en-US" sz="3200" kern="0" dirty="0">
                <a:latin typeface="+mn-lt"/>
                <a:cs typeface="Arial" pitchFamily="34" charset="0"/>
              </a:rPr>
              <a:t>.</a:t>
            </a:r>
          </a:p>
          <a:p>
            <a:pPr marL="342900" indent="-342900" eaLnBrk="1" hangingPunct="1">
              <a:spcBef>
                <a:spcPct val="20000"/>
              </a:spcBef>
              <a:buClr>
                <a:schemeClr val="bg2"/>
              </a:buClr>
              <a:buSzPct val="75000"/>
              <a:buFont typeface="Wingdings" pitchFamily="2" charset="2"/>
              <a:buChar char="n"/>
              <a:defRPr/>
            </a:pPr>
            <a:r>
              <a:rPr lang="en-US" sz="3200" kern="0" dirty="0" err="1">
                <a:latin typeface="+mn-lt"/>
                <a:cs typeface="Arial" pitchFamily="34" charset="0"/>
              </a:rPr>
              <a:t>Manajemen</a:t>
            </a:r>
            <a:r>
              <a:rPr lang="en-US" sz="3200" kern="0" dirty="0">
                <a:latin typeface="+mn-lt"/>
                <a:cs typeface="Arial" pitchFamily="34" charset="0"/>
              </a:rPr>
              <a:t> </a:t>
            </a:r>
            <a:r>
              <a:rPr lang="en-US" sz="3200" kern="0" dirty="0" err="1">
                <a:latin typeface="+mn-lt"/>
                <a:cs typeface="Arial" pitchFamily="34" charset="0"/>
              </a:rPr>
              <a:t>Proyek</a:t>
            </a:r>
            <a:r>
              <a:rPr lang="en-US" sz="3200" kern="0" dirty="0">
                <a:latin typeface="+mn-lt"/>
                <a:cs typeface="Arial" pitchFamily="34" charset="0"/>
              </a:rPr>
              <a:t> </a:t>
            </a:r>
            <a:r>
              <a:rPr lang="en-US" sz="3200" kern="0" dirty="0" err="1">
                <a:latin typeface="+mn-lt"/>
                <a:cs typeface="Arial" pitchFamily="34" charset="0"/>
              </a:rPr>
              <a:t>dimulai</a:t>
            </a:r>
            <a:r>
              <a:rPr lang="en-US" sz="3200" kern="0" dirty="0">
                <a:latin typeface="+mn-lt"/>
                <a:cs typeface="Arial" pitchFamily="34" charset="0"/>
              </a:rPr>
              <a:t> </a:t>
            </a:r>
            <a:r>
              <a:rPr lang="en-US" sz="3200" kern="0" dirty="0" err="1">
                <a:solidFill>
                  <a:srgbClr val="339966"/>
                </a:solidFill>
                <a:latin typeface="+mn-lt"/>
                <a:cs typeface="Arial" pitchFamily="34" charset="0"/>
              </a:rPr>
              <a:t>sebelum</a:t>
            </a:r>
            <a:r>
              <a:rPr lang="en-US" sz="3200" kern="0" dirty="0">
                <a:solidFill>
                  <a:srgbClr val="339966"/>
                </a:solidFill>
                <a:latin typeface="+mn-lt"/>
                <a:cs typeface="Arial" pitchFamily="34" charset="0"/>
              </a:rPr>
              <a:t> </a:t>
            </a:r>
            <a:r>
              <a:rPr lang="en-US" sz="3200" kern="0" dirty="0" err="1">
                <a:solidFill>
                  <a:srgbClr val="339966"/>
                </a:solidFill>
                <a:latin typeface="+mn-lt"/>
                <a:cs typeface="Arial" pitchFamily="34" charset="0"/>
              </a:rPr>
              <a:t>aktivitas</a:t>
            </a:r>
            <a:r>
              <a:rPr lang="en-US" sz="3200" kern="0" dirty="0">
                <a:solidFill>
                  <a:srgbClr val="339966"/>
                </a:solidFill>
                <a:latin typeface="+mn-lt"/>
                <a:cs typeface="Arial" pitchFamily="34" charset="0"/>
              </a:rPr>
              <a:t> </a:t>
            </a:r>
            <a:r>
              <a:rPr lang="en-US" sz="3200" kern="0" dirty="0" err="1">
                <a:solidFill>
                  <a:srgbClr val="339966"/>
                </a:solidFill>
                <a:latin typeface="+mn-lt"/>
                <a:cs typeface="Arial" pitchFamily="34" charset="0"/>
              </a:rPr>
              <a:t>teknis</a:t>
            </a:r>
            <a:r>
              <a:rPr lang="en-US" sz="3200" kern="0" dirty="0">
                <a:latin typeface="+mn-lt"/>
                <a:cs typeface="Arial" pitchFamily="34" charset="0"/>
              </a:rPr>
              <a:t> </a:t>
            </a:r>
            <a:r>
              <a:rPr lang="en-US" sz="3200" kern="0" dirty="0" err="1">
                <a:latin typeface="+mn-lt"/>
                <a:cs typeface="Arial" pitchFamily="34" charset="0"/>
              </a:rPr>
              <a:t>dimulai</a:t>
            </a:r>
            <a:r>
              <a:rPr lang="en-US" sz="3200" kern="0" dirty="0">
                <a:latin typeface="+mn-lt"/>
                <a:cs typeface="Arial" pitchFamily="34" charset="0"/>
              </a:rPr>
              <a:t> </a:t>
            </a:r>
            <a:r>
              <a:rPr lang="en-US" sz="3200" kern="0" dirty="0" err="1">
                <a:latin typeface="+mn-lt"/>
                <a:cs typeface="Arial" pitchFamily="34" charset="0"/>
              </a:rPr>
              <a:t>kemudian</a:t>
            </a:r>
            <a:r>
              <a:rPr lang="en-US" sz="3200" kern="0" dirty="0">
                <a:latin typeface="+mn-lt"/>
                <a:cs typeface="Arial" pitchFamily="34" charset="0"/>
              </a:rPr>
              <a:t> </a:t>
            </a:r>
            <a:r>
              <a:rPr lang="en-US" sz="3200" kern="0" dirty="0" err="1">
                <a:solidFill>
                  <a:srgbClr val="339966"/>
                </a:solidFill>
                <a:latin typeface="+mn-lt"/>
                <a:cs typeface="Arial" pitchFamily="34" charset="0"/>
              </a:rPr>
              <a:t>berlanjut</a:t>
            </a:r>
            <a:r>
              <a:rPr lang="en-US" sz="3200" kern="0" dirty="0">
                <a:latin typeface="+mn-lt"/>
                <a:cs typeface="Arial" pitchFamily="34" charset="0"/>
              </a:rPr>
              <a:t> </a:t>
            </a:r>
            <a:r>
              <a:rPr lang="en-US" sz="3200" kern="0" dirty="0" err="1">
                <a:latin typeface="+mn-lt"/>
                <a:cs typeface="Arial" pitchFamily="34" charset="0"/>
              </a:rPr>
              <a:t>pada</a:t>
            </a:r>
            <a:r>
              <a:rPr lang="en-US" sz="3200" kern="0" dirty="0">
                <a:latin typeface="+mn-lt"/>
                <a:cs typeface="Arial" pitchFamily="34" charset="0"/>
              </a:rPr>
              <a:t> </a:t>
            </a:r>
            <a:r>
              <a:rPr lang="en-US" sz="3200" kern="0" dirty="0" err="1">
                <a:solidFill>
                  <a:srgbClr val="339966"/>
                </a:solidFill>
                <a:latin typeface="+mn-lt"/>
                <a:cs typeface="Arial" pitchFamily="34" charset="0"/>
              </a:rPr>
              <a:t>pengembangan</a:t>
            </a:r>
            <a:r>
              <a:rPr lang="en-US" sz="3200" kern="0" dirty="0">
                <a:latin typeface="+mn-lt"/>
                <a:cs typeface="Arial" pitchFamily="34" charset="0"/>
              </a:rPr>
              <a:t> </a:t>
            </a:r>
            <a:r>
              <a:rPr lang="en-US" sz="3200" kern="0" dirty="0" err="1">
                <a:latin typeface="+mn-lt"/>
                <a:cs typeface="Arial" pitchFamily="34" charset="0"/>
              </a:rPr>
              <a:t>dan</a:t>
            </a:r>
            <a:r>
              <a:rPr lang="en-US" sz="3200" kern="0" dirty="0">
                <a:latin typeface="+mn-lt"/>
                <a:cs typeface="Arial" pitchFamily="34" charset="0"/>
              </a:rPr>
              <a:t> </a:t>
            </a:r>
            <a:r>
              <a:rPr lang="en-US" sz="3200" kern="0" dirty="0" err="1">
                <a:solidFill>
                  <a:srgbClr val="339966"/>
                </a:solidFill>
                <a:latin typeface="+mn-lt"/>
                <a:cs typeface="Arial" pitchFamily="34" charset="0"/>
              </a:rPr>
              <a:t>pemeliharaan</a:t>
            </a:r>
            <a:r>
              <a:rPr lang="en-US" sz="3200" kern="0" dirty="0">
                <a:latin typeface="+mn-lt"/>
                <a:cs typeface="Arial" pitchFamily="34" charset="0"/>
              </a:rPr>
              <a:t> software.</a:t>
            </a:r>
            <a:endParaRPr lang="en-US" sz="3200" kern="0" dirty="0">
              <a:latin typeface="+mn-lt"/>
            </a:endParaRPr>
          </a:p>
        </p:txBody>
      </p:sp>
    </p:spTree>
    <p:extLst>
      <p:ext uri="{BB962C8B-B14F-4D97-AF65-F5344CB8AC3E}">
        <p14:creationId xmlns:p14="http://schemas.microsoft.com/office/powerpoint/2010/main" val="3073286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lide(fromBottom)">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lide(fromBottom)">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31750" y="476250"/>
            <a:ext cx="8883650" cy="504825"/>
          </a:xfrm>
          <a:prstGeom prst="rect">
            <a:avLst/>
          </a:prstGeom>
          <a:noFill/>
          <a:ln w="9525">
            <a:solidFill>
              <a:schemeClr val="tx1"/>
            </a:solidFill>
            <a:miter lim="800000"/>
            <a:headEnd/>
            <a:tailEnd/>
          </a:ln>
          <a:effectLst/>
        </p:spPr>
        <p:txBody>
          <a:bodyPr anchor="ctr"/>
          <a:lstStyle/>
          <a:p>
            <a:pPr algn="r" eaLnBrk="1" hangingPunct="1">
              <a:defRPr/>
            </a:pPr>
            <a:r>
              <a:rPr lang="en-US" sz="2800" b="1" kern="0">
                <a:solidFill>
                  <a:schemeClr val="accent2">
                    <a:lumMod val="75000"/>
                  </a:schemeClr>
                </a:solidFill>
                <a:latin typeface="+mj-lt"/>
                <a:ea typeface="+mj-ea"/>
                <a:cs typeface="+mj-cs"/>
              </a:rPr>
              <a:t>Sasaran Proyek dan 3 Kendala (Triple Constraint)</a:t>
            </a:r>
          </a:p>
        </p:txBody>
      </p:sp>
      <p:sp>
        <p:nvSpPr>
          <p:cNvPr id="28675" name="Text Box 6"/>
          <p:cNvSpPr txBox="1">
            <a:spLocks noChangeArrowheads="1"/>
          </p:cNvSpPr>
          <p:nvPr/>
        </p:nvSpPr>
        <p:spPr bwMode="auto">
          <a:xfrm>
            <a:off x="3007" y="2108200"/>
            <a:ext cx="945991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dirty="0" err="1">
                <a:latin typeface="+mn-lt"/>
                <a:cs typeface="Arial" pitchFamily="34" charset="0"/>
              </a:rPr>
              <a:t>Setiap</a:t>
            </a:r>
            <a:r>
              <a:rPr lang="en-US" dirty="0">
                <a:latin typeface="+mn-lt"/>
                <a:cs typeface="Arial" pitchFamily="34" charset="0"/>
              </a:rPr>
              <a:t> </a:t>
            </a:r>
            <a:r>
              <a:rPr lang="en-US" dirty="0" err="1">
                <a:latin typeface="+mn-lt"/>
                <a:cs typeface="Arial" pitchFamily="34" charset="0"/>
              </a:rPr>
              <a:t>Proyek</a:t>
            </a:r>
            <a:r>
              <a:rPr lang="en-US" dirty="0">
                <a:latin typeface="+mn-lt"/>
                <a:cs typeface="Arial" pitchFamily="34" charset="0"/>
              </a:rPr>
              <a:t> </a:t>
            </a:r>
            <a:r>
              <a:rPr lang="en-US" dirty="0" err="1">
                <a:latin typeface="+mn-lt"/>
                <a:cs typeface="Arial" pitchFamily="34" charset="0"/>
              </a:rPr>
              <a:t>memiliki</a:t>
            </a:r>
            <a:r>
              <a:rPr lang="en-US" dirty="0">
                <a:latin typeface="+mn-lt"/>
                <a:cs typeface="Arial" pitchFamily="34" charset="0"/>
              </a:rPr>
              <a:t> </a:t>
            </a:r>
            <a:r>
              <a:rPr lang="en-US" dirty="0" err="1">
                <a:solidFill>
                  <a:srgbClr val="0000FF"/>
                </a:solidFill>
                <a:latin typeface="+mn-lt"/>
                <a:cs typeface="Arial" pitchFamily="34" charset="0"/>
              </a:rPr>
              <a:t>tujuan</a:t>
            </a:r>
            <a:r>
              <a:rPr lang="en-US" dirty="0">
                <a:solidFill>
                  <a:srgbClr val="0000FF"/>
                </a:solidFill>
                <a:latin typeface="+mn-lt"/>
                <a:cs typeface="Arial" pitchFamily="34" charset="0"/>
              </a:rPr>
              <a:t> </a:t>
            </a:r>
            <a:r>
              <a:rPr lang="en-US" dirty="0" err="1">
                <a:solidFill>
                  <a:srgbClr val="0000FF"/>
                </a:solidFill>
                <a:latin typeface="+mn-lt"/>
                <a:cs typeface="Arial" pitchFamily="34" charset="0"/>
              </a:rPr>
              <a:t>khusus</a:t>
            </a:r>
            <a:r>
              <a:rPr lang="en-US" dirty="0">
                <a:latin typeface="+mn-lt"/>
                <a:cs typeface="Arial" pitchFamily="34" charset="0"/>
              </a:rPr>
              <a:t>, </a:t>
            </a:r>
            <a:r>
              <a:rPr lang="en-US" dirty="0" err="1">
                <a:latin typeface="+mn-lt"/>
                <a:cs typeface="Arial" pitchFamily="34" charset="0"/>
              </a:rPr>
              <a:t>didalam</a:t>
            </a:r>
            <a:r>
              <a:rPr lang="en-US" dirty="0">
                <a:latin typeface="+mn-lt"/>
                <a:cs typeface="Arial" pitchFamily="34" charset="0"/>
              </a:rPr>
              <a:t> proses </a:t>
            </a:r>
            <a:r>
              <a:rPr lang="en-US" dirty="0" err="1">
                <a:latin typeface="+mn-lt"/>
                <a:cs typeface="Arial" pitchFamily="34" charset="0"/>
              </a:rPr>
              <a:t>pencapaian</a:t>
            </a:r>
            <a:r>
              <a:rPr lang="en-US" dirty="0">
                <a:latin typeface="+mn-lt"/>
                <a:cs typeface="Arial" pitchFamily="34" charset="0"/>
              </a:rPr>
              <a:t> </a:t>
            </a:r>
            <a:r>
              <a:rPr lang="en-US" dirty="0" err="1">
                <a:latin typeface="+mn-lt"/>
                <a:cs typeface="Arial" pitchFamily="34" charset="0"/>
              </a:rPr>
              <a:t>tujuan</a:t>
            </a:r>
            <a:r>
              <a:rPr lang="en-US" dirty="0">
                <a:latin typeface="+mn-lt"/>
                <a:cs typeface="Arial" pitchFamily="34" charset="0"/>
              </a:rPr>
              <a:t> </a:t>
            </a:r>
            <a:r>
              <a:rPr lang="en-US" dirty="0" err="1">
                <a:latin typeface="+mn-lt"/>
                <a:cs typeface="Arial" pitchFamily="34" charset="0"/>
              </a:rPr>
              <a:t>tersebut</a:t>
            </a:r>
            <a:r>
              <a:rPr lang="en-US" dirty="0">
                <a:latin typeface="+mn-lt"/>
                <a:cs typeface="Arial" pitchFamily="34" charset="0"/>
              </a:rPr>
              <a:t> </a:t>
            </a:r>
            <a:r>
              <a:rPr lang="en-US" dirty="0" err="1">
                <a:latin typeface="+mn-lt"/>
                <a:cs typeface="Arial" pitchFamily="34" charset="0"/>
              </a:rPr>
              <a:t>ada</a:t>
            </a:r>
            <a:r>
              <a:rPr lang="en-US" dirty="0">
                <a:latin typeface="+mn-lt"/>
                <a:cs typeface="Arial" pitchFamily="34" charset="0"/>
              </a:rPr>
              <a:t> 3 constraint yang </a:t>
            </a:r>
            <a:r>
              <a:rPr lang="en-US" dirty="0" err="1">
                <a:latin typeface="+mn-lt"/>
                <a:cs typeface="Arial" pitchFamily="34" charset="0"/>
              </a:rPr>
              <a:t>harus</a:t>
            </a:r>
            <a:r>
              <a:rPr lang="en-US" dirty="0">
                <a:latin typeface="+mn-lt"/>
                <a:cs typeface="Arial" pitchFamily="34" charset="0"/>
              </a:rPr>
              <a:t> </a:t>
            </a:r>
            <a:r>
              <a:rPr lang="en-US" dirty="0" err="1">
                <a:latin typeface="+mn-lt"/>
                <a:cs typeface="Arial" pitchFamily="34" charset="0"/>
              </a:rPr>
              <a:t>dipenuhi</a:t>
            </a:r>
            <a:r>
              <a:rPr lang="en-US" dirty="0">
                <a:latin typeface="+mn-lt"/>
                <a:cs typeface="Arial" pitchFamily="34" charset="0"/>
              </a:rPr>
              <a:t>, yang </a:t>
            </a:r>
            <a:r>
              <a:rPr lang="en-US" dirty="0" err="1">
                <a:latin typeface="+mn-lt"/>
                <a:cs typeface="Arial" pitchFamily="34" charset="0"/>
              </a:rPr>
              <a:t>dikenal</a:t>
            </a:r>
            <a:r>
              <a:rPr lang="en-US" dirty="0">
                <a:latin typeface="+mn-lt"/>
                <a:cs typeface="Arial" pitchFamily="34" charset="0"/>
              </a:rPr>
              <a:t> </a:t>
            </a:r>
            <a:r>
              <a:rPr lang="en-US" dirty="0" err="1">
                <a:latin typeface="+mn-lt"/>
                <a:cs typeface="Arial" pitchFamily="34" charset="0"/>
              </a:rPr>
              <a:t>dengan</a:t>
            </a:r>
            <a:r>
              <a:rPr lang="en-US" dirty="0">
                <a:latin typeface="+mn-lt"/>
                <a:cs typeface="Arial" pitchFamily="34" charset="0"/>
              </a:rPr>
              <a:t> </a:t>
            </a:r>
            <a:r>
              <a:rPr lang="en-US" dirty="0">
                <a:solidFill>
                  <a:srgbClr val="0000FF"/>
                </a:solidFill>
                <a:latin typeface="+mn-lt"/>
                <a:cs typeface="Arial" pitchFamily="34" charset="0"/>
              </a:rPr>
              <a:t>Trade-off Triangle</a:t>
            </a:r>
            <a:r>
              <a:rPr lang="en-US" dirty="0">
                <a:latin typeface="+mn-lt"/>
                <a:cs typeface="Arial" pitchFamily="34" charset="0"/>
              </a:rPr>
              <a:t> </a:t>
            </a:r>
            <a:r>
              <a:rPr lang="en-US" dirty="0" err="1">
                <a:latin typeface="+mn-lt"/>
                <a:cs typeface="Arial" pitchFamily="34" charset="0"/>
              </a:rPr>
              <a:t>atau</a:t>
            </a:r>
            <a:r>
              <a:rPr lang="en-US" dirty="0">
                <a:latin typeface="+mn-lt"/>
                <a:cs typeface="Arial" pitchFamily="34" charset="0"/>
              </a:rPr>
              <a:t> </a:t>
            </a:r>
            <a:r>
              <a:rPr lang="en-US" dirty="0">
                <a:solidFill>
                  <a:srgbClr val="0000FF"/>
                </a:solidFill>
                <a:latin typeface="+mn-lt"/>
                <a:cs typeface="Arial" pitchFamily="34" charset="0"/>
              </a:rPr>
              <a:t>Triple Constraint</a:t>
            </a:r>
            <a:r>
              <a:rPr lang="en-US" dirty="0">
                <a:latin typeface="+mn-lt"/>
                <a:cs typeface="Arial" pitchFamily="34" charset="0"/>
              </a:rPr>
              <a:t> :</a:t>
            </a:r>
            <a:endParaRPr lang="en-US" i="1" u="sng" dirty="0">
              <a:solidFill>
                <a:schemeClr val="folHlink"/>
              </a:solidFill>
              <a:latin typeface="+mn-lt"/>
              <a:cs typeface="Arial" pitchFamily="34" charset="0"/>
            </a:endParaRPr>
          </a:p>
        </p:txBody>
      </p:sp>
      <p:pic>
        <p:nvPicPr>
          <p:cNvPr id="28676"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8025" y="2708275"/>
            <a:ext cx="49911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7" name="Text Box 8"/>
          <p:cNvSpPr txBox="1">
            <a:spLocks noChangeArrowheads="1"/>
          </p:cNvSpPr>
          <p:nvPr/>
        </p:nvSpPr>
        <p:spPr bwMode="auto">
          <a:xfrm>
            <a:off x="7069138" y="5445125"/>
            <a:ext cx="1698625"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a:solidFill>
                  <a:schemeClr val="accent2">
                    <a:lumMod val="75000"/>
                  </a:schemeClr>
                </a:solidFill>
              </a:rPr>
              <a:t>ANGGARAN</a:t>
            </a:r>
          </a:p>
        </p:txBody>
      </p:sp>
      <p:sp>
        <p:nvSpPr>
          <p:cNvPr id="28678" name="Text Box 9"/>
          <p:cNvSpPr txBox="1">
            <a:spLocks noChangeArrowheads="1"/>
          </p:cNvSpPr>
          <p:nvPr/>
        </p:nvSpPr>
        <p:spPr bwMode="auto">
          <a:xfrm>
            <a:off x="360363" y="5516563"/>
            <a:ext cx="127000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a:solidFill>
                  <a:schemeClr val="accent2">
                    <a:lumMod val="75000"/>
                  </a:schemeClr>
                </a:solidFill>
              </a:rPr>
              <a:t>JADWAL</a:t>
            </a:r>
          </a:p>
        </p:txBody>
      </p:sp>
      <p:sp>
        <p:nvSpPr>
          <p:cNvPr id="28679" name="Text Box 10"/>
          <p:cNvSpPr txBox="1">
            <a:spLocks noChangeArrowheads="1"/>
          </p:cNvSpPr>
          <p:nvPr/>
        </p:nvSpPr>
        <p:spPr bwMode="auto">
          <a:xfrm>
            <a:off x="5195888" y="3213100"/>
            <a:ext cx="927100" cy="40005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dirty="0">
                <a:solidFill>
                  <a:schemeClr val="accent2">
                    <a:lumMod val="75000"/>
                  </a:schemeClr>
                </a:solidFill>
              </a:rPr>
              <a:t>MUTU</a:t>
            </a:r>
          </a:p>
        </p:txBody>
      </p:sp>
    </p:spTree>
    <p:extLst>
      <p:ext uri="{BB962C8B-B14F-4D97-AF65-F5344CB8AC3E}">
        <p14:creationId xmlns:p14="http://schemas.microsoft.com/office/powerpoint/2010/main" val="374277996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0"/>
          <p:cNvSpPr txBox="1">
            <a:spLocks noChangeArrowheads="1"/>
          </p:cNvSpPr>
          <p:nvPr/>
        </p:nvSpPr>
        <p:spPr bwMode="auto">
          <a:xfrm>
            <a:off x="-26987" y="476250"/>
            <a:ext cx="8631436" cy="504825"/>
          </a:xfrm>
          <a:prstGeom prst="rect">
            <a:avLst/>
          </a:prstGeom>
          <a:noFill/>
          <a:ln w="9525">
            <a:solidFill>
              <a:schemeClr val="tx1"/>
            </a:solidFill>
            <a:miter lim="800000"/>
            <a:headEnd/>
            <a:tailEnd/>
          </a:ln>
          <a:effectLst/>
        </p:spPr>
        <p:txBody>
          <a:bodyPr anchor="ctr"/>
          <a:lstStyle/>
          <a:p>
            <a:pPr algn="r" eaLnBrk="1" hangingPunct="1">
              <a:defRPr/>
            </a:pPr>
            <a:r>
              <a:rPr lang="en-US" sz="2800" b="1" kern="0" dirty="0" err="1">
                <a:solidFill>
                  <a:schemeClr val="accent2">
                    <a:lumMod val="75000"/>
                  </a:schemeClr>
                </a:solidFill>
                <a:latin typeface="+mj-lt"/>
                <a:ea typeface="+mj-ea"/>
                <a:cs typeface="+mj-cs"/>
              </a:rPr>
              <a:t>Sasaran</a:t>
            </a:r>
            <a:r>
              <a:rPr lang="en-US" sz="2800" b="1" kern="0" dirty="0">
                <a:solidFill>
                  <a:schemeClr val="accent2">
                    <a:lumMod val="75000"/>
                  </a:schemeClr>
                </a:solidFill>
                <a:latin typeface="+mj-lt"/>
                <a:ea typeface="+mj-ea"/>
                <a:cs typeface="+mj-cs"/>
              </a:rPr>
              <a:t> </a:t>
            </a:r>
            <a:r>
              <a:rPr lang="en-US" sz="2800" b="1" kern="0" dirty="0" err="1">
                <a:solidFill>
                  <a:schemeClr val="accent2">
                    <a:lumMod val="75000"/>
                  </a:schemeClr>
                </a:solidFill>
                <a:latin typeface="+mj-lt"/>
                <a:ea typeface="+mj-ea"/>
                <a:cs typeface="+mj-cs"/>
              </a:rPr>
              <a:t>Proyek</a:t>
            </a:r>
            <a:r>
              <a:rPr lang="en-US" sz="2800" b="1" kern="0" dirty="0">
                <a:solidFill>
                  <a:schemeClr val="accent2">
                    <a:lumMod val="75000"/>
                  </a:schemeClr>
                </a:solidFill>
                <a:latin typeface="+mj-lt"/>
                <a:ea typeface="+mj-ea"/>
                <a:cs typeface="+mj-cs"/>
              </a:rPr>
              <a:t> </a:t>
            </a:r>
            <a:r>
              <a:rPr lang="en-US" sz="2800" b="1" kern="0" dirty="0" err="1">
                <a:solidFill>
                  <a:schemeClr val="accent2">
                    <a:lumMod val="75000"/>
                  </a:schemeClr>
                </a:solidFill>
                <a:latin typeface="+mj-lt"/>
                <a:ea typeface="+mj-ea"/>
                <a:cs typeface="+mj-cs"/>
              </a:rPr>
              <a:t>dan</a:t>
            </a:r>
            <a:r>
              <a:rPr lang="en-US" sz="2800" b="1" kern="0" dirty="0">
                <a:solidFill>
                  <a:schemeClr val="accent2">
                    <a:lumMod val="75000"/>
                  </a:schemeClr>
                </a:solidFill>
                <a:latin typeface="+mj-lt"/>
                <a:ea typeface="+mj-ea"/>
                <a:cs typeface="+mj-cs"/>
              </a:rPr>
              <a:t> 3 </a:t>
            </a:r>
            <a:r>
              <a:rPr lang="en-US" sz="2800" b="1" kern="0" dirty="0" err="1">
                <a:solidFill>
                  <a:schemeClr val="accent2">
                    <a:lumMod val="75000"/>
                  </a:schemeClr>
                </a:solidFill>
                <a:latin typeface="+mj-lt"/>
                <a:ea typeface="+mj-ea"/>
                <a:cs typeface="+mj-cs"/>
              </a:rPr>
              <a:t>Kendala</a:t>
            </a:r>
            <a:r>
              <a:rPr lang="en-US" sz="2800" b="1" kern="0" dirty="0">
                <a:solidFill>
                  <a:schemeClr val="accent2">
                    <a:lumMod val="75000"/>
                  </a:schemeClr>
                </a:solidFill>
                <a:latin typeface="+mj-lt"/>
                <a:ea typeface="+mj-ea"/>
                <a:cs typeface="+mj-cs"/>
              </a:rPr>
              <a:t> (Triple Constraint)</a:t>
            </a:r>
          </a:p>
        </p:txBody>
      </p:sp>
      <p:sp>
        <p:nvSpPr>
          <p:cNvPr id="29699" name="AutoShape 11"/>
          <p:cNvSpPr>
            <a:spLocks noChangeArrowheads="1"/>
          </p:cNvSpPr>
          <p:nvPr/>
        </p:nvSpPr>
        <p:spPr bwMode="auto">
          <a:xfrm>
            <a:off x="884238" y="1409700"/>
            <a:ext cx="1870075" cy="1587500"/>
          </a:xfrm>
          <a:prstGeom prst="flowChartExtract">
            <a:avLst/>
          </a:prstGeom>
          <a:solidFill>
            <a:schemeClr val="accent1"/>
          </a:solidFill>
          <a:ln w="9525">
            <a:solidFill>
              <a:schemeClr val="tx1"/>
            </a:solidFill>
            <a:miter lim="800000"/>
            <a:headEnd/>
            <a:tailEnd/>
          </a:ln>
        </p:spPr>
        <p:txBody>
          <a:bodyPr wrap="none" anchor="ctr"/>
          <a:lstStyle/>
          <a:p>
            <a:pPr algn="ctr"/>
            <a:r>
              <a:rPr lang="en-US" b="1"/>
              <a:t>MUTU</a:t>
            </a:r>
          </a:p>
        </p:txBody>
      </p:sp>
      <p:sp>
        <p:nvSpPr>
          <p:cNvPr id="29700" name="AutoShape 12"/>
          <p:cNvSpPr>
            <a:spLocks noChangeArrowheads="1"/>
          </p:cNvSpPr>
          <p:nvPr/>
        </p:nvSpPr>
        <p:spPr bwMode="auto">
          <a:xfrm>
            <a:off x="6345238" y="1412875"/>
            <a:ext cx="1871662" cy="1438275"/>
          </a:xfrm>
          <a:prstGeom prst="flowChartExtract">
            <a:avLst/>
          </a:prstGeom>
          <a:solidFill>
            <a:schemeClr val="accent1"/>
          </a:solidFill>
          <a:ln w="9525">
            <a:solidFill>
              <a:schemeClr val="tx1"/>
            </a:solidFill>
            <a:miter lim="800000"/>
            <a:headEnd/>
            <a:tailEnd/>
          </a:ln>
        </p:spPr>
        <p:txBody>
          <a:bodyPr wrap="none" anchor="ctr"/>
          <a:lstStyle/>
          <a:p>
            <a:pPr algn="ctr"/>
            <a:r>
              <a:rPr lang="en-US" b="1"/>
              <a:t>BIAYA</a:t>
            </a:r>
          </a:p>
        </p:txBody>
      </p:sp>
      <p:sp>
        <p:nvSpPr>
          <p:cNvPr id="29701" name="AutoShape 13"/>
          <p:cNvSpPr>
            <a:spLocks noChangeArrowheads="1"/>
          </p:cNvSpPr>
          <p:nvPr/>
        </p:nvSpPr>
        <p:spPr bwMode="auto">
          <a:xfrm>
            <a:off x="3692525" y="4722813"/>
            <a:ext cx="2028825" cy="1298575"/>
          </a:xfrm>
          <a:prstGeom prst="flowChartExtract">
            <a:avLst/>
          </a:prstGeom>
          <a:solidFill>
            <a:schemeClr val="accent1"/>
          </a:solidFill>
          <a:ln w="9525">
            <a:solidFill>
              <a:schemeClr val="tx1"/>
            </a:solidFill>
            <a:miter lim="800000"/>
            <a:headEnd/>
            <a:tailEnd/>
          </a:ln>
        </p:spPr>
        <p:txBody>
          <a:bodyPr wrap="none" anchor="ctr"/>
          <a:lstStyle/>
          <a:p>
            <a:pPr algn="ctr"/>
            <a:r>
              <a:rPr lang="en-US" b="1"/>
              <a:t>WAKTU</a:t>
            </a:r>
          </a:p>
        </p:txBody>
      </p:sp>
      <p:sp>
        <p:nvSpPr>
          <p:cNvPr id="29702" name="Line 14"/>
          <p:cNvSpPr>
            <a:spLocks noChangeShapeType="1"/>
          </p:cNvSpPr>
          <p:nvPr/>
        </p:nvSpPr>
        <p:spPr bwMode="auto">
          <a:xfrm>
            <a:off x="1820863" y="2997200"/>
            <a:ext cx="2338387" cy="2376488"/>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9703" name="Line 15"/>
          <p:cNvSpPr>
            <a:spLocks noChangeShapeType="1"/>
          </p:cNvSpPr>
          <p:nvPr/>
        </p:nvSpPr>
        <p:spPr bwMode="auto">
          <a:xfrm flipH="1">
            <a:off x="5254625" y="2852738"/>
            <a:ext cx="2027238" cy="259238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9704" name="Line 16"/>
          <p:cNvSpPr>
            <a:spLocks noChangeShapeType="1"/>
          </p:cNvSpPr>
          <p:nvPr/>
        </p:nvSpPr>
        <p:spPr bwMode="auto">
          <a:xfrm>
            <a:off x="2273300" y="2133600"/>
            <a:ext cx="452437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id-ID"/>
          </a:p>
        </p:txBody>
      </p:sp>
      <p:sp>
        <p:nvSpPr>
          <p:cNvPr id="29705" name="Text Box 17"/>
          <p:cNvSpPr txBox="1">
            <a:spLocks noChangeArrowheads="1"/>
          </p:cNvSpPr>
          <p:nvPr/>
        </p:nvSpPr>
        <p:spPr bwMode="auto">
          <a:xfrm>
            <a:off x="-52388" y="3116263"/>
            <a:ext cx="1847851"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a:t>Sesuai Target</a:t>
            </a:r>
          </a:p>
        </p:txBody>
      </p:sp>
      <p:sp>
        <p:nvSpPr>
          <p:cNvPr id="29706" name="Text Box 18"/>
          <p:cNvSpPr txBox="1">
            <a:spLocks noChangeArrowheads="1"/>
          </p:cNvSpPr>
          <p:nvPr/>
        </p:nvSpPr>
        <p:spPr bwMode="auto">
          <a:xfrm>
            <a:off x="6705600" y="2982913"/>
            <a:ext cx="26924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a:t>Sesuai Anggaran</a:t>
            </a:r>
          </a:p>
          <a:p>
            <a:r>
              <a:rPr lang="en-US" sz="2000" b="1"/>
              <a:t>Tidak harus dicairkan sekaligus</a:t>
            </a:r>
          </a:p>
        </p:txBody>
      </p:sp>
      <p:sp>
        <p:nvSpPr>
          <p:cNvPr id="29707" name="Text Box 19"/>
          <p:cNvSpPr txBox="1">
            <a:spLocks noChangeArrowheads="1"/>
          </p:cNvSpPr>
          <p:nvPr/>
        </p:nvSpPr>
        <p:spPr bwMode="auto">
          <a:xfrm>
            <a:off x="1665288" y="6165850"/>
            <a:ext cx="57451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r>
              <a:rPr lang="en-US" sz="2000" b="1"/>
              <a:t>On Time Delivery per Modul / Process / Phase</a:t>
            </a:r>
          </a:p>
        </p:txBody>
      </p:sp>
    </p:spTree>
    <p:extLst>
      <p:ext uri="{BB962C8B-B14F-4D97-AF65-F5344CB8AC3E}">
        <p14:creationId xmlns:p14="http://schemas.microsoft.com/office/powerpoint/2010/main" val="343695078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id-ID" sz="4800" b="1" dirty="0" smtClean="0"/>
              <a:t>TERIMA KASIH</a:t>
            </a:r>
            <a:endParaRPr lang="id-ID" sz="48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id-ID" sz="2400" dirty="0" smtClean="0"/>
              <a:t>Seringkali manajemen proyek untuk sistem informasi berjalan tanpa melalui tahap-tahap yang sudah matang direncanakan sebelumnya.</a:t>
            </a:r>
          </a:p>
          <a:p>
            <a:pPr algn="just"/>
            <a:r>
              <a:rPr lang="id-ID" sz="2400" dirty="0" smtClean="0"/>
              <a:t>Setelah kontrak pengerjaan suatu proyek sistem informasi ditandatangani, umumnya perencanaan hanya dilakukan terhadap bentuk modul softwarenya saja, seperti bentuk form untuk input, pemrosesan, bentuk laporan yang diinginkan oleh klien.</a:t>
            </a:r>
            <a:endParaRPr lang="id-ID" sz="2400" dirty="0"/>
          </a:p>
        </p:txBody>
      </p:sp>
      <p:sp>
        <p:nvSpPr>
          <p:cNvPr id="2" name="Title 1"/>
          <p:cNvSpPr>
            <a:spLocks noGrp="1"/>
          </p:cNvSpPr>
          <p:nvPr>
            <p:ph type="title"/>
          </p:nvPr>
        </p:nvSpPr>
        <p:spPr/>
        <p:txBody>
          <a:bodyPr/>
          <a:lstStyle/>
          <a:p>
            <a:pPr algn="l"/>
            <a:r>
              <a:rPr lang="id-ID" dirty="0" smtClean="0"/>
              <a:t>Pendahuluan</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ctr">
              <a:buNone/>
            </a:pPr>
            <a:r>
              <a:rPr lang="id-ID" sz="4400" dirty="0" smtClean="0">
                <a:solidFill>
                  <a:srgbClr val="FF0000"/>
                </a:solidFill>
                <a:effectLst>
                  <a:outerShdw blurRad="38100" dist="38100" dir="2700000" algn="tl">
                    <a:srgbClr val="000000">
                      <a:alpha val="43137"/>
                    </a:srgbClr>
                  </a:outerShdw>
                </a:effectLst>
              </a:rPr>
              <a:t>Data ?</a:t>
            </a:r>
          </a:p>
          <a:p>
            <a:pPr marL="0" indent="0" algn="ctr">
              <a:buNone/>
            </a:pPr>
            <a:endParaRPr lang="id-ID" sz="4400" dirty="0" smtClean="0">
              <a:solidFill>
                <a:srgbClr val="FF0000"/>
              </a:solidFill>
              <a:effectLst>
                <a:outerShdw blurRad="38100" dist="38100" dir="2700000" algn="tl">
                  <a:srgbClr val="000000">
                    <a:alpha val="43137"/>
                  </a:srgbClr>
                </a:outerShdw>
              </a:effectLst>
            </a:endParaRPr>
          </a:p>
          <a:p>
            <a:pPr marL="0" indent="0" algn="ctr">
              <a:buNone/>
            </a:pPr>
            <a:r>
              <a:rPr lang="id-ID" sz="4400" dirty="0" smtClean="0">
                <a:solidFill>
                  <a:srgbClr val="FF0000"/>
                </a:solidFill>
                <a:effectLst>
                  <a:outerShdw blurRad="38100" dist="38100" dir="2700000" algn="tl">
                    <a:srgbClr val="000000">
                      <a:alpha val="43137"/>
                    </a:srgbClr>
                  </a:outerShdw>
                </a:effectLst>
              </a:rPr>
              <a:t>Informasi ?</a:t>
            </a:r>
          </a:p>
          <a:p>
            <a:pPr marL="0" indent="0" algn="ctr">
              <a:buNone/>
            </a:pPr>
            <a:endParaRPr lang="id-ID" sz="4400" dirty="0" smtClean="0">
              <a:solidFill>
                <a:srgbClr val="FF0000"/>
              </a:solidFill>
              <a:effectLst>
                <a:outerShdw blurRad="38100" dist="38100" dir="2700000" algn="tl">
                  <a:srgbClr val="000000">
                    <a:alpha val="43137"/>
                  </a:srgbClr>
                </a:outerShdw>
              </a:effectLst>
            </a:endParaRPr>
          </a:p>
          <a:p>
            <a:pPr marL="0" indent="0" algn="ctr">
              <a:buNone/>
            </a:pPr>
            <a:r>
              <a:rPr lang="id-ID" sz="4400" dirty="0" smtClean="0">
                <a:solidFill>
                  <a:srgbClr val="FF0000"/>
                </a:solidFill>
                <a:effectLst>
                  <a:outerShdw blurRad="38100" dist="38100" dir="2700000" algn="tl">
                    <a:srgbClr val="000000">
                      <a:alpha val="43137"/>
                    </a:srgbClr>
                  </a:outerShdw>
                </a:effectLst>
              </a:rPr>
              <a:t>Sistem ?</a:t>
            </a:r>
          </a:p>
        </p:txBody>
      </p:sp>
      <p:sp>
        <p:nvSpPr>
          <p:cNvPr id="2" name="Title 1"/>
          <p:cNvSpPr>
            <a:spLocks noGrp="1"/>
          </p:cNvSpPr>
          <p:nvPr>
            <p:ph type="title"/>
          </p:nvPr>
        </p:nvSpPr>
        <p:spPr/>
        <p:txBody>
          <a:bodyPr/>
          <a:lstStyle/>
          <a:p>
            <a:pPr algn="r"/>
            <a:r>
              <a:rPr lang="id-ID" dirty="0" smtClean="0"/>
              <a:t>Definisi</a:t>
            </a:r>
            <a:endParaRPr lang="id-ID" dirty="0"/>
          </a:p>
        </p:txBody>
      </p:sp>
    </p:spTree>
    <p:extLst>
      <p:ext uri="{BB962C8B-B14F-4D97-AF65-F5344CB8AC3E}">
        <p14:creationId xmlns:p14="http://schemas.microsoft.com/office/powerpoint/2010/main" val="3759715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r>
              <a:rPr lang="id-ID" sz="2800" dirty="0" smtClean="0"/>
              <a:t>Fakta yang masih mentah atau acak yang menjadi input untuk proses yang menghasilkan informasi</a:t>
            </a:r>
            <a:endParaRPr lang="id-ID" sz="2800" dirty="0" smtClean="0"/>
          </a:p>
        </p:txBody>
      </p:sp>
      <p:sp>
        <p:nvSpPr>
          <p:cNvPr id="2" name="Title 1"/>
          <p:cNvSpPr>
            <a:spLocks noGrp="1"/>
          </p:cNvSpPr>
          <p:nvPr>
            <p:ph type="title"/>
          </p:nvPr>
        </p:nvSpPr>
        <p:spPr/>
        <p:txBody>
          <a:bodyPr/>
          <a:lstStyle/>
          <a:p>
            <a:pPr algn="r"/>
            <a:r>
              <a:rPr lang="id-ID" dirty="0" smtClean="0"/>
              <a:t>Data</a:t>
            </a:r>
            <a:endParaRPr lang="id-ID" dirty="0"/>
          </a:p>
        </p:txBody>
      </p:sp>
    </p:spTree>
    <p:extLst>
      <p:ext uri="{BB962C8B-B14F-4D97-AF65-F5344CB8AC3E}">
        <p14:creationId xmlns:p14="http://schemas.microsoft.com/office/powerpoint/2010/main" val="2626120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None/>
            </a:pPr>
            <a:endParaRPr lang="id-ID" sz="2400" dirty="0" smtClean="0"/>
          </a:p>
          <a:p>
            <a:pPr marL="0" indent="0">
              <a:buNone/>
            </a:pPr>
            <a:r>
              <a:rPr lang="id-ID" sz="2800" dirty="0" smtClean="0"/>
              <a:t>Pemrosesan </a:t>
            </a:r>
            <a:r>
              <a:rPr lang="id-ID" sz="2800" dirty="0" smtClean="0"/>
              <a:t>input yang terorganisir, </a:t>
            </a:r>
            <a:r>
              <a:rPr lang="id-ID" sz="2800" dirty="0" smtClean="0">
                <a:solidFill>
                  <a:srgbClr val="FF0000"/>
                </a:solidFill>
              </a:rPr>
              <a:t>memiliki arti</a:t>
            </a:r>
            <a:r>
              <a:rPr lang="id-ID" sz="2800" dirty="0" smtClean="0"/>
              <a:t>, dan berguna bagi orang yang menerimanya</a:t>
            </a:r>
            <a:r>
              <a:rPr lang="id-ID" sz="2800" dirty="0" smtClean="0"/>
              <a:t>.</a:t>
            </a:r>
            <a:endParaRPr lang="id-ID" sz="2800" dirty="0" smtClean="0"/>
          </a:p>
        </p:txBody>
      </p:sp>
      <p:sp>
        <p:nvSpPr>
          <p:cNvPr id="2" name="Title 1"/>
          <p:cNvSpPr>
            <a:spLocks noGrp="1"/>
          </p:cNvSpPr>
          <p:nvPr>
            <p:ph type="title"/>
          </p:nvPr>
        </p:nvSpPr>
        <p:spPr/>
        <p:txBody>
          <a:bodyPr/>
          <a:lstStyle/>
          <a:p>
            <a:pPr algn="r"/>
            <a:r>
              <a:rPr lang="id-ID" dirty="0" smtClean="0"/>
              <a:t>Informasi</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1296</TotalTime>
  <Words>2060</Words>
  <Application>Microsoft Office PowerPoint</Application>
  <PresentationFormat>On-screen Show (4:3)</PresentationFormat>
  <Paragraphs>299</Paragraphs>
  <Slides>58</Slides>
  <Notes>0</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Hardcover</vt:lpstr>
      <vt:lpstr>MANAJEMEN PROYEK  SISTEM INFORMASI</vt:lpstr>
      <vt:lpstr>Kontrak Kuliah</vt:lpstr>
      <vt:lpstr>Silabus</vt:lpstr>
      <vt:lpstr>Silabus</vt:lpstr>
      <vt:lpstr>Referensi</vt:lpstr>
      <vt:lpstr>Pendahuluan</vt:lpstr>
      <vt:lpstr>Definisi</vt:lpstr>
      <vt:lpstr>Data</vt:lpstr>
      <vt:lpstr>Informasi</vt:lpstr>
      <vt:lpstr>Sistem</vt:lpstr>
      <vt:lpstr>Memiliki Arti ?</vt:lpstr>
      <vt:lpstr>Penjelasan</vt:lpstr>
      <vt:lpstr>Sistem Informasi</vt:lpstr>
      <vt:lpstr>PowerPoint Presentation</vt:lpstr>
      <vt:lpstr>Prosedure Pembelian Barang</vt:lpstr>
      <vt:lpstr>Kalau terjadi kesalahan ?</vt:lpstr>
      <vt:lpstr>Software</vt:lpstr>
      <vt:lpstr>PowerPoint Presentation</vt:lpstr>
      <vt:lpstr>Teknologi Informasi</vt:lpstr>
      <vt:lpstr>Syarat Teknologi Informasi</vt:lpstr>
      <vt:lpstr>Sistem Perencanaan  vs  Tidak Terencana ?</vt:lpstr>
      <vt:lpstr>Sistem Tidak Terencana</vt:lpstr>
      <vt:lpstr>Perlunya Manajemen Proyek ?</vt:lpstr>
      <vt:lpstr>Manajemen</vt:lpstr>
      <vt:lpstr>Proyek</vt:lpstr>
      <vt:lpstr>Ukuran Proyek</vt:lpstr>
      <vt:lpstr>Manajemen Proyek</vt:lpstr>
      <vt:lpstr>Manajemen Proyek</vt:lpstr>
      <vt:lpstr>Tujuan Manajemen Proyek</vt:lpstr>
      <vt:lpstr>Manajemen Proyek</vt:lpstr>
      <vt:lpstr>Siklus SDLC ?</vt:lpstr>
      <vt:lpstr>Siklus Pengembangan Software</vt:lpstr>
      <vt:lpstr>Siklus SDLC ?</vt:lpstr>
      <vt:lpstr>Metodologi Lainnya</vt:lpstr>
      <vt:lpstr>Pemrograman </vt:lpstr>
      <vt:lpstr>Perkembangan Bahasa </vt:lpstr>
      <vt:lpstr>Database</vt:lpstr>
      <vt:lpstr>Pertimbangan Database</vt:lpstr>
      <vt:lpstr>Proyek Sistem Informasi</vt:lpstr>
      <vt:lpstr>Pra Proyek</vt:lpstr>
      <vt:lpstr>PowerPoint Presentation</vt:lpstr>
      <vt:lpstr>I. Memulai Proyek</vt:lpstr>
      <vt:lpstr>4 P</vt:lpstr>
      <vt:lpstr>1. People</vt:lpstr>
      <vt:lpstr>Kategori Personel</vt:lpstr>
      <vt:lpstr>Kategori Personel</vt:lpstr>
      <vt:lpstr>Pemimpin Tim</vt:lpstr>
      <vt:lpstr>PowerPoint Presentation</vt:lpstr>
      <vt:lpstr>im Perangkat Lunak (Software Team)</vt:lpstr>
      <vt:lpstr>PowerPoint Presentation</vt:lpstr>
      <vt:lpstr>PowerPoint Presentation</vt:lpstr>
      <vt:lpstr>2. Produk</vt:lpstr>
      <vt:lpstr>3. Proses</vt:lpstr>
      <vt:lpstr>4. Proyek</vt:lpstr>
      <vt:lpstr>Rangkuman</vt:lpstr>
      <vt:lpstr>PowerPoint Presentation</vt:lpstr>
      <vt:lpstr>PowerPoint Presentation</vt:lpstr>
      <vt:lpstr>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PROYEK SISTEM INFORMASI</dc:title>
  <dc:creator>Weda Dewa</dc:creator>
  <cp:lastModifiedBy>masagi</cp:lastModifiedBy>
  <cp:revision>114</cp:revision>
  <dcterms:created xsi:type="dcterms:W3CDTF">2013-09-21T01:24:33Z</dcterms:created>
  <dcterms:modified xsi:type="dcterms:W3CDTF">2018-09-25T06:11:38Z</dcterms:modified>
</cp:coreProperties>
</file>