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9"/>
  </p:notesMasterIdLst>
  <p:sldIdLst>
    <p:sldId id="256" r:id="rId2"/>
    <p:sldId id="349" r:id="rId3"/>
    <p:sldId id="347" r:id="rId4"/>
    <p:sldId id="264" r:id="rId5"/>
    <p:sldId id="278" r:id="rId6"/>
    <p:sldId id="279" r:id="rId7"/>
    <p:sldId id="350" r:id="rId8"/>
    <p:sldId id="351" r:id="rId9"/>
    <p:sldId id="352" r:id="rId10"/>
    <p:sldId id="354" r:id="rId11"/>
    <p:sldId id="261" r:id="rId12"/>
    <p:sldId id="356" r:id="rId13"/>
    <p:sldId id="372" r:id="rId14"/>
    <p:sldId id="375" r:id="rId15"/>
    <p:sldId id="376" r:id="rId16"/>
    <p:sldId id="371" r:id="rId17"/>
    <p:sldId id="370" r:id="rId18"/>
    <p:sldId id="277" r:id="rId19"/>
    <p:sldId id="280" r:id="rId20"/>
    <p:sldId id="355" r:id="rId21"/>
    <p:sldId id="364" r:id="rId22"/>
    <p:sldId id="281" r:id="rId23"/>
    <p:sldId id="357" r:id="rId24"/>
    <p:sldId id="359" r:id="rId25"/>
    <p:sldId id="358" r:id="rId26"/>
    <p:sldId id="360" r:id="rId27"/>
    <p:sldId id="377" r:id="rId28"/>
    <p:sldId id="361" r:id="rId29"/>
    <p:sldId id="284" r:id="rId30"/>
    <p:sldId id="362" r:id="rId31"/>
    <p:sldId id="363" r:id="rId32"/>
    <p:sldId id="366" r:id="rId33"/>
    <p:sldId id="378" r:id="rId34"/>
    <p:sldId id="367" r:id="rId35"/>
    <p:sldId id="369" r:id="rId36"/>
    <p:sldId id="271" r:id="rId37"/>
    <p:sldId id="266" r:id="rId3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FA5834-54ED-4789-BF82-2625EE6B01A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55F1A86-BF29-4F2F-AD42-9CEC30923C06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KEMEJA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CF55E6-DE17-430E-8D0C-4B137AD6CEE5}" type="parTrans" cxnId="{E31514D6-B6AA-4ABC-83A8-EE54C58603D8}">
      <dgm:prSet/>
      <dgm:spPr/>
      <dgm:t>
        <a:bodyPr/>
        <a:lstStyle/>
        <a:p>
          <a:endParaRPr lang="id-ID"/>
        </a:p>
      </dgm:t>
    </dgm:pt>
    <dgm:pt modelId="{BB8E2B5F-0D10-4E99-8398-FF522D15A41B}" type="sibTrans" cxnId="{E31514D6-B6AA-4ABC-83A8-EE54C58603D8}">
      <dgm:prSet/>
      <dgm:spPr/>
      <dgm:t>
        <a:bodyPr/>
        <a:lstStyle/>
        <a:p>
          <a:endParaRPr lang="id-ID"/>
        </a:p>
      </dgm:t>
    </dgm:pt>
    <dgm:pt modelId="{98E2E2FA-0670-40FB-8530-B179C716F6E7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CELANA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93148F-FC2E-4912-BF92-0783A9A0FC59}" type="parTrans" cxnId="{C7C9D493-E0E0-496C-9F90-8B1E379D0ACE}">
      <dgm:prSet/>
      <dgm:spPr/>
      <dgm:t>
        <a:bodyPr/>
        <a:lstStyle/>
        <a:p>
          <a:endParaRPr lang="id-ID"/>
        </a:p>
      </dgm:t>
    </dgm:pt>
    <dgm:pt modelId="{6BFB72E0-623F-493B-B8CF-A1ABC89A1106}" type="sibTrans" cxnId="{C7C9D493-E0E0-496C-9F90-8B1E379D0ACE}">
      <dgm:prSet/>
      <dgm:spPr/>
      <dgm:t>
        <a:bodyPr/>
        <a:lstStyle/>
        <a:p>
          <a:endParaRPr lang="id-ID"/>
        </a:p>
      </dgm:t>
    </dgm:pt>
    <dgm:pt modelId="{0DCEFE1B-0475-4286-9106-9FF7AF8BA0FC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UNDERWEAR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ACC9B9-FDDC-48D1-BD5A-A33455A18880}" type="parTrans" cxnId="{25153D28-DEB9-401D-91E6-6EABC2E7760E}">
      <dgm:prSet/>
      <dgm:spPr/>
      <dgm:t>
        <a:bodyPr/>
        <a:lstStyle/>
        <a:p>
          <a:endParaRPr lang="id-ID"/>
        </a:p>
      </dgm:t>
    </dgm:pt>
    <dgm:pt modelId="{5A82BDF2-66CC-4039-9474-8829DCE8C235}" type="sibTrans" cxnId="{25153D28-DEB9-401D-91E6-6EABC2E7760E}">
      <dgm:prSet/>
      <dgm:spPr/>
      <dgm:t>
        <a:bodyPr/>
        <a:lstStyle/>
        <a:p>
          <a:endParaRPr lang="id-ID"/>
        </a:p>
      </dgm:t>
    </dgm:pt>
    <dgm:pt modelId="{C29EC411-EF10-4235-9B2C-6BC0FDD1AE3B}" type="pres">
      <dgm:prSet presAssocID="{60FA5834-54ED-4789-BF82-2625EE6B01A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2E17A2C-B77C-4EC6-9D4C-1237CE8D0E2D}" type="pres">
      <dgm:prSet presAssocID="{055F1A86-BF29-4F2F-AD42-9CEC30923C06}" presName="comp" presStyleCnt="0"/>
      <dgm:spPr/>
    </dgm:pt>
    <dgm:pt modelId="{DBAB41DE-50FE-477F-9061-F2A25AFECA2D}" type="pres">
      <dgm:prSet presAssocID="{055F1A86-BF29-4F2F-AD42-9CEC30923C06}" presName="box" presStyleLbl="node1" presStyleIdx="0" presStyleCnt="3" custLinFactNeighborX="-2362" custLinFactNeighborY="-52851"/>
      <dgm:spPr/>
      <dgm:t>
        <a:bodyPr/>
        <a:lstStyle/>
        <a:p>
          <a:endParaRPr lang="id-ID"/>
        </a:p>
      </dgm:t>
    </dgm:pt>
    <dgm:pt modelId="{98CEF51B-0536-4258-903E-73D9FE69A209}" type="pres">
      <dgm:prSet presAssocID="{055F1A86-BF29-4F2F-AD42-9CEC30923C06}" presName="img" presStyleLbl="fgImgPlace1" presStyleIdx="0" presStyleCnt="3" custFlipHor="1" custScaleX="11569"/>
      <dgm:spPr>
        <a:solidFill>
          <a:srgbClr val="0070C0"/>
        </a:solidFill>
        <a:ln>
          <a:solidFill>
            <a:srgbClr val="0070C0"/>
          </a:solidFill>
        </a:ln>
      </dgm:spPr>
    </dgm:pt>
    <dgm:pt modelId="{2B6364D3-7AF1-4148-8533-66B86CD018BA}" type="pres">
      <dgm:prSet presAssocID="{055F1A86-BF29-4F2F-AD42-9CEC30923C0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8745C0-79F5-47B8-9AC6-8ADAE80EDFBE}" type="pres">
      <dgm:prSet presAssocID="{BB8E2B5F-0D10-4E99-8398-FF522D15A41B}" presName="spacer" presStyleCnt="0"/>
      <dgm:spPr/>
    </dgm:pt>
    <dgm:pt modelId="{F0F336DD-7E83-429C-BFD6-B61395F0C94E}" type="pres">
      <dgm:prSet presAssocID="{98E2E2FA-0670-40FB-8530-B179C716F6E7}" presName="comp" presStyleCnt="0"/>
      <dgm:spPr/>
    </dgm:pt>
    <dgm:pt modelId="{D22814DA-E3AC-470E-A101-A50BCB4DF741}" type="pres">
      <dgm:prSet presAssocID="{98E2E2FA-0670-40FB-8530-B179C716F6E7}" presName="box" presStyleLbl="node1" presStyleIdx="1" presStyleCnt="3"/>
      <dgm:spPr/>
      <dgm:t>
        <a:bodyPr/>
        <a:lstStyle/>
        <a:p>
          <a:endParaRPr lang="id-ID"/>
        </a:p>
      </dgm:t>
    </dgm:pt>
    <dgm:pt modelId="{D03CB369-6139-48E5-A96D-F478AAA32F4B}" type="pres">
      <dgm:prSet presAssocID="{98E2E2FA-0670-40FB-8530-B179C716F6E7}" presName="img" presStyleLbl="fgImgPlace1" presStyleIdx="1" presStyleCnt="3" custFlipHor="1" custScaleX="11569"/>
      <dgm:spPr>
        <a:solidFill>
          <a:srgbClr val="0070C0"/>
        </a:solidFill>
        <a:ln>
          <a:solidFill>
            <a:srgbClr val="0070C0"/>
          </a:solidFill>
        </a:ln>
      </dgm:spPr>
    </dgm:pt>
    <dgm:pt modelId="{2795CB3C-D6FF-4C01-B1BE-B1F0796D7185}" type="pres">
      <dgm:prSet presAssocID="{98E2E2FA-0670-40FB-8530-B179C716F6E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A49056-1994-4A35-BB08-55ABF71F4F42}" type="pres">
      <dgm:prSet presAssocID="{6BFB72E0-623F-493B-B8CF-A1ABC89A1106}" presName="spacer" presStyleCnt="0"/>
      <dgm:spPr/>
    </dgm:pt>
    <dgm:pt modelId="{57F77F89-FB8B-4BBE-A991-9E8B740F4703}" type="pres">
      <dgm:prSet presAssocID="{0DCEFE1B-0475-4286-9106-9FF7AF8BA0FC}" presName="comp" presStyleCnt="0"/>
      <dgm:spPr/>
    </dgm:pt>
    <dgm:pt modelId="{5395EBB1-64B5-4459-8E4E-C480AEF3757B}" type="pres">
      <dgm:prSet presAssocID="{0DCEFE1B-0475-4286-9106-9FF7AF8BA0FC}" presName="box" presStyleLbl="node1" presStyleIdx="2" presStyleCnt="3"/>
      <dgm:spPr/>
      <dgm:t>
        <a:bodyPr/>
        <a:lstStyle/>
        <a:p>
          <a:endParaRPr lang="id-ID"/>
        </a:p>
      </dgm:t>
    </dgm:pt>
    <dgm:pt modelId="{4DAE0EB8-B8ED-4D91-9E05-E9734CF45E73}" type="pres">
      <dgm:prSet presAssocID="{0DCEFE1B-0475-4286-9106-9FF7AF8BA0FC}" presName="img" presStyleLbl="fgImgPlace1" presStyleIdx="2" presStyleCnt="3" custScaleX="3750"/>
      <dgm:spPr>
        <a:solidFill>
          <a:srgbClr val="0070C0"/>
        </a:solidFill>
        <a:ln>
          <a:solidFill>
            <a:srgbClr val="0070C0"/>
          </a:solidFill>
        </a:ln>
      </dgm:spPr>
    </dgm:pt>
    <dgm:pt modelId="{FBA0AEB0-FACC-420F-BCAD-B47FFE3700D7}" type="pres">
      <dgm:prSet presAssocID="{0DCEFE1B-0475-4286-9106-9FF7AF8BA0F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0891075-71A3-4067-AD5B-7B69EA4A025D}" type="presOf" srcId="{98E2E2FA-0670-40FB-8530-B179C716F6E7}" destId="{D22814DA-E3AC-470E-A101-A50BCB4DF741}" srcOrd="0" destOrd="0" presId="urn:microsoft.com/office/officeart/2005/8/layout/vList4"/>
    <dgm:cxn modelId="{EEB2E643-C5F1-47B6-A911-A7A7ADA99029}" type="presOf" srcId="{60FA5834-54ED-4789-BF82-2625EE6B01AF}" destId="{C29EC411-EF10-4235-9B2C-6BC0FDD1AE3B}" srcOrd="0" destOrd="0" presId="urn:microsoft.com/office/officeart/2005/8/layout/vList4"/>
    <dgm:cxn modelId="{25153D28-DEB9-401D-91E6-6EABC2E7760E}" srcId="{60FA5834-54ED-4789-BF82-2625EE6B01AF}" destId="{0DCEFE1B-0475-4286-9106-9FF7AF8BA0FC}" srcOrd="2" destOrd="0" parTransId="{7CACC9B9-FDDC-48D1-BD5A-A33455A18880}" sibTransId="{5A82BDF2-66CC-4039-9474-8829DCE8C235}"/>
    <dgm:cxn modelId="{C7C9D493-E0E0-496C-9F90-8B1E379D0ACE}" srcId="{60FA5834-54ED-4789-BF82-2625EE6B01AF}" destId="{98E2E2FA-0670-40FB-8530-B179C716F6E7}" srcOrd="1" destOrd="0" parTransId="{A693148F-FC2E-4912-BF92-0783A9A0FC59}" sibTransId="{6BFB72E0-623F-493B-B8CF-A1ABC89A1106}"/>
    <dgm:cxn modelId="{3F33A4FB-7F35-4324-8035-493A617ED472}" type="presOf" srcId="{98E2E2FA-0670-40FB-8530-B179C716F6E7}" destId="{2795CB3C-D6FF-4C01-B1BE-B1F0796D7185}" srcOrd="1" destOrd="0" presId="urn:microsoft.com/office/officeart/2005/8/layout/vList4"/>
    <dgm:cxn modelId="{39367AC6-B418-4802-B855-BD1DB6CBDF5C}" type="presOf" srcId="{055F1A86-BF29-4F2F-AD42-9CEC30923C06}" destId="{2B6364D3-7AF1-4148-8533-66B86CD018BA}" srcOrd="1" destOrd="0" presId="urn:microsoft.com/office/officeart/2005/8/layout/vList4"/>
    <dgm:cxn modelId="{2F7BAE78-0D64-4F71-A3D2-39CA06A790E9}" type="presOf" srcId="{0DCEFE1B-0475-4286-9106-9FF7AF8BA0FC}" destId="{5395EBB1-64B5-4459-8E4E-C480AEF3757B}" srcOrd="0" destOrd="0" presId="urn:microsoft.com/office/officeart/2005/8/layout/vList4"/>
    <dgm:cxn modelId="{E31514D6-B6AA-4ABC-83A8-EE54C58603D8}" srcId="{60FA5834-54ED-4789-BF82-2625EE6B01AF}" destId="{055F1A86-BF29-4F2F-AD42-9CEC30923C06}" srcOrd="0" destOrd="0" parTransId="{E0CF55E6-DE17-430E-8D0C-4B137AD6CEE5}" sibTransId="{BB8E2B5F-0D10-4E99-8398-FF522D15A41B}"/>
    <dgm:cxn modelId="{30083F7D-A523-4410-B3EF-0E62A0CA3207}" type="presOf" srcId="{055F1A86-BF29-4F2F-AD42-9CEC30923C06}" destId="{DBAB41DE-50FE-477F-9061-F2A25AFECA2D}" srcOrd="0" destOrd="0" presId="urn:microsoft.com/office/officeart/2005/8/layout/vList4"/>
    <dgm:cxn modelId="{4FA1FEEC-FE2E-4F44-B918-4810C9104999}" type="presOf" srcId="{0DCEFE1B-0475-4286-9106-9FF7AF8BA0FC}" destId="{FBA0AEB0-FACC-420F-BCAD-B47FFE3700D7}" srcOrd="1" destOrd="0" presId="urn:microsoft.com/office/officeart/2005/8/layout/vList4"/>
    <dgm:cxn modelId="{B471331F-D31C-4F5F-BE7E-BF30B35E3C87}" type="presParOf" srcId="{C29EC411-EF10-4235-9B2C-6BC0FDD1AE3B}" destId="{52E17A2C-B77C-4EC6-9D4C-1237CE8D0E2D}" srcOrd="0" destOrd="0" presId="urn:microsoft.com/office/officeart/2005/8/layout/vList4"/>
    <dgm:cxn modelId="{C4157EA4-6F17-4B02-8B37-B037F06A20B9}" type="presParOf" srcId="{52E17A2C-B77C-4EC6-9D4C-1237CE8D0E2D}" destId="{DBAB41DE-50FE-477F-9061-F2A25AFECA2D}" srcOrd="0" destOrd="0" presId="urn:microsoft.com/office/officeart/2005/8/layout/vList4"/>
    <dgm:cxn modelId="{97C1690B-CD2B-4F19-9AF4-26274FDA9E71}" type="presParOf" srcId="{52E17A2C-B77C-4EC6-9D4C-1237CE8D0E2D}" destId="{98CEF51B-0536-4258-903E-73D9FE69A209}" srcOrd="1" destOrd="0" presId="urn:microsoft.com/office/officeart/2005/8/layout/vList4"/>
    <dgm:cxn modelId="{ED91C7B4-BE3C-4ED5-99BF-A001C8B115A3}" type="presParOf" srcId="{52E17A2C-B77C-4EC6-9D4C-1237CE8D0E2D}" destId="{2B6364D3-7AF1-4148-8533-66B86CD018BA}" srcOrd="2" destOrd="0" presId="urn:microsoft.com/office/officeart/2005/8/layout/vList4"/>
    <dgm:cxn modelId="{FA9FD166-6972-4153-A454-91AF6C1E6EE4}" type="presParOf" srcId="{C29EC411-EF10-4235-9B2C-6BC0FDD1AE3B}" destId="{0C8745C0-79F5-47B8-9AC6-8ADAE80EDFBE}" srcOrd="1" destOrd="0" presId="urn:microsoft.com/office/officeart/2005/8/layout/vList4"/>
    <dgm:cxn modelId="{6B81068C-8C2B-4028-9F5B-23BA32EDD225}" type="presParOf" srcId="{C29EC411-EF10-4235-9B2C-6BC0FDD1AE3B}" destId="{F0F336DD-7E83-429C-BFD6-B61395F0C94E}" srcOrd="2" destOrd="0" presId="urn:microsoft.com/office/officeart/2005/8/layout/vList4"/>
    <dgm:cxn modelId="{367C67E7-09D1-4FD2-A21E-DA120219341E}" type="presParOf" srcId="{F0F336DD-7E83-429C-BFD6-B61395F0C94E}" destId="{D22814DA-E3AC-470E-A101-A50BCB4DF741}" srcOrd="0" destOrd="0" presId="urn:microsoft.com/office/officeart/2005/8/layout/vList4"/>
    <dgm:cxn modelId="{0EFEBE56-EF4B-44CF-815D-4ADDB5956F8A}" type="presParOf" srcId="{F0F336DD-7E83-429C-BFD6-B61395F0C94E}" destId="{D03CB369-6139-48E5-A96D-F478AAA32F4B}" srcOrd="1" destOrd="0" presId="urn:microsoft.com/office/officeart/2005/8/layout/vList4"/>
    <dgm:cxn modelId="{C380B90A-6C95-4E8D-A8E3-DD7D84424998}" type="presParOf" srcId="{F0F336DD-7E83-429C-BFD6-B61395F0C94E}" destId="{2795CB3C-D6FF-4C01-B1BE-B1F0796D7185}" srcOrd="2" destOrd="0" presId="urn:microsoft.com/office/officeart/2005/8/layout/vList4"/>
    <dgm:cxn modelId="{11D6169D-180E-4784-BE63-262AB4901EA5}" type="presParOf" srcId="{C29EC411-EF10-4235-9B2C-6BC0FDD1AE3B}" destId="{CFA49056-1994-4A35-BB08-55ABF71F4F42}" srcOrd="3" destOrd="0" presId="urn:microsoft.com/office/officeart/2005/8/layout/vList4"/>
    <dgm:cxn modelId="{99427A26-4EF3-4C93-9B15-D1699DB52EB8}" type="presParOf" srcId="{C29EC411-EF10-4235-9B2C-6BC0FDD1AE3B}" destId="{57F77F89-FB8B-4BBE-A991-9E8B740F4703}" srcOrd="4" destOrd="0" presId="urn:microsoft.com/office/officeart/2005/8/layout/vList4"/>
    <dgm:cxn modelId="{25D02498-8D74-485A-8554-78F937FB4002}" type="presParOf" srcId="{57F77F89-FB8B-4BBE-A991-9E8B740F4703}" destId="{5395EBB1-64B5-4459-8E4E-C480AEF3757B}" srcOrd="0" destOrd="0" presId="urn:microsoft.com/office/officeart/2005/8/layout/vList4"/>
    <dgm:cxn modelId="{01A4DA6E-A785-40AC-8B24-29B561326034}" type="presParOf" srcId="{57F77F89-FB8B-4BBE-A991-9E8B740F4703}" destId="{4DAE0EB8-B8ED-4D91-9E05-E9734CF45E73}" srcOrd="1" destOrd="0" presId="urn:microsoft.com/office/officeart/2005/8/layout/vList4"/>
    <dgm:cxn modelId="{A0B2B037-4D74-4D01-9C7D-C9299AC7B01F}" type="presParOf" srcId="{57F77F89-FB8B-4BBE-A991-9E8B740F4703}" destId="{FBA0AEB0-FACC-420F-BCAD-B47FFE3700D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A5834-54ED-4789-BF82-2625EE6B01A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55F1A86-BF29-4F2F-AD42-9CEC30923C06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MAHASISWA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0CF55E6-DE17-430E-8D0C-4B137AD6CEE5}" type="parTrans" cxnId="{E31514D6-B6AA-4ABC-83A8-EE54C58603D8}">
      <dgm:prSet/>
      <dgm:spPr/>
      <dgm:t>
        <a:bodyPr/>
        <a:lstStyle/>
        <a:p>
          <a:endParaRPr lang="id-ID"/>
        </a:p>
      </dgm:t>
    </dgm:pt>
    <dgm:pt modelId="{BB8E2B5F-0D10-4E99-8398-FF522D15A41B}" type="sibTrans" cxnId="{E31514D6-B6AA-4ABC-83A8-EE54C58603D8}">
      <dgm:prSet/>
      <dgm:spPr/>
      <dgm:t>
        <a:bodyPr/>
        <a:lstStyle/>
        <a:p>
          <a:endParaRPr lang="id-ID"/>
        </a:p>
      </dgm:t>
    </dgm:pt>
    <dgm:pt modelId="{98E2E2FA-0670-40FB-8530-B179C716F6E7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MATA KULIAH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93148F-FC2E-4912-BF92-0783A9A0FC59}" type="parTrans" cxnId="{C7C9D493-E0E0-496C-9F90-8B1E379D0ACE}">
      <dgm:prSet/>
      <dgm:spPr/>
      <dgm:t>
        <a:bodyPr/>
        <a:lstStyle/>
        <a:p>
          <a:endParaRPr lang="id-ID"/>
        </a:p>
      </dgm:t>
    </dgm:pt>
    <dgm:pt modelId="{6BFB72E0-623F-493B-B8CF-A1ABC89A1106}" type="sibTrans" cxnId="{C7C9D493-E0E0-496C-9F90-8B1E379D0ACE}">
      <dgm:prSet/>
      <dgm:spPr/>
      <dgm:t>
        <a:bodyPr/>
        <a:lstStyle/>
        <a:p>
          <a:endParaRPr lang="id-ID"/>
        </a:p>
      </dgm:t>
    </dgm:pt>
    <dgm:pt modelId="{0DCEFE1B-0475-4286-9106-9FF7AF8BA0FC}">
      <dgm:prSet phldrT="[Text]" custT="1"/>
      <dgm:spPr>
        <a:solidFill>
          <a:srgbClr val="0070C0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id-I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DOSEN</a:t>
          </a:r>
          <a:endParaRPr lang="id-ID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ACC9B9-FDDC-48D1-BD5A-A33455A18880}" type="parTrans" cxnId="{25153D28-DEB9-401D-91E6-6EABC2E7760E}">
      <dgm:prSet/>
      <dgm:spPr/>
      <dgm:t>
        <a:bodyPr/>
        <a:lstStyle/>
        <a:p>
          <a:endParaRPr lang="id-ID"/>
        </a:p>
      </dgm:t>
    </dgm:pt>
    <dgm:pt modelId="{5A82BDF2-66CC-4039-9474-8829DCE8C235}" type="sibTrans" cxnId="{25153D28-DEB9-401D-91E6-6EABC2E7760E}">
      <dgm:prSet/>
      <dgm:spPr/>
      <dgm:t>
        <a:bodyPr/>
        <a:lstStyle/>
        <a:p>
          <a:endParaRPr lang="id-ID"/>
        </a:p>
      </dgm:t>
    </dgm:pt>
    <dgm:pt modelId="{C29EC411-EF10-4235-9B2C-6BC0FDD1AE3B}" type="pres">
      <dgm:prSet presAssocID="{60FA5834-54ED-4789-BF82-2625EE6B01A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2E17A2C-B77C-4EC6-9D4C-1237CE8D0E2D}" type="pres">
      <dgm:prSet presAssocID="{055F1A86-BF29-4F2F-AD42-9CEC30923C06}" presName="comp" presStyleCnt="0"/>
      <dgm:spPr/>
    </dgm:pt>
    <dgm:pt modelId="{DBAB41DE-50FE-477F-9061-F2A25AFECA2D}" type="pres">
      <dgm:prSet presAssocID="{055F1A86-BF29-4F2F-AD42-9CEC30923C06}" presName="box" presStyleLbl="node1" presStyleIdx="0" presStyleCnt="3" custLinFactNeighborX="-8357" custLinFactNeighborY="-37702"/>
      <dgm:spPr/>
      <dgm:t>
        <a:bodyPr/>
        <a:lstStyle/>
        <a:p>
          <a:endParaRPr lang="id-ID"/>
        </a:p>
      </dgm:t>
    </dgm:pt>
    <dgm:pt modelId="{98CEF51B-0536-4258-903E-73D9FE69A209}" type="pres">
      <dgm:prSet presAssocID="{055F1A86-BF29-4F2F-AD42-9CEC30923C06}" presName="img" presStyleLbl="fgImgPlace1" presStyleIdx="0" presStyleCnt="3" custFlipHor="1" custScaleX="11569"/>
      <dgm:spPr>
        <a:solidFill>
          <a:srgbClr val="0070C0"/>
        </a:solidFill>
        <a:ln>
          <a:solidFill>
            <a:srgbClr val="0070C0"/>
          </a:solidFill>
        </a:ln>
      </dgm:spPr>
    </dgm:pt>
    <dgm:pt modelId="{2B6364D3-7AF1-4148-8533-66B86CD018BA}" type="pres">
      <dgm:prSet presAssocID="{055F1A86-BF29-4F2F-AD42-9CEC30923C0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C8745C0-79F5-47B8-9AC6-8ADAE80EDFBE}" type="pres">
      <dgm:prSet presAssocID="{BB8E2B5F-0D10-4E99-8398-FF522D15A41B}" presName="spacer" presStyleCnt="0"/>
      <dgm:spPr/>
    </dgm:pt>
    <dgm:pt modelId="{F0F336DD-7E83-429C-BFD6-B61395F0C94E}" type="pres">
      <dgm:prSet presAssocID="{98E2E2FA-0670-40FB-8530-B179C716F6E7}" presName="comp" presStyleCnt="0"/>
      <dgm:spPr/>
    </dgm:pt>
    <dgm:pt modelId="{D22814DA-E3AC-470E-A101-A50BCB4DF741}" type="pres">
      <dgm:prSet presAssocID="{98E2E2FA-0670-40FB-8530-B179C716F6E7}" presName="box" presStyleLbl="node1" presStyleIdx="1" presStyleCnt="3"/>
      <dgm:spPr/>
      <dgm:t>
        <a:bodyPr/>
        <a:lstStyle/>
        <a:p>
          <a:endParaRPr lang="id-ID"/>
        </a:p>
      </dgm:t>
    </dgm:pt>
    <dgm:pt modelId="{D03CB369-6139-48E5-A96D-F478AAA32F4B}" type="pres">
      <dgm:prSet presAssocID="{98E2E2FA-0670-40FB-8530-B179C716F6E7}" presName="img" presStyleLbl="fgImgPlace1" presStyleIdx="1" presStyleCnt="3" custFlipHor="1" custScaleX="11569"/>
      <dgm:spPr>
        <a:solidFill>
          <a:srgbClr val="0070C0"/>
        </a:solidFill>
        <a:ln>
          <a:solidFill>
            <a:srgbClr val="0070C0"/>
          </a:solidFill>
        </a:ln>
      </dgm:spPr>
    </dgm:pt>
    <dgm:pt modelId="{2795CB3C-D6FF-4C01-B1BE-B1F0796D7185}" type="pres">
      <dgm:prSet presAssocID="{98E2E2FA-0670-40FB-8530-B179C716F6E7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FA49056-1994-4A35-BB08-55ABF71F4F42}" type="pres">
      <dgm:prSet presAssocID="{6BFB72E0-623F-493B-B8CF-A1ABC89A1106}" presName="spacer" presStyleCnt="0"/>
      <dgm:spPr/>
    </dgm:pt>
    <dgm:pt modelId="{57F77F89-FB8B-4BBE-A991-9E8B740F4703}" type="pres">
      <dgm:prSet presAssocID="{0DCEFE1B-0475-4286-9106-9FF7AF8BA0FC}" presName="comp" presStyleCnt="0"/>
      <dgm:spPr/>
    </dgm:pt>
    <dgm:pt modelId="{5395EBB1-64B5-4459-8E4E-C480AEF3757B}" type="pres">
      <dgm:prSet presAssocID="{0DCEFE1B-0475-4286-9106-9FF7AF8BA0FC}" presName="box" presStyleLbl="node1" presStyleIdx="2" presStyleCnt="3"/>
      <dgm:spPr/>
      <dgm:t>
        <a:bodyPr/>
        <a:lstStyle/>
        <a:p>
          <a:endParaRPr lang="id-ID"/>
        </a:p>
      </dgm:t>
    </dgm:pt>
    <dgm:pt modelId="{4DAE0EB8-B8ED-4D91-9E05-E9734CF45E73}" type="pres">
      <dgm:prSet presAssocID="{0DCEFE1B-0475-4286-9106-9FF7AF8BA0FC}" presName="img" presStyleLbl="fgImgPlace1" presStyleIdx="2" presStyleCnt="3" custScaleX="3750"/>
      <dgm:spPr>
        <a:solidFill>
          <a:srgbClr val="0070C0"/>
        </a:solidFill>
        <a:ln>
          <a:solidFill>
            <a:srgbClr val="0070C0"/>
          </a:solidFill>
        </a:ln>
      </dgm:spPr>
    </dgm:pt>
    <dgm:pt modelId="{FBA0AEB0-FACC-420F-BCAD-B47FFE3700D7}" type="pres">
      <dgm:prSet presAssocID="{0DCEFE1B-0475-4286-9106-9FF7AF8BA0FC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B6E7DE7-9E77-4C09-A7C7-53D0A3D4FC88}" type="presOf" srcId="{055F1A86-BF29-4F2F-AD42-9CEC30923C06}" destId="{2B6364D3-7AF1-4148-8533-66B86CD018BA}" srcOrd="1" destOrd="0" presId="urn:microsoft.com/office/officeart/2005/8/layout/vList4"/>
    <dgm:cxn modelId="{25153D28-DEB9-401D-91E6-6EABC2E7760E}" srcId="{60FA5834-54ED-4789-BF82-2625EE6B01AF}" destId="{0DCEFE1B-0475-4286-9106-9FF7AF8BA0FC}" srcOrd="2" destOrd="0" parTransId="{7CACC9B9-FDDC-48D1-BD5A-A33455A18880}" sibTransId="{5A82BDF2-66CC-4039-9474-8829DCE8C235}"/>
    <dgm:cxn modelId="{C7C9D493-E0E0-496C-9F90-8B1E379D0ACE}" srcId="{60FA5834-54ED-4789-BF82-2625EE6B01AF}" destId="{98E2E2FA-0670-40FB-8530-B179C716F6E7}" srcOrd="1" destOrd="0" parTransId="{A693148F-FC2E-4912-BF92-0783A9A0FC59}" sibTransId="{6BFB72E0-623F-493B-B8CF-A1ABC89A1106}"/>
    <dgm:cxn modelId="{DCE55C0E-F475-4500-9DDC-C9705255A80B}" type="presOf" srcId="{0DCEFE1B-0475-4286-9106-9FF7AF8BA0FC}" destId="{5395EBB1-64B5-4459-8E4E-C480AEF3757B}" srcOrd="0" destOrd="0" presId="urn:microsoft.com/office/officeart/2005/8/layout/vList4"/>
    <dgm:cxn modelId="{6A8CC89C-9BBB-4DFA-81ED-27DDC8082A59}" type="presOf" srcId="{60FA5834-54ED-4789-BF82-2625EE6B01AF}" destId="{C29EC411-EF10-4235-9B2C-6BC0FDD1AE3B}" srcOrd="0" destOrd="0" presId="urn:microsoft.com/office/officeart/2005/8/layout/vList4"/>
    <dgm:cxn modelId="{F2A6D406-D513-49F5-A098-E461B230618D}" type="presOf" srcId="{98E2E2FA-0670-40FB-8530-B179C716F6E7}" destId="{2795CB3C-D6FF-4C01-B1BE-B1F0796D7185}" srcOrd="1" destOrd="0" presId="urn:microsoft.com/office/officeart/2005/8/layout/vList4"/>
    <dgm:cxn modelId="{E31514D6-B6AA-4ABC-83A8-EE54C58603D8}" srcId="{60FA5834-54ED-4789-BF82-2625EE6B01AF}" destId="{055F1A86-BF29-4F2F-AD42-9CEC30923C06}" srcOrd="0" destOrd="0" parTransId="{E0CF55E6-DE17-430E-8D0C-4B137AD6CEE5}" sibTransId="{BB8E2B5F-0D10-4E99-8398-FF522D15A41B}"/>
    <dgm:cxn modelId="{0FC12FFB-A97B-4C73-96DB-BF5F3FF4F5D8}" type="presOf" srcId="{0DCEFE1B-0475-4286-9106-9FF7AF8BA0FC}" destId="{FBA0AEB0-FACC-420F-BCAD-B47FFE3700D7}" srcOrd="1" destOrd="0" presId="urn:microsoft.com/office/officeart/2005/8/layout/vList4"/>
    <dgm:cxn modelId="{4270951D-6D6C-4936-8BD3-7298C7CDE7F8}" type="presOf" srcId="{055F1A86-BF29-4F2F-AD42-9CEC30923C06}" destId="{DBAB41DE-50FE-477F-9061-F2A25AFECA2D}" srcOrd="0" destOrd="0" presId="urn:microsoft.com/office/officeart/2005/8/layout/vList4"/>
    <dgm:cxn modelId="{42514CDE-41AF-4D72-94AD-FD3F39A2ACE0}" type="presOf" srcId="{98E2E2FA-0670-40FB-8530-B179C716F6E7}" destId="{D22814DA-E3AC-470E-A101-A50BCB4DF741}" srcOrd="0" destOrd="0" presId="urn:microsoft.com/office/officeart/2005/8/layout/vList4"/>
    <dgm:cxn modelId="{BF356A8B-A388-4E16-B26C-6C03FA8EDBF0}" type="presParOf" srcId="{C29EC411-EF10-4235-9B2C-6BC0FDD1AE3B}" destId="{52E17A2C-B77C-4EC6-9D4C-1237CE8D0E2D}" srcOrd="0" destOrd="0" presId="urn:microsoft.com/office/officeart/2005/8/layout/vList4"/>
    <dgm:cxn modelId="{645AC98B-7181-4B3C-9DE7-98F97F9A2AC8}" type="presParOf" srcId="{52E17A2C-B77C-4EC6-9D4C-1237CE8D0E2D}" destId="{DBAB41DE-50FE-477F-9061-F2A25AFECA2D}" srcOrd="0" destOrd="0" presId="urn:microsoft.com/office/officeart/2005/8/layout/vList4"/>
    <dgm:cxn modelId="{06807AA7-1EAA-4EC8-B8E1-F804CE664F54}" type="presParOf" srcId="{52E17A2C-B77C-4EC6-9D4C-1237CE8D0E2D}" destId="{98CEF51B-0536-4258-903E-73D9FE69A209}" srcOrd="1" destOrd="0" presId="urn:microsoft.com/office/officeart/2005/8/layout/vList4"/>
    <dgm:cxn modelId="{2EB0AA75-78DB-4757-8F24-F9179050B0E5}" type="presParOf" srcId="{52E17A2C-B77C-4EC6-9D4C-1237CE8D0E2D}" destId="{2B6364D3-7AF1-4148-8533-66B86CD018BA}" srcOrd="2" destOrd="0" presId="urn:microsoft.com/office/officeart/2005/8/layout/vList4"/>
    <dgm:cxn modelId="{04B281E5-FC09-4639-8CDE-7E33CBAB4942}" type="presParOf" srcId="{C29EC411-EF10-4235-9B2C-6BC0FDD1AE3B}" destId="{0C8745C0-79F5-47B8-9AC6-8ADAE80EDFBE}" srcOrd="1" destOrd="0" presId="urn:microsoft.com/office/officeart/2005/8/layout/vList4"/>
    <dgm:cxn modelId="{2F760289-C0B0-4342-A8ED-D45B8EB968E3}" type="presParOf" srcId="{C29EC411-EF10-4235-9B2C-6BC0FDD1AE3B}" destId="{F0F336DD-7E83-429C-BFD6-B61395F0C94E}" srcOrd="2" destOrd="0" presId="urn:microsoft.com/office/officeart/2005/8/layout/vList4"/>
    <dgm:cxn modelId="{1152AA34-8D0F-4129-8E57-D11D6491AF92}" type="presParOf" srcId="{F0F336DD-7E83-429C-BFD6-B61395F0C94E}" destId="{D22814DA-E3AC-470E-A101-A50BCB4DF741}" srcOrd="0" destOrd="0" presId="urn:microsoft.com/office/officeart/2005/8/layout/vList4"/>
    <dgm:cxn modelId="{4653EF69-21AC-4468-9098-8D730F57EB90}" type="presParOf" srcId="{F0F336DD-7E83-429C-BFD6-B61395F0C94E}" destId="{D03CB369-6139-48E5-A96D-F478AAA32F4B}" srcOrd="1" destOrd="0" presId="urn:microsoft.com/office/officeart/2005/8/layout/vList4"/>
    <dgm:cxn modelId="{24CB071E-4165-457D-AEE3-CE1CF4CE57C6}" type="presParOf" srcId="{F0F336DD-7E83-429C-BFD6-B61395F0C94E}" destId="{2795CB3C-D6FF-4C01-B1BE-B1F0796D7185}" srcOrd="2" destOrd="0" presId="urn:microsoft.com/office/officeart/2005/8/layout/vList4"/>
    <dgm:cxn modelId="{E145F0CE-74EF-496B-B452-4098FCDA0AA1}" type="presParOf" srcId="{C29EC411-EF10-4235-9B2C-6BC0FDD1AE3B}" destId="{CFA49056-1994-4A35-BB08-55ABF71F4F42}" srcOrd="3" destOrd="0" presId="urn:microsoft.com/office/officeart/2005/8/layout/vList4"/>
    <dgm:cxn modelId="{9FC7C817-4EA5-4032-A7AF-84F06D04C2F9}" type="presParOf" srcId="{C29EC411-EF10-4235-9B2C-6BC0FDD1AE3B}" destId="{57F77F89-FB8B-4BBE-A991-9E8B740F4703}" srcOrd="4" destOrd="0" presId="urn:microsoft.com/office/officeart/2005/8/layout/vList4"/>
    <dgm:cxn modelId="{E0B3F997-8807-4314-A30E-A8A78BC56674}" type="presParOf" srcId="{57F77F89-FB8B-4BBE-A991-9E8B740F4703}" destId="{5395EBB1-64B5-4459-8E4E-C480AEF3757B}" srcOrd="0" destOrd="0" presId="urn:microsoft.com/office/officeart/2005/8/layout/vList4"/>
    <dgm:cxn modelId="{21328581-4439-4FA5-BC0B-DEABBFE79025}" type="presParOf" srcId="{57F77F89-FB8B-4BBE-A991-9E8B740F4703}" destId="{4DAE0EB8-B8ED-4D91-9E05-E9734CF45E73}" srcOrd="1" destOrd="0" presId="urn:microsoft.com/office/officeart/2005/8/layout/vList4"/>
    <dgm:cxn modelId="{03A7B843-F9BA-4C58-9D39-F3055FD33C3A}" type="presParOf" srcId="{57F77F89-FB8B-4BBE-A991-9E8B740F4703}" destId="{FBA0AEB0-FACC-420F-BCAD-B47FFE3700D7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B41DE-50FE-477F-9061-F2A25AFECA2D}">
      <dsp:nvSpPr>
        <dsp:cNvPr id="0" name=""/>
        <dsp:cNvSpPr/>
      </dsp:nvSpPr>
      <dsp:spPr>
        <a:xfrm>
          <a:off x="0" y="0"/>
          <a:ext cx="5735960" cy="810089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KEMEJA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8200" y="0"/>
        <a:ext cx="4507758" cy="810089"/>
      </dsp:txXfrm>
    </dsp:sp>
    <dsp:sp modelId="{98CEF51B-0536-4258-903E-73D9FE69A209}">
      <dsp:nvSpPr>
        <dsp:cNvPr id="0" name=""/>
        <dsp:cNvSpPr/>
      </dsp:nvSpPr>
      <dsp:spPr>
        <a:xfrm flipH="1">
          <a:off x="588245" y="81009"/>
          <a:ext cx="132718" cy="6480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814DA-E3AC-470E-A101-A50BCB4DF741}">
      <dsp:nvSpPr>
        <dsp:cNvPr id="0" name=""/>
        <dsp:cNvSpPr/>
      </dsp:nvSpPr>
      <dsp:spPr>
        <a:xfrm>
          <a:off x="0" y="891099"/>
          <a:ext cx="5735960" cy="810089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CELANA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8200" y="891099"/>
        <a:ext cx="4507758" cy="810089"/>
      </dsp:txXfrm>
    </dsp:sp>
    <dsp:sp modelId="{D03CB369-6139-48E5-A96D-F478AAA32F4B}">
      <dsp:nvSpPr>
        <dsp:cNvPr id="0" name=""/>
        <dsp:cNvSpPr/>
      </dsp:nvSpPr>
      <dsp:spPr>
        <a:xfrm flipH="1">
          <a:off x="588245" y="972107"/>
          <a:ext cx="132718" cy="6480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5EBB1-64B5-4459-8E4E-C480AEF3757B}">
      <dsp:nvSpPr>
        <dsp:cNvPr id="0" name=""/>
        <dsp:cNvSpPr/>
      </dsp:nvSpPr>
      <dsp:spPr>
        <a:xfrm>
          <a:off x="0" y="1782198"/>
          <a:ext cx="5735960" cy="810089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UNDERWEAR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8200" y="1782198"/>
        <a:ext cx="4507758" cy="810089"/>
      </dsp:txXfrm>
    </dsp:sp>
    <dsp:sp modelId="{4DAE0EB8-B8ED-4D91-9E05-E9734CF45E73}">
      <dsp:nvSpPr>
        <dsp:cNvPr id="0" name=""/>
        <dsp:cNvSpPr/>
      </dsp:nvSpPr>
      <dsp:spPr>
        <a:xfrm>
          <a:off x="633095" y="1863206"/>
          <a:ext cx="43019" cy="6480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B41DE-50FE-477F-9061-F2A25AFECA2D}">
      <dsp:nvSpPr>
        <dsp:cNvPr id="0" name=""/>
        <dsp:cNvSpPr/>
      </dsp:nvSpPr>
      <dsp:spPr>
        <a:xfrm>
          <a:off x="0" y="0"/>
          <a:ext cx="5735960" cy="954965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MAHASISWA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2688" y="0"/>
        <a:ext cx="4493271" cy="954965"/>
      </dsp:txXfrm>
    </dsp:sp>
    <dsp:sp modelId="{98CEF51B-0536-4258-903E-73D9FE69A209}">
      <dsp:nvSpPr>
        <dsp:cNvPr id="0" name=""/>
        <dsp:cNvSpPr/>
      </dsp:nvSpPr>
      <dsp:spPr>
        <a:xfrm flipH="1">
          <a:off x="602733" y="95496"/>
          <a:ext cx="132718" cy="7639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814DA-E3AC-470E-A101-A50BCB4DF741}">
      <dsp:nvSpPr>
        <dsp:cNvPr id="0" name=""/>
        <dsp:cNvSpPr/>
      </dsp:nvSpPr>
      <dsp:spPr>
        <a:xfrm>
          <a:off x="0" y="1050461"/>
          <a:ext cx="5735960" cy="954965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MATA KULIAH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2688" y="1050461"/>
        <a:ext cx="4493271" cy="954965"/>
      </dsp:txXfrm>
    </dsp:sp>
    <dsp:sp modelId="{D03CB369-6139-48E5-A96D-F478AAA32F4B}">
      <dsp:nvSpPr>
        <dsp:cNvPr id="0" name=""/>
        <dsp:cNvSpPr/>
      </dsp:nvSpPr>
      <dsp:spPr>
        <a:xfrm flipH="1">
          <a:off x="602733" y="1145957"/>
          <a:ext cx="132718" cy="7639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95EBB1-64B5-4459-8E4E-C480AEF3757B}">
      <dsp:nvSpPr>
        <dsp:cNvPr id="0" name=""/>
        <dsp:cNvSpPr/>
      </dsp:nvSpPr>
      <dsp:spPr>
        <a:xfrm>
          <a:off x="0" y="2100923"/>
          <a:ext cx="5735960" cy="954965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noFill/>
          <a:prstDash val="sysDash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DATA DOSEN</a:t>
          </a:r>
          <a:endParaRPr lang="id-ID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2688" y="2100923"/>
        <a:ext cx="4493271" cy="954965"/>
      </dsp:txXfrm>
    </dsp:sp>
    <dsp:sp modelId="{4DAE0EB8-B8ED-4D91-9E05-E9734CF45E73}">
      <dsp:nvSpPr>
        <dsp:cNvPr id="0" name=""/>
        <dsp:cNvSpPr/>
      </dsp:nvSpPr>
      <dsp:spPr>
        <a:xfrm>
          <a:off x="647582" y="2196419"/>
          <a:ext cx="43019" cy="763972"/>
        </a:xfrm>
        <a:prstGeom prst="roundRect">
          <a:avLst>
            <a:gd name="adj" fmla="val 10000"/>
          </a:avLst>
        </a:prstGeom>
        <a:solidFill>
          <a:srgbClr val="0070C0"/>
        </a:solidFill>
        <a:ln w="11429" cap="flat" cmpd="sng" algn="ctr">
          <a:solidFill>
            <a:srgbClr val="0070C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76B9F-1B19-485B-B41C-C3152786F314}" type="datetimeFigureOut">
              <a:rPr lang="id-ID" smtClean="0"/>
              <a:t>26/09/2018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99461-FEBF-4A04-A563-4F2D4841CE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1217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A1D579-1B3B-4D35-97DA-AEFFE41D362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8172B9-6807-4C90-938B-F6CF0B52195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401" y="3717032"/>
            <a:ext cx="8784976" cy="1800200"/>
          </a:xfrm>
        </p:spPr>
        <p:txBody>
          <a:bodyPr>
            <a:noAutofit/>
          </a:bodyPr>
          <a:lstStyle/>
          <a:p>
            <a:r>
              <a:rPr lang="id-ID" sz="2400" dirty="0" smtClean="0"/>
              <a:t>Iyan Gustiana, S.Kom., M.Kom</a:t>
            </a:r>
          </a:p>
          <a:p>
            <a:r>
              <a:rPr lang="id-ID" sz="2400" u="sng" dirty="0" smtClean="0">
                <a:solidFill>
                  <a:srgbClr val="FFC000"/>
                </a:solidFill>
              </a:rPr>
              <a:t>iyan.gustiana@email.unikom.ac.id</a:t>
            </a:r>
          </a:p>
          <a:p>
            <a:r>
              <a:rPr lang="id-ID" sz="2000" dirty="0" smtClean="0"/>
              <a:t>088218981355</a:t>
            </a:r>
          </a:p>
          <a:p>
            <a:endParaRPr lang="id-ID" sz="1200" dirty="0" smtClean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764704"/>
            <a:ext cx="6777318" cy="1033151"/>
          </a:xfrm>
        </p:spPr>
        <p:txBody>
          <a:bodyPr>
            <a:normAutofit/>
          </a:bodyPr>
          <a:lstStyle/>
          <a:p>
            <a:r>
              <a:rPr lang="id-ID" b="1" dirty="0"/>
              <a:t>SISTEM BASIS </a:t>
            </a:r>
            <a:r>
              <a:rPr lang="id-ID" b="1" dirty="0" smtClean="0"/>
              <a:t>DATA</a:t>
            </a:r>
            <a:endParaRPr lang="id-ID" b="1" dirty="0"/>
          </a:p>
        </p:txBody>
      </p:sp>
      <p:sp>
        <p:nvSpPr>
          <p:cNvPr id="4" name="Rectangle 3"/>
          <p:cNvSpPr/>
          <p:nvPr/>
        </p:nvSpPr>
        <p:spPr>
          <a:xfrm>
            <a:off x="179512" y="6309320"/>
            <a:ext cx="87849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Prodi S</a:t>
            </a:r>
            <a:r>
              <a:rPr lang="id-ID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istem </a:t>
            </a:r>
            <a:r>
              <a:rPr lang="id-ID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Informasi </a:t>
            </a:r>
            <a:r>
              <a:rPr lang="id-ID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UNIKOM</a:t>
            </a:r>
            <a:endParaRPr lang="id-ID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1622964"/>
              </p:ext>
            </p:extLst>
          </p:nvPr>
        </p:nvGraphicFramePr>
        <p:xfrm>
          <a:off x="899592" y="1772816"/>
          <a:ext cx="5735960" cy="3055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Line Callout 1 3"/>
          <p:cNvSpPr/>
          <p:nvPr/>
        </p:nvSpPr>
        <p:spPr>
          <a:xfrm>
            <a:off x="7308304" y="5171681"/>
            <a:ext cx="1728192" cy="936104"/>
          </a:xfrm>
          <a:prstGeom prst="borderCallout1">
            <a:avLst>
              <a:gd name="adj1" fmla="val 18750"/>
              <a:gd name="adj2" fmla="val -8333"/>
              <a:gd name="adj3" fmla="val -25601"/>
              <a:gd name="adj4" fmla="val -3312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Line Callout 1 5"/>
          <p:cNvSpPr/>
          <p:nvPr/>
        </p:nvSpPr>
        <p:spPr>
          <a:xfrm>
            <a:off x="1713460" y="5171681"/>
            <a:ext cx="1512168" cy="936104"/>
          </a:xfrm>
          <a:prstGeom prst="borderCallout1">
            <a:avLst>
              <a:gd name="adj1" fmla="val 18750"/>
              <a:gd name="adj2" fmla="val -8333"/>
              <a:gd name="adj3" fmla="val -87916"/>
              <a:gd name="adj4" fmla="val -21652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628800"/>
            <a:ext cx="6048672" cy="3384376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840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Data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Himpunan </a:t>
            </a:r>
            <a:r>
              <a:rPr lang="id-ID" sz="2800" dirty="0"/>
              <a:t>kelompok data (arsip) yang saling berhubungan yang diorganisasi sedemikian rupa agar kelak dapat dimanfaatkan kembali dengan cepat dan mudah. 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Kumpulan </a:t>
            </a:r>
            <a:r>
              <a:rPr lang="id-ID" sz="2800" dirty="0"/>
              <a:t>data yang saling berhubungan yang disimpan secara bersama sedemikian rupa dan tanpa pengulangan (redundansi) yang tidak perlu, untuk memenuhi berbagai kebutuhan. </a:t>
            </a:r>
          </a:p>
          <a:p>
            <a:pPr marL="514350" indent="-514350">
              <a:buFont typeface="+mj-lt"/>
              <a:buAutoNum type="arabicPeriod"/>
            </a:pP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Kumpulan </a:t>
            </a:r>
            <a:r>
              <a:rPr lang="id-ID" sz="2800" dirty="0"/>
              <a:t>file/tabel/arsip yang saling berhubungan </a:t>
            </a:r>
            <a:r>
              <a:rPr lang="id-ID" sz="2800" dirty="0" smtClean="0"/>
              <a:t>yang </a:t>
            </a:r>
            <a:r>
              <a:rPr lang="id-ID" sz="2800" dirty="0"/>
              <a:t>disimpan dalam media penyimpanan elektronis.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77072"/>
            <a:ext cx="8534400" cy="758952"/>
          </a:xfrm>
        </p:spPr>
        <p:txBody>
          <a:bodyPr>
            <a:noAutofit/>
          </a:bodyPr>
          <a:lstStyle/>
          <a:p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File Base System (TFBS)</a:t>
            </a:r>
            <a:b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vs </a:t>
            </a:r>
            <a:br>
              <a:rPr lang="id-ID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System (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DBMS)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165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File Base System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9448"/>
            <a:ext cx="2326032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Pembelian :</a:t>
            </a:r>
          </a:p>
          <a:p>
            <a:r>
              <a:rPr lang="id-ID" sz="2800" dirty="0" smtClean="0"/>
              <a:t>Barang</a:t>
            </a:r>
          </a:p>
          <a:p>
            <a:r>
              <a:rPr lang="id-ID" sz="2800" dirty="0" smtClean="0"/>
              <a:t>Pemasok</a:t>
            </a:r>
          </a:p>
          <a:p>
            <a:r>
              <a:rPr lang="id-ID" sz="2800" dirty="0" smtClean="0"/>
              <a:t>Pembelian</a:t>
            </a:r>
          </a:p>
          <a:p>
            <a:r>
              <a:rPr lang="id-ID" sz="2800" dirty="0" smtClean="0"/>
              <a:t>Karyawan</a:t>
            </a:r>
          </a:p>
          <a:p>
            <a:pPr marL="0" indent="0">
              <a:buNone/>
            </a:pPr>
            <a:endParaRPr lang="id-ID" sz="280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03848" y="1679448"/>
            <a:ext cx="2326032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800" dirty="0" smtClean="0"/>
              <a:t>Pemasok :</a:t>
            </a:r>
          </a:p>
          <a:p>
            <a:r>
              <a:rPr lang="id-ID" sz="2800" dirty="0" smtClean="0"/>
              <a:t>Barang</a:t>
            </a:r>
          </a:p>
          <a:p>
            <a:r>
              <a:rPr lang="id-ID" sz="2800" dirty="0" smtClean="0"/>
              <a:t>Gudang</a:t>
            </a:r>
          </a:p>
          <a:p>
            <a:r>
              <a:rPr lang="id-ID" sz="2800" dirty="0" smtClean="0"/>
              <a:t>Kendaraan</a:t>
            </a:r>
          </a:p>
          <a:p>
            <a:r>
              <a:rPr lang="id-ID" sz="2800" dirty="0" smtClean="0"/>
              <a:t>Karyawan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44208" y="1709792"/>
            <a:ext cx="2326032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id-ID" sz="2800" dirty="0" smtClean="0"/>
              <a:t>Penjualan :</a:t>
            </a:r>
          </a:p>
          <a:p>
            <a:r>
              <a:rPr lang="id-ID" sz="2800" dirty="0" smtClean="0"/>
              <a:t>Barang</a:t>
            </a:r>
          </a:p>
          <a:p>
            <a:r>
              <a:rPr lang="id-ID" sz="2800" dirty="0" smtClean="0"/>
              <a:t>Pelanggan</a:t>
            </a:r>
          </a:p>
          <a:p>
            <a:r>
              <a:rPr lang="id-ID" sz="2800" dirty="0" smtClean="0"/>
              <a:t>Penjualan</a:t>
            </a:r>
          </a:p>
          <a:p>
            <a:r>
              <a:rPr lang="id-ID" sz="2800" dirty="0" smtClean="0"/>
              <a:t>Karyawan</a:t>
            </a:r>
          </a:p>
          <a:p>
            <a:pPr marL="0" indent="0">
              <a:buFont typeface="Wingdings 2"/>
              <a:buNone/>
            </a:pP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15692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File Base System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100914"/>
            <a:ext cx="2520280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49086"/>
            <a:ext cx="252028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PERSEDIAAN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266" y="5183338"/>
            <a:ext cx="2520280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PENJUALAN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5325" y="1823915"/>
            <a:ext cx="1872208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3372087"/>
            <a:ext cx="1872208" cy="9233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PERSEDIAAN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5600" y="4906339"/>
            <a:ext cx="1872208" cy="92333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PENJUALAN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6732240" y="1718224"/>
            <a:ext cx="1728192" cy="1134712"/>
          </a:xfrm>
          <a:prstGeom prst="flowChartMagneticDisk">
            <a:avLst/>
          </a:prstGeom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lowchart: Magnetic Disk 13"/>
          <p:cNvSpPr/>
          <p:nvPr/>
        </p:nvSpPr>
        <p:spPr>
          <a:xfrm>
            <a:off x="6732240" y="3230392"/>
            <a:ext cx="1728192" cy="1206720"/>
          </a:xfrm>
          <a:prstGeom prst="flowChartMagneticDisk">
            <a:avLst/>
          </a:prstGeom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Flowchart: Magnetic Disk 14"/>
          <p:cNvSpPr/>
          <p:nvPr/>
        </p:nvSpPr>
        <p:spPr>
          <a:xfrm>
            <a:off x="6732240" y="4789325"/>
            <a:ext cx="1728192" cy="1157358"/>
          </a:xfrm>
          <a:prstGeom prst="flowChartMagneticDisk">
            <a:avLst/>
          </a:prstGeom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FILE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2987824" y="2285580"/>
            <a:ext cx="89750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6136" y="5373216"/>
            <a:ext cx="897501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77807" y="3861048"/>
            <a:ext cx="897501" cy="0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77808" y="2285580"/>
            <a:ext cx="89750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996273" y="5369859"/>
            <a:ext cx="897501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57546" y="3833752"/>
            <a:ext cx="897501" cy="0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12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 Management System (DBMS)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100914"/>
            <a:ext cx="2520280" cy="36933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649086"/>
            <a:ext cx="2520280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PERSEDIAAN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7266" y="5183338"/>
            <a:ext cx="2520280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BAG. PENJUALAN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5325" y="1823915"/>
            <a:ext cx="1872208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PEMBELIAN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1920" y="3372087"/>
            <a:ext cx="1872208" cy="92333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PERSEDIAAN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05600" y="4906339"/>
            <a:ext cx="1872208" cy="92333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PENJUALAN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lowchart: Magnetic Disk 12"/>
          <p:cNvSpPr/>
          <p:nvPr/>
        </p:nvSpPr>
        <p:spPr>
          <a:xfrm>
            <a:off x="6732240" y="1556792"/>
            <a:ext cx="1728192" cy="4447080"/>
          </a:xfrm>
          <a:prstGeom prst="flowChartMagneticDisk">
            <a:avLst/>
          </a:prstGeom>
          <a:ln w="38100"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b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 </a:t>
            </a:r>
          </a:p>
          <a:p>
            <a:pPr algn="ctr"/>
            <a:r>
              <a:rPr lang="id-ID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PT. XYZ</a:t>
            </a:r>
            <a:endParaRPr lang="id-ID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2987824" y="2285580"/>
            <a:ext cx="89750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796136" y="5373216"/>
            <a:ext cx="897501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777807" y="3861048"/>
            <a:ext cx="897501" cy="0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77808" y="2285580"/>
            <a:ext cx="897501" cy="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996273" y="5369859"/>
            <a:ext cx="897501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57546" y="3833752"/>
            <a:ext cx="897501" cy="0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91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Komponen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DBMS)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9448"/>
            <a:ext cx="2902096" cy="44196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Hardware</a:t>
            </a:r>
          </a:p>
          <a:p>
            <a:r>
              <a:rPr lang="id-ID" sz="2800" dirty="0" smtClean="0"/>
              <a:t>Software :</a:t>
            </a:r>
          </a:p>
          <a:p>
            <a:pPr lvl="1"/>
            <a:r>
              <a:rPr lang="id-ID" sz="2300" dirty="0" smtClean="0">
                <a:solidFill>
                  <a:schemeClr val="tx1"/>
                </a:solidFill>
              </a:rPr>
              <a:t>SO</a:t>
            </a:r>
          </a:p>
          <a:p>
            <a:pPr lvl="1"/>
            <a:r>
              <a:rPr lang="id-ID" sz="2300" dirty="0" smtClean="0">
                <a:solidFill>
                  <a:schemeClr val="tx1"/>
                </a:solidFill>
              </a:rPr>
              <a:t>Database</a:t>
            </a:r>
          </a:p>
          <a:p>
            <a:pPr lvl="1"/>
            <a:r>
              <a:rPr lang="id-ID" sz="2300" dirty="0" smtClean="0">
                <a:solidFill>
                  <a:schemeClr val="tx1"/>
                </a:solidFill>
              </a:rPr>
              <a:t>Pemrograman</a:t>
            </a:r>
          </a:p>
          <a:p>
            <a:pPr lvl="1"/>
            <a:r>
              <a:rPr lang="id-ID" sz="2300" dirty="0" smtClean="0">
                <a:solidFill>
                  <a:schemeClr val="tx1"/>
                </a:solidFill>
              </a:rPr>
              <a:t>Jaringan</a:t>
            </a:r>
          </a:p>
          <a:p>
            <a:r>
              <a:rPr lang="id-ID" sz="2800" dirty="0" smtClean="0"/>
              <a:t>Data</a:t>
            </a:r>
          </a:p>
          <a:p>
            <a:r>
              <a:rPr lang="id-ID" sz="2800" dirty="0" smtClean="0"/>
              <a:t>Procedure</a:t>
            </a:r>
          </a:p>
          <a:p>
            <a:r>
              <a:rPr lang="id-ID" sz="2800" dirty="0" smtClean="0"/>
              <a:t>Manusia</a:t>
            </a:r>
          </a:p>
        </p:txBody>
      </p:sp>
    </p:spTree>
    <p:extLst>
      <p:ext uri="{BB962C8B-B14F-4D97-AF65-F5344CB8AC3E}">
        <p14:creationId xmlns:p14="http://schemas.microsoft.com/office/powerpoint/2010/main" val="247785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System (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DBMS)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Sekumpulan</a:t>
            </a:r>
            <a:r>
              <a:rPr lang="en-US" sz="2800" dirty="0"/>
              <a:t> program yang </a:t>
            </a:r>
            <a:r>
              <a:rPr lang="en-US" sz="2800" dirty="0" err="1"/>
              <a:t>memungkinkan</a:t>
            </a:r>
            <a:r>
              <a:rPr lang="en-US" sz="2800" dirty="0"/>
              <a:t> </a:t>
            </a:r>
            <a:r>
              <a:rPr lang="en-US" sz="2800" dirty="0" err="1"/>
              <a:t>pengguna</a:t>
            </a:r>
            <a:r>
              <a:rPr lang="en-US" sz="2800" dirty="0"/>
              <a:t> basis data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memelihara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basis data 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endParaRPr lang="id-ID" sz="2800" dirty="0"/>
          </a:p>
          <a:p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/>
              <a:t>software yang multi </a:t>
            </a:r>
            <a:r>
              <a:rPr lang="en-US" sz="2800" dirty="0" err="1"/>
              <a:t>guna</a:t>
            </a:r>
            <a:r>
              <a:rPr lang="en-US" sz="2800" dirty="0"/>
              <a:t>, yang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fasilitas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mendifinisikan</a:t>
            </a:r>
            <a:r>
              <a:rPr lang="en-US" sz="2800" dirty="0"/>
              <a:t>,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memanipulasi</a:t>
            </a:r>
            <a:r>
              <a:rPr lang="en-US" sz="2800" dirty="0"/>
              <a:t> basis data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aplikasi-aplikasi</a:t>
            </a:r>
            <a:r>
              <a:rPr lang="en-US" sz="2800" dirty="0"/>
              <a:t> yang </a:t>
            </a:r>
            <a:r>
              <a:rPr lang="en-US" sz="2800" dirty="0" err="1"/>
              <a:t>beraneka</a:t>
            </a:r>
            <a:r>
              <a:rPr lang="en-US" sz="2800" dirty="0"/>
              <a:t> </a:t>
            </a:r>
            <a:r>
              <a:rPr lang="en-US" sz="2800" dirty="0" err="1"/>
              <a:t>ragam</a:t>
            </a:r>
            <a:r>
              <a:rPr lang="en-US" sz="2800" dirty="0"/>
              <a:t> 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00781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Operasi Dasar Basis Data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fisik</a:t>
            </a:r>
            <a:r>
              <a:rPr lang="en-US" sz="2800" dirty="0"/>
              <a:t> </a:t>
            </a:r>
            <a:r>
              <a:rPr lang="id-ID" sz="2800" dirty="0" smtClean="0"/>
              <a:t>basis</a:t>
            </a:r>
            <a:r>
              <a:rPr lang="en-US" sz="2800" dirty="0" smtClean="0"/>
              <a:t>data </a:t>
            </a:r>
            <a:r>
              <a:rPr lang="en-US" sz="2800" dirty="0" err="1"/>
              <a:t>disimpan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data </a:t>
            </a:r>
            <a:r>
              <a:rPr lang="en-US" sz="2800" dirty="0" err="1"/>
              <a:t>elektronik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hardisk</a:t>
            </a:r>
            <a:r>
              <a:rPr lang="en-US" sz="2800" dirty="0"/>
              <a:t> </a:t>
            </a:r>
            <a:r>
              <a:rPr lang="en-US" sz="2800" dirty="0" err="1"/>
              <a:t>komputer</a:t>
            </a:r>
            <a:r>
              <a:rPr lang="en-US" sz="2800" dirty="0"/>
              <a:t>. 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Basisdata bisa dimanipulasi :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sz="2300" dirty="0" smtClean="0">
                <a:solidFill>
                  <a:schemeClr val="tx1"/>
                </a:solidFill>
              </a:rPr>
              <a:t>Dibuat database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sz="2300" dirty="0" smtClean="0">
                <a:solidFill>
                  <a:schemeClr val="tx1"/>
                </a:solidFill>
              </a:rPr>
              <a:t>Dibuat tabel</a:t>
            </a:r>
          </a:p>
          <a:p>
            <a:pPr marL="788670" lvl="1" indent="-514350">
              <a:buFont typeface="+mj-lt"/>
              <a:buAutoNum type="arabicPeriod"/>
            </a:pPr>
            <a:r>
              <a:rPr lang="id-ID" sz="2300" dirty="0" smtClean="0">
                <a:solidFill>
                  <a:schemeClr val="tx1"/>
                </a:solidFill>
              </a:rPr>
              <a:t>Diinput data, di hapus, di edit, diambil, tambah data</a:t>
            </a:r>
            <a:endParaRPr lang="en-US" sz="2300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Untuk memanipulasi data digunakan perintah/script namanya SQL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71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 Basis Data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>
            <a:noAutofit/>
          </a:bodyPr>
          <a:lstStyle/>
          <a:p>
            <a:r>
              <a:rPr lang="id-ID" sz="2000" dirty="0" smtClean="0"/>
              <a:t>Kecepatan </a:t>
            </a:r>
            <a:r>
              <a:rPr lang="id-ID" sz="2000" dirty="0"/>
              <a:t>dan Kemudahan (Speed) </a:t>
            </a:r>
          </a:p>
          <a:p>
            <a:pPr marL="0" indent="0">
              <a:buNone/>
            </a:pPr>
            <a:r>
              <a:rPr lang="id-ID" sz="2000" dirty="0" smtClean="0"/>
              <a:t>Menyimpan </a:t>
            </a:r>
            <a:r>
              <a:rPr lang="id-ID" sz="2000" dirty="0"/>
              <a:t>data atau melakukan perubahan/memanipulasi data atau </a:t>
            </a:r>
            <a:r>
              <a:rPr lang="id-ID" sz="2000" dirty="0" smtClean="0"/>
              <a:t>menampilkan </a:t>
            </a:r>
            <a:r>
              <a:rPr lang="id-ID" sz="2000" dirty="0"/>
              <a:t>kembali data tersebut dengan cepat dan mudah. </a:t>
            </a:r>
          </a:p>
          <a:p>
            <a:pPr marL="0" indent="0">
              <a:buNone/>
            </a:pPr>
            <a:endParaRPr lang="id-ID" sz="1000" dirty="0" smtClean="0"/>
          </a:p>
          <a:p>
            <a:r>
              <a:rPr lang="id-ID" sz="2000" dirty="0" smtClean="0"/>
              <a:t>Efisiensi </a:t>
            </a:r>
            <a:r>
              <a:rPr lang="id-ID" sz="2000" dirty="0"/>
              <a:t>Ruang Penyimpanan (Space) </a:t>
            </a:r>
          </a:p>
          <a:p>
            <a:pPr marL="0" indent="0">
              <a:buNone/>
            </a:pPr>
            <a:r>
              <a:rPr lang="id-ID" sz="2000" dirty="0" smtClean="0"/>
              <a:t>Efisiensi/optimalisasi </a:t>
            </a:r>
            <a:r>
              <a:rPr lang="id-ID" sz="2000" dirty="0"/>
              <a:t>penggunaan ruang penyimpanan dapat dilakukan, karena kita dapat melakukan penekanan jumlah redudansi data, baik dengan menerapkan sejumlah pengkodean atau dengan membuat relasi-relasi (dalam bentuk file) antar kelompok data yang saling berhubungan. </a:t>
            </a:r>
          </a:p>
          <a:p>
            <a:pPr marL="0" indent="0">
              <a:buNone/>
            </a:pPr>
            <a:endParaRPr lang="id-ID" sz="1000" dirty="0" smtClean="0"/>
          </a:p>
          <a:p>
            <a:r>
              <a:rPr lang="id-ID" sz="2000" dirty="0" smtClean="0"/>
              <a:t>Keakuratan </a:t>
            </a:r>
            <a:r>
              <a:rPr lang="id-ID" sz="2000" dirty="0"/>
              <a:t>(Accuracy) </a:t>
            </a:r>
          </a:p>
          <a:p>
            <a:pPr marL="0" indent="0">
              <a:buNone/>
            </a:pPr>
            <a:r>
              <a:rPr lang="id-ID" sz="2000" dirty="0" smtClean="0"/>
              <a:t>Pemanfaatan </a:t>
            </a:r>
            <a:r>
              <a:rPr lang="id-ID" sz="2000" dirty="0"/>
              <a:t>pengkodean atau pembentukan relasi antar data bersama dengan penerapan aturan/batasan (constraint) tipe data, domain data, keunikan data, dan sebagainya, yang secara ketat dapat diterapkan dalam sebuah basis data, sangan berguna untuk menekan ketidakakuratan pemasukan/penyimpanan data. 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210104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>
          <a:xfrm>
            <a:off x="755576" y="1628800"/>
            <a:ext cx="7978080" cy="432048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Tugas (Mandiri dan Kelompok), Kuis</a:t>
            </a:r>
          </a:p>
          <a:p>
            <a:r>
              <a:rPr lang="id-ID" dirty="0" smtClean="0"/>
              <a:t>UTS</a:t>
            </a:r>
          </a:p>
          <a:p>
            <a:r>
              <a:rPr lang="id-ID" dirty="0" smtClean="0"/>
              <a:t>UAS</a:t>
            </a:r>
          </a:p>
          <a:p>
            <a:r>
              <a:rPr lang="id-ID" dirty="0" smtClean="0"/>
              <a:t>Toleransi Keterlambatan 15 mnt</a:t>
            </a:r>
          </a:p>
          <a:p>
            <a:r>
              <a:rPr lang="id-ID" sz="2300" b="1" dirty="0" smtClean="0"/>
              <a:t>Penilaian </a:t>
            </a:r>
          </a:p>
          <a:p>
            <a:pPr marL="0" indent="0">
              <a:buFont typeface="Wingdings 2"/>
              <a:buNone/>
              <a:tabLst>
                <a:tab pos="803275" algn="l"/>
                <a:tab pos="2695575" algn="l"/>
              </a:tabLst>
            </a:pPr>
            <a:r>
              <a:rPr lang="id-ID" sz="2300" b="1" dirty="0" smtClean="0"/>
              <a:t>     	- Kehadiran 	: 10%</a:t>
            </a:r>
          </a:p>
          <a:p>
            <a:pPr marL="0" indent="0">
              <a:buFont typeface="Wingdings 2"/>
              <a:buNone/>
              <a:tabLst>
                <a:tab pos="803275" algn="l"/>
                <a:tab pos="2695575" algn="l"/>
              </a:tabLst>
            </a:pPr>
            <a:r>
              <a:rPr lang="id-ID" sz="2300" b="1" dirty="0" smtClean="0"/>
              <a:t>	- Tugas	: 20%</a:t>
            </a:r>
          </a:p>
          <a:p>
            <a:pPr marL="0" indent="0">
              <a:buFont typeface="Wingdings 2"/>
              <a:buNone/>
              <a:tabLst>
                <a:tab pos="803275" algn="l"/>
                <a:tab pos="2695575" algn="l"/>
              </a:tabLst>
            </a:pPr>
            <a:r>
              <a:rPr lang="id-ID" sz="2300" b="1" dirty="0" smtClean="0"/>
              <a:t>	- UTS	: 30%</a:t>
            </a:r>
          </a:p>
          <a:p>
            <a:pPr marL="0" indent="0">
              <a:buFont typeface="Wingdings 2"/>
              <a:buNone/>
              <a:tabLst>
                <a:tab pos="803275" algn="l"/>
                <a:tab pos="2695575" algn="l"/>
              </a:tabLst>
            </a:pPr>
            <a:r>
              <a:rPr lang="id-ID" sz="2300" b="1" dirty="0" smtClean="0"/>
              <a:t>	- UAS	: 40%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Kontrak Kuliah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8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Fungsi Basis Data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4572000"/>
          </a:xfrm>
        </p:spPr>
        <p:txBody>
          <a:bodyPr>
            <a:noAutofit/>
          </a:bodyPr>
          <a:lstStyle/>
          <a:p>
            <a:r>
              <a:rPr lang="id-ID" sz="2000" dirty="0" smtClean="0"/>
              <a:t>Ketersediaanc(Availability</a:t>
            </a:r>
            <a:r>
              <a:rPr lang="id-ID" sz="2000" dirty="0"/>
              <a:t>) </a:t>
            </a:r>
          </a:p>
          <a:p>
            <a:pPr marL="0" indent="0">
              <a:buNone/>
            </a:pPr>
            <a:r>
              <a:rPr lang="id-ID" sz="2000" dirty="0" smtClean="0"/>
              <a:t>Sebuah </a:t>
            </a:r>
            <a:r>
              <a:rPr lang="id-ID" sz="2000" dirty="0"/>
              <a:t>basis data dapat memiliki data yang disebar di banyak lokasi </a:t>
            </a:r>
            <a:r>
              <a:rPr lang="id-ID" sz="2000" dirty="0" smtClean="0"/>
              <a:t>geografis, dengan </a:t>
            </a:r>
            <a:r>
              <a:rPr lang="id-ID" sz="2000" dirty="0"/>
              <a:t>pemanfaatan teknologi </a:t>
            </a:r>
            <a:r>
              <a:rPr lang="id-ID" sz="2000" dirty="0" smtClean="0"/>
              <a:t>informasi. </a:t>
            </a:r>
            <a:endParaRPr lang="id-ID" sz="2000" dirty="0"/>
          </a:p>
          <a:p>
            <a:r>
              <a:rPr lang="id-ID" sz="2000" dirty="0"/>
              <a:t>5. Kelengkapan (Completeness) </a:t>
            </a:r>
          </a:p>
          <a:p>
            <a:pPr marL="0" indent="0">
              <a:buNone/>
            </a:pPr>
            <a:r>
              <a:rPr lang="id-ID" sz="2000" dirty="0" smtClean="0"/>
              <a:t>Dapat </a:t>
            </a:r>
            <a:r>
              <a:rPr lang="id-ID" sz="2000" dirty="0"/>
              <a:t>menambah record-record data, tetapi juga dapat melakukan perubahan struktur dalam basis </a:t>
            </a:r>
            <a:r>
              <a:rPr lang="id-ID" sz="2000" dirty="0" smtClean="0"/>
              <a:t>data</a:t>
            </a:r>
            <a:endParaRPr lang="id-ID" sz="2000" dirty="0"/>
          </a:p>
          <a:p>
            <a:r>
              <a:rPr lang="id-ID" sz="2000" dirty="0"/>
              <a:t>6. Keamanan (Security) </a:t>
            </a:r>
          </a:p>
          <a:p>
            <a:pPr marL="0" indent="0">
              <a:buNone/>
            </a:pPr>
            <a:r>
              <a:rPr lang="id-ID" sz="2000" dirty="0" smtClean="0"/>
              <a:t>Basis </a:t>
            </a:r>
            <a:r>
              <a:rPr lang="id-ID" sz="2000" dirty="0"/>
              <a:t>data </a:t>
            </a:r>
            <a:r>
              <a:rPr lang="id-ID" sz="2000" dirty="0" smtClean="0"/>
              <a:t>dapat menerapkan </a:t>
            </a:r>
            <a:r>
              <a:rPr lang="id-ID" sz="2000" dirty="0"/>
              <a:t>aspek </a:t>
            </a:r>
            <a:r>
              <a:rPr lang="id-ID" sz="2000" dirty="0" smtClean="0"/>
              <a:t>keamanan,  dapat </a:t>
            </a:r>
            <a:r>
              <a:rPr lang="id-ID" sz="2000" dirty="0"/>
              <a:t>menentukan </a:t>
            </a:r>
            <a:r>
              <a:rPr lang="id-ID" sz="2000" dirty="0" smtClean="0"/>
              <a:t>siapa-hak akses pengguna basis </a:t>
            </a:r>
            <a:r>
              <a:rPr lang="id-ID" sz="2000" dirty="0"/>
              <a:t>data beserta </a:t>
            </a:r>
            <a:r>
              <a:rPr lang="id-ID" sz="2000" dirty="0" smtClean="0"/>
              <a:t>objek-objek, menentukan </a:t>
            </a:r>
            <a:r>
              <a:rPr lang="id-ID" sz="2000" dirty="0"/>
              <a:t>jenis-jenis operasi apa saja yang boleh dilakukannya. </a:t>
            </a:r>
          </a:p>
          <a:p>
            <a:r>
              <a:rPr lang="id-ID" sz="2000" dirty="0"/>
              <a:t>7. Kebersamaan Pemakaian (Sharability) </a:t>
            </a:r>
          </a:p>
          <a:p>
            <a:pPr marL="0" indent="0">
              <a:buNone/>
            </a:pPr>
            <a:r>
              <a:rPr lang="id-ID" sz="2000" dirty="0" smtClean="0"/>
              <a:t>Basis </a:t>
            </a:r>
            <a:r>
              <a:rPr lang="id-ID" sz="2000" dirty="0"/>
              <a:t>data </a:t>
            </a:r>
            <a:r>
              <a:rPr lang="id-ID" sz="2000" dirty="0" smtClean="0"/>
              <a:t>mendukung </a:t>
            </a:r>
            <a:r>
              <a:rPr lang="id-ID" sz="2000" dirty="0"/>
              <a:t>lingkunngan multiuser, akan dapat memenuhi kebutuhan, tetapi tetap menjaga/menghindari terhadap munculnya persoalan baru seperti inkonsistensi data. </a:t>
            </a:r>
            <a:endParaRPr lang="id-ID" sz="2000" dirty="0" smtClean="0"/>
          </a:p>
        </p:txBody>
      </p:sp>
    </p:spTree>
    <p:extLst>
      <p:ext uri="{BB962C8B-B14F-4D97-AF65-F5344CB8AC3E}">
        <p14:creationId xmlns:p14="http://schemas.microsoft.com/office/powerpoint/2010/main" val="39437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algn="r"/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Karakteristik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Basis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Sifat</a:t>
            </a:r>
            <a:r>
              <a:rPr lang="en-US" dirty="0" smtClean="0"/>
              <a:t> ‘Self Describing’ Dari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/>
              <a:t>Isolasi</a:t>
            </a:r>
            <a:r>
              <a:rPr lang="en-US" sz="2400" dirty="0" smtClean="0"/>
              <a:t>” Antara Program Dan Data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Abstraksi</a:t>
            </a:r>
            <a:r>
              <a:rPr lang="en-US" sz="2400" dirty="0" smtClean="0"/>
              <a:t> Data</a:t>
            </a:r>
            <a:endParaRPr lang="id-ID" sz="2400" dirty="0" smtClean="0"/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 - View Dari Data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Sharing Data Dan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Multi User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69720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</a:t>
            </a:r>
            <a:r>
              <a:rPr lang="id-I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BERPERAN LANGSUNG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Database Administrator (DBA)</a:t>
            </a:r>
            <a:endParaRPr lang="id-ID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Database Designer</a:t>
            </a:r>
            <a:endParaRPr lang="id-ID" sz="2400" dirty="0"/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/>
              <a:t>End </a:t>
            </a:r>
            <a:r>
              <a:rPr lang="en-US" sz="2400" dirty="0" smtClean="0"/>
              <a:t>User</a:t>
            </a:r>
            <a:endParaRPr lang="id-ID" sz="24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/>
              <a:t>System </a:t>
            </a:r>
            <a:r>
              <a:rPr lang="en-US" sz="2400" dirty="0" err="1"/>
              <a:t>Analists</a:t>
            </a:r>
            <a:r>
              <a:rPr lang="en-US" sz="2400" dirty="0"/>
              <a:t> &amp; Application Programmers</a:t>
            </a:r>
            <a:endParaRPr lang="id-ID" sz="2400" dirty="0"/>
          </a:p>
          <a:p>
            <a:pPr marL="0" lvl="0" indent="0" algn="just">
              <a:buNone/>
            </a:pPr>
            <a:endParaRPr lang="id-ID" sz="2400" dirty="0"/>
          </a:p>
          <a:p>
            <a:pPr marL="457200" indent="-457200" algn="just">
              <a:buFont typeface="+mj-lt"/>
              <a:buAutoNum type="arabicPeriod"/>
            </a:pP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78994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lvl="0" indent="-457200" algn="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Administrator (DBA)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Orang 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basis data (basis data </a:t>
            </a:r>
            <a:r>
              <a:rPr lang="en-US" dirty="0" err="1"/>
              <a:t>dan</a:t>
            </a:r>
            <a:r>
              <a:rPr lang="en-US" dirty="0"/>
              <a:t> DBMS)</a:t>
            </a:r>
            <a:endParaRPr lang="id-ID" dirty="0"/>
          </a:p>
          <a:p>
            <a:endParaRPr lang="id-ID" sz="2800" dirty="0" smtClean="0"/>
          </a:p>
          <a:p>
            <a:r>
              <a:rPr lang="id-ID" sz="2800" dirty="0" smtClean="0"/>
              <a:t>Tugasnya </a:t>
            </a:r>
            <a:r>
              <a:rPr lang="en-US" sz="2800" dirty="0" smtClean="0"/>
              <a:t>:</a:t>
            </a:r>
            <a:endParaRPr lang="id-ID" sz="2800" dirty="0"/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mengatur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otoritasasi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basis data </a:t>
            </a:r>
            <a:endParaRPr lang="id-ID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memonitor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penggunaan</a:t>
            </a:r>
            <a:r>
              <a:rPr lang="en-US" dirty="0">
                <a:solidFill>
                  <a:schemeClr val="tx1"/>
                </a:solidFill>
              </a:rPr>
              <a:t> basis data</a:t>
            </a:r>
            <a:endParaRPr lang="id-ID" dirty="0">
              <a:solidFill>
                <a:schemeClr val="tx1"/>
              </a:solidFill>
            </a:endParaRP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melayani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permintaan</a:t>
            </a:r>
            <a:r>
              <a:rPr lang="en-US" dirty="0">
                <a:solidFill>
                  <a:schemeClr val="tx1"/>
                </a:solidFill>
              </a:rPr>
              <a:t> s/w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h/w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532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lvl="0" indent="-457200" algn="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</a:t>
            </a: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Designer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O</a:t>
            </a:r>
            <a:r>
              <a:rPr lang="en-US" dirty="0" smtClean="0"/>
              <a:t>rang </a:t>
            </a:r>
            <a:r>
              <a:rPr lang="en-US" dirty="0"/>
              <a:t>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basis </a:t>
            </a:r>
            <a:r>
              <a:rPr lang="en-US" dirty="0" smtClean="0"/>
              <a:t>data</a:t>
            </a:r>
            <a:r>
              <a:rPr lang="id-ID" dirty="0"/>
              <a:t> </a:t>
            </a:r>
            <a:r>
              <a:rPr lang="id-ID" dirty="0" smtClean="0"/>
              <a:t> secara logik dan fisik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user) :</a:t>
            </a:r>
            <a:endParaRPr lang="id-ID" dirty="0"/>
          </a:p>
          <a:p>
            <a:pPr lvl="2"/>
            <a:endParaRPr lang="id-ID" dirty="0" smtClean="0"/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engidentifikasi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data</a:t>
            </a:r>
            <a:r>
              <a:rPr lang="id-ID" dirty="0" smtClean="0">
                <a:solidFill>
                  <a:schemeClr val="tx1"/>
                </a:solidFill>
              </a:rPr>
              <a:t>, entitas dan atribut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basis data</a:t>
            </a:r>
            <a:endParaRPr lang="id-ID" dirty="0">
              <a:solidFill>
                <a:schemeClr val="tx1"/>
              </a:solidFill>
            </a:endParaRP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de-DE" dirty="0" smtClean="0">
                <a:solidFill>
                  <a:schemeClr val="tx1"/>
                </a:solidFill>
              </a:rPr>
              <a:t>emilih </a:t>
            </a:r>
            <a:r>
              <a:rPr lang="de-DE" dirty="0">
                <a:solidFill>
                  <a:schemeClr val="tx1"/>
                </a:solidFill>
              </a:rPr>
              <a:t>struktur yang sesuai dalam menyajikan dalam basis data.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12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lvl="0" indent="-457200"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User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O</a:t>
            </a:r>
            <a:r>
              <a:rPr lang="en-US" dirty="0" smtClean="0"/>
              <a:t>rang </a:t>
            </a:r>
            <a:r>
              <a:rPr lang="en-US" dirty="0"/>
              <a:t>yang </a:t>
            </a:r>
            <a:r>
              <a:rPr lang="en-US" dirty="0" err="1"/>
              <a:t>pekerjaannya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basis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keperluan</a:t>
            </a:r>
            <a:r>
              <a:rPr lang="en-US" dirty="0"/>
              <a:t> :</a:t>
            </a:r>
            <a:endParaRPr lang="id-ID" dirty="0"/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Q</a:t>
            </a:r>
            <a:r>
              <a:rPr lang="en-US" dirty="0" err="1" smtClean="0">
                <a:solidFill>
                  <a:schemeClr val="tx1"/>
                </a:solidFill>
              </a:rPr>
              <a:t>uery</a:t>
            </a:r>
            <a:endParaRPr lang="id-ID" dirty="0">
              <a:solidFill>
                <a:schemeClr val="tx1"/>
              </a:solidFill>
            </a:endParaRP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U</a:t>
            </a:r>
            <a:r>
              <a:rPr lang="en-US" dirty="0" err="1" smtClean="0">
                <a:solidFill>
                  <a:schemeClr val="tx1"/>
                </a:solidFill>
              </a:rPr>
              <a:t>pdate</a:t>
            </a:r>
            <a:endParaRPr lang="id-ID" dirty="0">
              <a:solidFill>
                <a:schemeClr val="tx1"/>
              </a:solidFill>
            </a:endParaRP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G</a:t>
            </a:r>
            <a:r>
              <a:rPr lang="en-US" dirty="0" err="1" smtClean="0">
                <a:solidFill>
                  <a:schemeClr val="tx1"/>
                </a:solidFill>
              </a:rPr>
              <a:t>enerate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report</a:t>
            </a:r>
            <a:endParaRPr lang="id-ID" dirty="0" smtClean="0">
              <a:solidFill>
                <a:schemeClr val="tx1"/>
              </a:solidFill>
            </a:endParaRPr>
          </a:p>
          <a:p>
            <a:pPr lvl="1"/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Yang termasuk End User :</a:t>
            </a: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Pemilik system</a:t>
            </a: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Manager</a:t>
            </a: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Supervisor</a:t>
            </a: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Operator</a:t>
            </a:r>
          </a:p>
          <a:p>
            <a:pPr lvl="1"/>
            <a:r>
              <a:rPr lang="id-ID" dirty="0" smtClean="0">
                <a:solidFill>
                  <a:schemeClr val="tx1"/>
                </a:solidFill>
              </a:rPr>
              <a:t>Pelanggan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7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lvl="0" indent="-457200"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User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>
            <a:noAutofit/>
          </a:bodyPr>
          <a:lstStyle/>
          <a:p>
            <a:r>
              <a:rPr lang="en-US" sz="2000" dirty="0"/>
              <a:t>Casual end users </a:t>
            </a:r>
            <a:r>
              <a:rPr lang="en-US" sz="2000" dirty="0" smtClean="0"/>
              <a:t>:</a:t>
            </a:r>
            <a:endParaRPr lang="id-ID" sz="2000" dirty="0"/>
          </a:p>
          <a:p>
            <a:pPr marL="0" indent="0">
              <a:buNone/>
            </a:pPr>
            <a:r>
              <a:rPr lang="id-ID" sz="1600" dirty="0" smtClean="0"/>
              <a:t>Aksesnya </a:t>
            </a:r>
            <a:r>
              <a:rPr lang="en-US" sz="1600" dirty="0" err="1" smtClean="0"/>
              <a:t>kadan</a:t>
            </a:r>
            <a:r>
              <a:rPr lang="id-ID" sz="1600" dirty="0" smtClean="0"/>
              <a:t>g</a:t>
            </a:r>
            <a:r>
              <a:rPr lang="en-US" sz="1600" dirty="0" smtClean="0"/>
              <a:t>-</a:t>
            </a:r>
            <a:r>
              <a:rPr lang="en-US" sz="1600" dirty="0" err="1" smtClean="0"/>
              <a:t>kadang</a:t>
            </a:r>
            <a:r>
              <a:rPr lang="en-US" sz="1600" dirty="0"/>
              <a:t>, </a:t>
            </a:r>
            <a:r>
              <a:rPr lang="en-US" sz="1600" dirty="0" err="1"/>
              <a:t>tetapi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yang </a:t>
            </a:r>
            <a:r>
              <a:rPr lang="en-US" sz="1600" dirty="0" err="1"/>
              <a:t>berbeda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kalinya</a:t>
            </a:r>
            <a:r>
              <a:rPr lang="en-US" sz="1600" dirty="0" smtClean="0"/>
              <a:t>.</a:t>
            </a:r>
            <a:r>
              <a:rPr lang="id-ID" sz="1600" dirty="0" smtClean="0"/>
              <a:t>  M</a:t>
            </a:r>
            <a:r>
              <a:rPr lang="en-US" sz="1600" dirty="0" err="1" smtClean="0"/>
              <a:t>enggunakan</a:t>
            </a:r>
            <a:r>
              <a:rPr lang="en-US" sz="1600" dirty="0" smtClean="0"/>
              <a:t> </a:t>
            </a:r>
            <a:r>
              <a:rPr lang="en-US" sz="1600" dirty="0" err="1"/>
              <a:t>bahasa</a:t>
            </a:r>
            <a:r>
              <a:rPr lang="en-US" sz="1600" dirty="0"/>
              <a:t> query yang </a:t>
            </a:r>
            <a:r>
              <a:rPr lang="en-US" sz="1600" dirty="0" err="1"/>
              <a:t>rumit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memspesifikasikan</a:t>
            </a:r>
            <a:r>
              <a:rPr lang="en-US" sz="1600" dirty="0"/>
              <a:t> query</a:t>
            </a:r>
            <a:endParaRPr lang="id-ID" sz="1800" dirty="0"/>
          </a:p>
          <a:p>
            <a:endParaRPr lang="id-ID" sz="900" dirty="0"/>
          </a:p>
          <a:p>
            <a:r>
              <a:rPr lang="en-US" sz="2000" dirty="0"/>
              <a:t>Naïve/Parametric end users : </a:t>
            </a:r>
            <a:endParaRPr lang="id-ID" sz="2000" dirty="0"/>
          </a:p>
          <a:p>
            <a:pPr marL="0" indent="0">
              <a:buNone/>
            </a:pPr>
            <a:r>
              <a:rPr lang="en-US" sz="1600" dirty="0" err="1" smtClean="0"/>
              <a:t>Biasanya</a:t>
            </a:r>
            <a:r>
              <a:rPr lang="en-US" sz="1600" dirty="0" smtClean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berkala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query </a:t>
            </a:r>
            <a:r>
              <a:rPr lang="en-US" sz="1600" dirty="0" err="1"/>
              <a:t>dan</a:t>
            </a:r>
            <a:r>
              <a:rPr lang="en-US" sz="1600" dirty="0"/>
              <a:t> update basis data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jenis</a:t>
            </a:r>
            <a:r>
              <a:rPr lang="en-US" sz="1600" dirty="0"/>
              <a:t> query </a:t>
            </a:r>
            <a:r>
              <a:rPr lang="en-US" sz="1600" dirty="0" err="1"/>
              <a:t>dan</a:t>
            </a:r>
            <a:r>
              <a:rPr lang="en-US" sz="1600" dirty="0"/>
              <a:t> update yang </a:t>
            </a:r>
            <a:r>
              <a:rPr lang="en-US" sz="1600" dirty="0" err="1"/>
              <a:t>standar</a:t>
            </a:r>
            <a:r>
              <a:rPr lang="en-US" sz="1600" dirty="0"/>
              <a:t> (</a:t>
            </a:r>
            <a:r>
              <a:rPr lang="en-US" sz="1600" dirty="0" err="1"/>
              <a:t>transaksi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diprogram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dites</a:t>
            </a:r>
            <a:r>
              <a:rPr lang="en-US" sz="1600" dirty="0"/>
              <a:t>)</a:t>
            </a:r>
            <a:endParaRPr lang="id-ID" sz="1800" dirty="0"/>
          </a:p>
          <a:p>
            <a:endParaRPr lang="id-ID" sz="900" dirty="0"/>
          </a:p>
          <a:p>
            <a:r>
              <a:rPr lang="en-US" sz="2000" dirty="0"/>
              <a:t>Sophisticated end users </a:t>
            </a:r>
            <a:r>
              <a:rPr lang="en-US" sz="2000" dirty="0" smtClean="0"/>
              <a:t>:</a:t>
            </a:r>
            <a:endParaRPr lang="id-ID" sz="2000" dirty="0"/>
          </a:p>
          <a:p>
            <a:pPr marL="0" indent="0">
              <a:buNone/>
            </a:pPr>
            <a:r>
              <a:rPr lang="id-ID" sz="1600" dirty="0" smtClean="0"/>
              <a:t>M</a:t>
            </a:r>
            <a:r>
              <a:rPr lang="en-US" sz="1600" dirty="0" err="1" smtClean="0"/>
              <a:t>eliputi</a:t>
            </a:r>
            <a:r>
              <a:rPr lang="en-US" sz="1600" dirty="0" smtClean="0"/>
              <a:t> </a:t>
            </a:r>
            <a:r>
              <a:rPr lang="en-US" sz="1600" dirty="0"/>
              <a:t>engineers, scientists &amp; business analysts –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mengenal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menyeluruh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fasilitas-fasilitas</a:t>
            </a:r>
            <a:r>
              <a:rPr lang="en-US" sz="1600" dirty="0"/>
              <a:t> DBMS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memenuhi</a:t>
            </a:r>
            <a:r>
              <a:rPr lang="en-US" sz="1600" dirty="0"/>
              <a:t> </a:t>
            </a:r>
            <a:r>
              <a:rPr lang="en-US" sz="1600" dirty="0" err="1"/>
              <a:t>kebutuhan-kebuuhan</a:t>
            </a:r>
            <a:r>
              <a:rPr lang="en-US" sz="1600" dirty="0"/>
              <a:t> yang </a:t>
            </a:r>
            <a:r>
              <a:rPr lang="en-US" sz="1600" dirty="0" err="1"/>
              <a:t>kompleks</a:t>
            </a:r>
            <a:r>
              <a:rPr lang="en-US" sz="1600" dirty="0" smtClean="0"/>
              <a:t>.</a:t>
            </a:r>
            <a:endParaRPr lang="id-ID" sz="1600" dirty="0" smtClean="0"/>
          </a:p>
          <a:p>
            <a:pPr marL="0" indent="0">
              <a:buNone/>
            </a:pPr>
            <a:endParaRPr lang="id-ID" sz="900" dirty="0"/>
          </a:p>
          <a:p>
            <a:r>
              <a:rPr lang="en-US" sz="2000" dirty="0" smtClean="0"/>
              <a:t>Stand </a:t>
            </a:r>
            <a:r>
              <a:rPr lang="en-US" sz="2000" dirty="0"/>
              <a:t>– alone users </a:t>
            </a:r>
            <a:r>
              <a:rPr lang="en-US" sz="2000" dirty="0" smtClean="0"/>
              <a:t>:</a:t>
            </a:r>
            <a:endParaRPr lang="id-ID" sz="2000" dirty="0"/>
          </a:p>
          <a:p>
            <a:pPr marL="0" indent="0">
              <a:buNone/>
            </a:pPr>
            <a:r>
              <a:rPr lang="en-US" sz="1600" dirty="0" err="1" smtClean="0"/>
              <a:t>Mereka</a:t>
            </a:r>
            <a:r>
              <a:rPr lang="en-US" sz="1600" dirty="0" smtClean="0"/>
              <a:t> </a:t>
            </a:r>
            <a:r>
              <a:rPr lang="en-US" sz="1600" dirty="0"/>
              <a:t>yang </a:t>
            </a:r>
            <a:r>
              <a:rPr lang="en-US" sz="1600" dirty="0" err="1"/>
              <a:t>memelihara</a:t>
            </a:r>
            <a:r>
              <a:rPr lang="en-US" sz="1600" dirty="0"/>
              <a:t> basis data personal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paket-paket</a:t>
            </a:r>
            <a:r>
              <a:rPr lang="en-US" sz="1600" dirty="0"/>
              <a:t> program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dibuat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menyediakan</a:t>
            </a:r>
            <a:r>
              <a:rPr lang="en-US" sz="1600" dirty="0"/>
              <a:t> menu-menu yang </a:t>
            </a:r>
            <a:r>
              <a:rPr lang="en-US" sz="1600" dirty="0" err="1"/>
              <a:t>mudah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. </a:t>
            </a:r>
            <a:r>
              <a:rPr lang="en-US" sz="1600" dirty="0" err="1"/>
              <a:t>Misal</a:t>
            </a:r>
            <a:r>
              <a:rPr lang="en-US" sz="1600" dirty="0"/>
              <a:t> : user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suatu</a:t>
            </a:r>
            <a:r>
              <a:rPr lang="en-US" sz="1600" dirty="0"/>
              <a:t> “tax package”.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212611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indent="-457200" algn="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Analists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>
            <a:noAutofit/>
          </a:bodyPr>
          <a:lstStyle/>
          <a:p>
            <a:r>
              <a:rPr lang="id-ID" dirty="0" smtClean="0"/>
              <a:t>M</a:t>
            </a:r>
            <a:r>
              <a:rPr lang="en-US" dirty="0" err="1" smtClean="0"/>
              <a:t>endifinisikan</a:t>
            </a:r>
            <a:r>
              <a:rPr lang="en-US" dirty="0" smtClean="0"/>
              <a:t> </a:t>
            </a:r>
            <a:r>
              <a:rPr lang="en-US" dirty="0" err="1"/>
              <a:t>kebutuhan-kebutuhan</a:t>
            </a:r>
            <a:r>
              <a:rPr lang="en-US" dirty="0"/>
              <a:t> end user (</a:t>
            </a:r>
            <a:r>
              <a:rPr lang="en-US" dirty="0" err="1"/>
              <a:t>khususnya</a:t>
            </a:r>
            <a:r>
              <a:rPr lang="en-US" dirty="0"/>
              <a:t> naïve end user), </a:t>
            </a:r>
            <a:r>
              <a:rPr lang="id-ID" dirty="0" smtClean="0"/>
              <a:t>dalam pengembangan program-program yang diperlukan manajemen basis data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 smtClean="0"/>
          </a:p>
          <a:p>
            <a:pPr marL="0" indent="0">
              <a:buNone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388334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marL="457200" indent="-457200" algn="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Programmers</a:t>
            </a:r>
            <a:endParaRPr lang="id-ID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062192"/>
          </a:xfrm>
        </p:spPr>
        <p:txBody>
          <a:bodyPr>
            <a:noAutofit/>
          </a:bodyPr>
          <a:lstStyle/>
          <a:p>
            <a:r>
              <a:rPr lang="id-ID" dirty="0" smtClean="0"/>
              <a:t>M</a:t>
            </a:r>
            <a:r>
              <a:rPr lang="en-US" dirty="0" err="1" smtClean="0"/>
              <a:t>endifinisikan</a:t>
            </a:r>
            <a:r>
              <a:rPr lang="en-US" dirty="0" smtClean="0"/>
              <a:t> </a:t>
            </a:r>
            <a:r>
              <a:rPr lang="en-US" dirty="0" err="1"/>
              <a:t>kebutuhan-kebutuhan</a:t>
            </a:r>
            <a:r>
              <a:rPr lang="en-US" dirty="0"/>
              <a:t> end user (</a:t>
            </a:r>
            <a:r>
              <a:rPr lang="en-US" dirty="0" err="1"/>
              <a:t>khususnya</a:t>
            </a:r>
            <a:r>
              <a:rPr lang="en-US" dirty="0"/>
              <a:t> naïve end user), </a:t>
            </a:r>
            <a:r>
              <a:rPr lang="id-ID" dirty="0" smtClean="0"/>
              <a:t>dalam pengembangan program-program yang diperlukan manajemen basis data</a:t>
            </a:r>
            <a:r>
              <a:rPr lang="en-US" dirty="0" smtClean="0"/>
              <a:t>.</a:t>
            </a:r>
            <a:endParaRPr lang="id-ID" dirty="0"/>
          </a:p>
          <a:p>
            <a:endParaRPr lang="id-ID" dirty="0" smtClean="0"/>
          </a:p>
          <a:p>
            <a:pPr marL="0" indent="0">
              <a:buNone/>
            </a:pP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4868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Orang-orang Di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Belakang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Layar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7745505" cy="3877815"/>
          </a:xfrm>
        </p:spPr>
        <p:txBody>
          <a:bodyPr>
            <a:noAutofit/>
          </a:bodyPr>
          <a:lstStyle/>
          <a:p>
            <a:pPr algn="just"/>
            <a:r>
              <a:rPr lang="en-US" sz="1800" dirty="0"/>
              <a:t>DBMS Designers &amp; </a:t>
            </a:r>
            <a:r>
              <a:rPr lang="en-US" sz="1800" dirty="0" smtClean="0"/>
              <a:t>Implementers</a:t>
            </a:r>
            <a:endParaRPr lang="id-ID" sz="1800" dirty="0" smtClean="0"/>
          </a:p>
          <a:p>
            <a:pPr marL="0" indent="0" algn="just">
              <a:buNone/>
            </a:pPr>
            <a:r>
              <a:rPr lang="en-US" sz="1800" dirty="0"/>
              <a:t>Orang-orang yang </a:t>
            </a:r>
            <a:r>
              <a:rPr lang="en-US" sz="1800" dirty="0" err="1"/>
              <a:t>merancang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mengimplementasikan</a:t>
            </a:r>
            <a:r>
              <a:rPr lang="en-US" sz="1800" dirty="0"/>
              <a:t> </a:t>
            </a:r>
            <a:r>
              <a:rPr lang="en-US" sz="1800" dirty="0" err="1"/>
              <a:t>modul-modul</a:t>
            </a:r>
            <a:r>
              <a:rPr lang="en-US" sz="1800" dirty="0"/>
              <a:t> DBMS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interfacenya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paket</a:t>
            </a:r>
            <a:r>
              <a:rPr lang="en-US" sz="1800" dirty="0"/>
              <a:t> software</a:t>
            </a:r>
            <a:endParaRPr lang="id-ID" sz="1800" dirty="0"/>
          </a:p>
          <a:p>
            <a:pPr algn="just"/>
            <a:endParaRPr lang="id-ID" sz="1800" dirty="0" smtClean="0"/>
          </a:p>
          <a:p>
            <a:pPr algn="just"/>
            <a:r>
              <a:rPr lang="en-US" sz="1800" dirty="0" smtClean="0"/>
              <a:t>Tool </a:t>
            </a:r>
            <a:r>
              <a:rPr lang="en-US" sz="1800" dirty="0"/>
              <a:t>Developers</a:t>
            </a:r>
            <a:endParaRPr lang="id-ID" sz="1800" dirty="0"/>
          </a:p>
          <a:p>
            <a:pPr marL="0" indent="0" algn="just">
              <a:buNone/>
            </a:pPr>
            <a:r>
              <a:rPr lang="en-US" sz="1800" dirty="0"/>
              <a:t>Orang-orang yang </a:t>
            </a:r>
            <a:r>
              <a:rPr lang="en-US" sz="1800" dirty="0" err="1"/>
              <a:t>mengembangkan</a:t>
            </a:r>
            <a:r>
              <a:rPr lang="en-US" sz="1800" dirty="0"/>
              <a:t> </a:t>
            </a:r>
            <a:r>
              <a:rPr lang="en-US" sz="1800" dirty="0" err="1"/>
              <a:t>paket-paket</a:t>
            </a:r>
            <a:r>
              <a:rPr lang="en-US" sz="1800" dirty="0"/>
              <a:t> software yang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system basis data (</a:t>
            </a:r>
            <a:r>
              <a:rPr lang="en-US" sz="1800" dirty="0" err="1"/>
              <a:t>misal</a:t>
            </a:r>
            <a:r>
              <a:rPr lang="en-US" sz="1800" dirty="0"/>
              <a:t> : </a:t>
            </a:r>
            <a:r>
              <a:rPr lang="en-US" sz="1800" dirty="0" err="1"/>
              <a:t>paket-paket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performance monitoring, GUI, prototyping, simulation, </a:t>
            </a:r>
            <a:r>
              <a:rPr lang="en-US" sz="1800" dirty="0" err="1"/>
              <a:t>dlsb</a:t>
            </a:r>
            <a:r>
              <a:rPr lang="en-US" sz="1800" dirty="0"/>
              <a:t>)</a:t>
            </a:r>
            <a:endParaRPr lang="id-ID" sz="1800" dirty="0"/>
          </a:p>
          <a:p>
            <a:pPr marL="0" indent="0" algn="just">
              <a:buNone/>
            </a:pPr>
            <a:endParaRPr lang="id-ID" sz="1800" dirty="0" smtClean="0"/>
          </a:p>
        </p:txBody>
      </p:sp>
    </p:spTree>
    <p:extLst>
      <p:ext uri="{BB962C8B-B14F-4D97-AF65-F5344CB8AC3E}">
        <p14:creationId xmlns:p14="http://schemas.microsoft.com/office/powerpoint/2010/main" val="17886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Silabus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4320480" cy="4320480"/>
          </a:xfrm>
        </p:spPr>
        <p:txBody>
          <a:bodyPr>
            <a:normAutofit/>
          </a:bodyPr>
          <a:lstStyle/>
          <a:p>
            <a:r>
              <a:rPr lang="id-ID" dirty="0" smtClean="0"/>
              <a:t>Pengertian Basisdata</a:t>
            </a:r>
          </a:p>
          <a:p>
            <a:r>
              <a:rPr lang="id-ID" dirty="0" smtClean="0"/>
              <a:t>Database Environment</a:t>
            </a:r>
          </a:p>
          <a:p>
            <a:r>
              <a:rPr lang="id-ID" dirty="0" smtClean="0"/>
              <a:t>Database Architecture</a:t>
            </a:r>
          </a:p>
          <a:p>
            <a:r>
              <a:rPr lang="id-ID" dirty="0" smtClean="0"/>
              <a:t>Model Basis Data</a:t>
            </a:r>
          </a:p>
          <a:p>
            <a:r>
              <a:rPr lang="id-ID" dirty="0" smtClean="0"/>
              <a:t>Basis Data Relational</a:t>
            </a:r>
          </a:p>
          <a:p>
            <a:r>
              <a:rPr lang="id-ID" dirty="0" smtClean="0"/>
              <a:t>Normalisasi &amp; ERD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16016" y="1628800"/>
            <a:ext cx="4176464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Implementasi Basisdata</a:t>
            </a:r>
          </a:p>
          <a:p>
            <a:r>
              <a:rPr lang="id-ID" dirty="0" smtClean="0"/>
              <a:t>Keamanan &amp; Administrasi</a:t>
            </a:r>
          </a:p>
          <a:p>
            <a:r>
              <a:rPr lang="id-ID" dirty="0" smtClean="0"/>
              <a:t>Manajemen Transaksi</a:t>
            </a:r>
          </a:p>
          <a:p>
            <a:r>
              <a:rPr lang="id-ID" dirty="0" smtClean="0"/>
              <a:t>DBMS Terdistribusi</a:t>
            </a:r>
          </a:p>
          <a:p>
            <a:r>
              <a:rPr lang="id-ID" dirty="0" smtClean="0"/>
              <a:t>Database Warehouse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68326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Arsitektur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Basis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5"/>
            <a:ext cx="7745505" cy="27363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Model-model Data, Schema &amp; Instance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Dbms</a:t>
            </a:r>
            <a:r>
              <a:rPr lang="en-US" dirty="0" smtClean="0"/>
              <a:t> &amp; </a:t>
            </a:r>
            <a:r>
              <a:rPr lang="en-US" dirty="0" err="1" smtClean="0"/>
              <a:t>Kebebasan</a:t>
            </a:r>
            <a:r>
              <a:rPr lang="en-US" dirty="0" smtClean="0"/>
              <a:t> Data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Bahasa Dan Interface Dari Basis Data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Basis Data</a:t>
            </a:r>
            <a:endParaRPr lang="id-ID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Dbms</a:t>
            </a: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algn="just"/>
            <a:endParaRPr lang="id-ID" sz="1800" dirty="0" smtClean="0"/>
          </a:p>
          <a:p>
            <a:pPr algn="just"/>
            <a:r>
              <a:rPr lang="en-US" sz="1800" dirty="0" smtClean="0"/>
              <a:t>Tool </a:t>
            </a:r>
            <a:r>
              <a:rPr lang="en-US" sz="1800" dirty="0"/>
              <a:t>Developers</a:t>
            </a:r>
            <a:endParaRPr lang="id-ID" sz="1800" dirty="0"/>
          </a:p>
          <a:p>
            <a:pPr marL="0" indent="0" algn="just">
              <a:buNone/>
            </a:pPr>
            <a:r>
              <a:rPr lang="en-US" sz="1800" dirty="0"/>
              <a:t>Orang-orang yang </a:t>
            </a:r>
            <a:r>
              <a:rPr lang="en-US" sz="1800" dirty="0" err="1"/>
              <a:t>mengembangkan</a:t>
            </a:r>
            <a:r>
              <a:rPr lang="en-US" sz="1800" dirty="0"/>
              <a:t> </a:t>
            </a:r>
            <a:r>
              <a:rPr lang="en-US" sz="1800" dirty="0" err="1"/>
              <a:t>paket-paket</a:t>
            </a:r>
            <a:r>
              <a:rPr lang="en-US" sz="1800" dirty="0"/>
              <a:t> software yang </a:t>
            </a:r>
            <a:r>
              <a:rPr lang="en-US" sz="1800" dirty="0" err="1"/>
              <a:t>memberikan</a:t>
            </a:r>
            <a:r>
              <a:rPr lang="en-US" sz="1800" dirty="0"/>
              <a:t> </a:t>
            </a:r>
            <a:r>
              <a:rPr lang="en-US" sz="1800" dirty="0" err="1"/>
              <a:t>fasilitas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perancangan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system basis data (</a:t>
            </a:r>
            <a:r>
              <a:rPr lang="en-US" sz="1800" dirty="0" err="1"/>
              <a:t>misal</a:t>
            </a:r>
            <a:r>
              <a:rPr lang="en-US" sz="1800" dirty="0"/>
              <a:t> : </a:t>
            </a:r>
            <a:r>
              <a:rPr lang="en-US" sz="1800" dirty="0" err="1"/>
              <a:t>paket-paket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performance monitoring, GUI, prototyping, simulation, </a:t>
            </a:r>
            <a:r>
              <a:rPr lang="en-US" sz="1800" dirty="0" err="1"/>
              <a:t>dlsb</a:t>
            </a:r>
            <a:r>
              <a:rPr lang="en-US" sz="1800" dirty="0"/>
              <a:t>)</a:t>
            </a:r>
            <a:endParaRPr lang="id-ID" sz="1800" dirty="0"/>
          </a:p>
          <a:p>
            <a:pPr marL="0" indent="0" algn="just">
              <a:buNone/>
            </a:pPr>
            <a:endParaRPr lang="id-ID" sz="1800" dirty="0" smtClean="0"/>
          </a:p>
        </p:txBody>
      </p:sp>
    </p:spTree>
    <p:extLst>
      <p:ext uri="{BB962C8B-B14F-4D97-AF65-F5344CB8AC3E}">
        <p14:creationId xmlns:p14="http://schemas.microsoft.com/office/powerpoint/2010/main" val="427574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6" algn="r"/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Model-model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Data Schema </a:t>
            </a:r>
            <a:r>
              <a:rPr lang="en-US" sz="28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&amp; Instance</a:t>
            </a:r>
            <a:endParaRPr lang="id-ID" sz="28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84784"/>
            <a:ext cx="8280920" cy="4752528"/>
          </a:xfrm>
        </p:spPr>
        <p:txBody>
          <a:bodyPr>
            <a:noAutofit/>
          </a:bodyPr>
          <a:lstStyle/>
          <a:p>
            <a:r>
              <a:rPr lang="en-US" sz="2800" dirty="0"/>
              <a:t>Model data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alat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menyediakan</a:t>
            </a:r>
            <a:r>
              <a:rPr lang="en-US" sz="2800" dirty="0"/>
              <a:t> </a:t>
            </a:r>
            <a:r>
              <a:rPr lang="en-US" sz="2800" dirty="0" err="1"/>
              <a:t>abstraksi</a:t>
            </a:r>
            <a:r>
              <a:rPr lang="en-US" sz="2800" dirty="0"/>
              <a:t> data.  </a:t>
            </a:r>
            <a:endParaRPr lang="id-ID" sz="2800" dirty="0" smtClean="0"/>
          </a:p>
          <a:p>
            <a:endParaRPr lang="id-ID" sz="2800" dirty="0"/>
          </a:p>
          <a:p>
            <a:r>
              <a:rPr lang="de-DE" dirty="0"/>
              <a:t>Model data merupakan konsep yang dapat digunakan untuk menjelaskan struktur dari basis data (tipe data, relasi dan constraint</a:t>
            </a:r>
            <a:r>
              <a:rPr lang="de-DE" dirty="0" smtClean="0"/>
              <a:t>)</a:t>
            </a:r>
            <a:endParaRPr lang="id-ID" dirty="0" smtClean="0"/>
          </a:p>
          <a:p>
            <a:endParaRPr lang="id-ID" dirty="0"/>
          </a:p>
          <a:p>
            <a:r>
              <a:rPr lang="de-DE" dirty="0"/>
              <a:t>Model data meliputi sejumlah operasi-operasi dasar untuk menspesifikasikan retrieval &amp; update dari basis data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024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200" b="1" dirty="0" err="1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Kategori</a:t>
            </a:r>
            <a:r>
              <a:rPr lang="en-US" sz="32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Model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Model data </a:t>
            </a:r>
            <a:r>
              <a:rPr lang="id-ID" dirty="0"/>
              <a:t>t</a:t>
            </a:r>
            <a:r>
              <a:rPr lang="en-US" dirty="0" err="1"/>
              <a:t>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endParaRPr lang="id-ID" dirty="0"/>
          </a:p>
          <a:p>
            <a:pPr lvl="1"/>
            <a:r>
              <a:rPr lang="id-ID" sz="2000" dirty="0">
                <a:solidFill>
                  <a:schemeClr val="tx1"/>
                </a:solidFill>
              </a:rPr>
              <a:t>E</a:t>
            </a:r>
            <a:r>
              <a:rPr lang="en-US" sz="2000" dirty="0" err="1">
                <a:solidFill>
                  <a:schemeClr val="tx1"/>
                </a:solidFill>
              </a:rPr>
              <a:t>ntity</a:t>
            </a:r>
            <a:r>
              <a:rPr lang="en-US" sz="2000" dirty="0">
                <a:solidFill>
                  <a:schemeClr val="tx1"/>
                </a:solidFill>
              </a:rPr>
              <a:t>, attribute and relationship</a:t>
            </a:r>
            <a:endParaRPr lang="id-ID" sz="2000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id-ID" sz="1200" dirty="0"/>
          </a:p>
          <a:p>
            <a:r>
              <a:rPr lang="en-US" dirty="0"/>
              <a:t>Model data </a:t>
            </a:r>
            <a:r>
              <a:rPr lang="en-US" dirty="0" err="1"/>
              <a:t>representasional</a:t>
            </a:r>
            <a:r>
              <a:rPr lang="en-US" dirty="0"/>
              <a:t>/</a:t>
            </a:r>
            <a:r>
              <a:rPr lang="en-US" dirty="0" err="1"/>
              <a:t>implementasi</a:t>
            </a:r>
            <a:endParaRPr lang="id-ID" dirty="0"/>
          </a:p>
          <a:p>
            <a:pPr lvl="1"/>
            <a:r>
              <a:rPr lang="id-ID" sz="2000" dirty="0">
                <a:solidFill>
                  <a:schemeClr val="tx1"/>
                </a:solidFill>
              </a:rPr>
              <a:t>P</a:t>
            </a:r>
            <a:r>
              <a:rPr lang="en-US" sz="2000" dirty="0" err="1">
                <a:solidFill>
                  <a:schemeClr val="tx1"/>
                </a:solidFill>
              </a:rPr>
              <a:t>aling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banyak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DBMS </a:t>
            </a:r>
            <a:r>
              <a:rPr lang="en-US" sz="2000" dirty="0" err="1">
                <a:solidFill>
                  <a:schemeClr val="tx1"/>
                </a:solidFill>
              </a:rPr>
              <a:t>komersial</a:t>
            </a:r>
            <a:endParaRPr lang="id-ID" sz="2000" dirty="0">
              <a:solidFill>
                <a:schemeClr val="tx1"/>
              </a:solidFill>
            </a:endParaRPr>
          </a:p>
          <a:p>
            <a:pPr lvl="1"/>
            <a:r>
              <a:rPr lang="id-ID" sz="2000" dirty="0">
                <a:solidFill>
                  <a:schemeClr val="tx1"/>
                </a:solidFill>
              </a:rPr>
              <a:t>T</a:t>
            </a:r>
            <a:r>
              <a:rPr lang="en-US" sz="2000" dirty="0" err="1">
                <a:solidFill>
                  <a:schemeClr val="tx1"/>
                </a:solidFill>
              </a:rPr>
              <a:t>ermasuk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jenis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model data </a:t>
            </a:r>
            <a:r>
              <a:rPr lang="en-US" sz="2000" dirty="0" err="1">
                <a:solidFill>
                  <a:schemeClr val="tx1"/>
                </a:solidFill>
              </a:rPr>
              <a:t>relasional</a:t>
            </a:r>
            <a:r>
              <a:rPr lang="en-US" sz="2000" dirty="0">
                <a:solidFill>
                  <a:schemeClr val="tx1"/>
                </a:solidFill>
              </a:rPr>
              <a:t> , </a:t>
            </a:r>
            <a:r>
              <a:rPr lang="en-US" sz="2000" dirty="0" err="1">
                <a:solidFill>
                  <a:schemeClr val="tx1"/>
                </a:solidFill>
              </a:rPr>
              <a:t>jaringan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hirarki</a:t>
            </a:r>
            <a:endParaRPr lang="id-ID" sz="2000" dirty="0">
              <a:solidFill>
                <a:schemeClr val="tx1"/>
              </a:solidFill>
            </a:endParaRPr>
          </a:p>
          <a:p>
            <a:pPr lvl="1"/>
            <a:r>
              <a:rPr lang="id-ID" sz="2000" dirty="0">
                <a:solidFill>
                  <a:schemeClr val="tx1"/>
                </a:solidFill>
              </a:rPr>
              <a:t>D</a:t>
            </a:r>
            <a:r>
              <a:rPr lang="en-US" sz="2000" dirty="0" err="1">
                <a:solidFill>
                  <a:schemeClr val="tx1"/>
                </a:solidFill>
              </a:rPr>
              <a:t>ata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disajikan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struktur</a:t>
            </a:r>
            <a:r>
              <a:rPr lang="en-US" sz="2000" dirty="0">
                <a:solidFill>
                  <a:schemeClr val="tx1"/>
                </a:solidFill>
              </a:rPr>
              <a:t> record (record-based data model)</a:t>
            </a:r>
            <a:endParaRPr lang="id-ID" sz="2000" dirty="0">
              <a:solidFill>
                <a:schemeClr val="tx1"/>
              </a:solidFill>
            </a:endParaRPr>
          </a:p>
          <a:p>
            <a:pPr lvl="1"/>
            <a:endParaRPr lang="id-ID" sz="1200" dirty="0"/>
          </a:p>
          <a:p>
            <a:r>
              <a:rPr lang="en-US" dirty="0"/>
              <a:t>Model Data </a:t>
            </a:r>
            <a:r>
              <a:rPr lang="en-US" dirty="0" err="1"/>
              <a:t>Fisik</a:t>
            </a:r>
            <a:endParaRPr lang="id-ID" dirty="0"/>
          </a:p>
          <a:p>
            <a:pPr lvl="1"/>
            <a:r>
              <a:rPr lang="id-ID" sz="2000" dirty="0">
                <a:solidFill>
                  <a:schemeClr val="tx1"/>
                </a:solidFill>
              </a:rPr>
              <a:t>M</a:t>
            </a:r>
            <a:r>
              <a:rPr lang="en-US" sz="2000" dirty="0" err="1">
                <a:solidFill>
                  <a:schemeClr val="tx1"/>
                </a:solidFill>
              </a:rPr>
              <a:t>enjelaskan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bagaimana</a:t>
            </a:r>
            <a:r>
              <a:rPr lang="en-US" sz="2000" dirty="0">
                <a:solidFill>
                  <a:schemeClr val="tx1"/>
                </a:solidFill>
              </a:rPr>
              <a:t> data </a:t>
            </a:r>
            <a:r>
              <a:rPr lang="en-US" sz="2000" dirty="0" err="1">
                <a:solidFill>
                  <a:schemeClr val="tx1"/>
                </a:solidFill>
              </a:rPr>
              <a:t>disimpan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komputer</a:t>
            </a:r>
            <a:r>
              <a:rPr lang="en-US" sz="2000" dirty="0">
                <a:solidFill>
                  <a:schemeClr val="tx1"/>
                </a:solidFill>
              </a:rPr>
              <a:t> (format-format : record, </a:t>
            </a:r>
            <a:r>
              <a:rPr lang="en-US" sz="2000" dirty="0" err="1">
                <a:solidFill>
                  <a:schemeClr val="tx1"/>
                </a:solidFill>
              </a:rPr>
              <a:t>urutan-urutan</a:t>
            </a:r>
            <a:r>
              <a:rPr lang="en-US" sz="2000" dirty="0">
                <a:solidFill>
                  <a:schemeClr val="tx1"/>
                </a:solidFill>
              </a:rPr>
              <a:t> record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access path)</a:t>
            </a:r>
            <a:endParaRPr lang="id-ID" sz="2000" dirty="0">
              <a:solidFill>
                <a:schemeClr val="tx1"/>
              </a:solidFill>
            </a:endParaRPr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013885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Bahasa Basis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</a:t>
            </a:r>
            <a:r>
              <a:rPr lang="en-US" dirty="0" err="1" smtClean="0"/>
              <a:t>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internal, </a:t>
            </a:r>
            <a:r>
              <a:rPr lang="en-US" dirty="0" err="1"/>
              <a:t>dan</a:t>
            </a:r>
            <a:r>
              <a:rPr lang="en-US" dirty="0"/>
              <a:t> mapping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  <a:p>
            <a:r>
              <a:rPr lang="en-US" dirty="0"/>
              <a:t>DDL (Data Definition Language)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menspesifikasikan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DBMS </a:t>
            </a:r>
            <a:r>
              <a:rPr lang="en-US" i="1" dirty="0" err="1"/>
              <a:t>tidak</a:t>
            </a:r>
            <a:r>
              <a:rPr lang="en-US" i="1" dirty="0"/>
              <a:t> </a:t>
            </a:r>
            <a:r>
              <a:rPr lang="en-US" i="1" dirty="0" err="1"/>
              <a:t>ada</a:t>
            </a:r>
            <a:r>
              <a:rPr lang="en-US" i="1" dirty="0"/>
              <a:t> </a:t>
            </a:r>
            <a:r>
              <a:rPr lang="en-US" dirty="0" err="1"/>
              <a:t>pemisahan</a:t>
            </a:r>
            <a:r>
              <a:rPr lang="en-US" dirty="0"/>
              <a:t> yang </a:t>
            </a:r>
            <a:r>
              <a:rPr lang="en-US" dirty="0" err="1"/>
              <a:t>ketat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level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id-ID" dirty="0"/>
          </a:p>
          <a:p>
            <a:endParaRPr lang="id-ID" dirty="0" smtClean="0"/>
          </a:p>
          <a:p>
            <a:r>
              <a:rPr lang="en-US" dirty="0" smtClean="0"/>
              <a:t>D</a:t>
            </a:r>
            <a:r>
              <a:rPr lang="id-ID" dirty="0" smtClean="0"/>
              <a:t>M</a:t>
            </a:r>
            <a:r>
              <a:rPr lang="en-US" dirty="0" smtClean="0"/>
              <a:t>L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mespesifikasikan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DBMS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.</a:t>
            </a:r>
            <a:endParaRPr lang="id-ID" dirty="0"/>
          </a:p>
          <a:p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/>
              <a:t>mapping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VDL (View Definition Language)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menspesifikasikan</a:t>
            </a:r>
            <a:r>
              <a:rPr lang="en-US" dirty="0"/>
              <a:t> user view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mappingnya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skema</a:t>
            </a:r>
            <a:r>
              <a:rPr lang="en-US" dirty="0"/>
              <a:t> </a:t>
            </a:r>
            <a:r>
              <a:rPr lang="en-US" dirty="0" err="1"/>
              <a:t>konseptual</a:t>
            </a:r>
            <a:r>
              <a:rPr lang="en-US" dirty="0"/>
              <a:t>.</a:t>
            </a:r>
            <a:endParaRPr lang="id-ID" dirty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0226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Bahasa Basis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DML </a:t>
            </a:r>
            <a:r>
              <a:rPr lang="en-US" dirty="0"/>
              <a:t>(Data Manipulation Language)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smtClean="0"/>
              <a:t>data</a:t>
            </a:r>
            <a:r>
              <a:rPr lang="id-ID" dirty="0" smtClean="0"/>
              <a:t> berupa operasi dasar</a:t>
            </a:r>
            <a:r>
              <a:rPr lang="en-US" dirty="0" smtClean="0"/>
              <a:t> </a:t>
            </a:r>
            <a:r>
              <a:rPr lang="id-ID" dirty="0" smtClean="0"/>
              <a:t>untuk penyisipan, memodifikasi, memanggil, menghapus dll</a:t>
            </a:r>
            <a:endParaRPr lang="id-ID" dirty="0"/>
          </a:p>
          <a:p>
            <a:endParaRPr lang="id-ID" dirty="0" smtClean="0"/>
          </a:p>
          <a:p>
            <a:r>
              <a:rPr lang="en-US" dirty="0" smtClean="0"/>
              <a:t>SQL </a:t>
            </a:r>
            <a:r>
              <a:rPr lang="en-US" dirty="0"/>
              <a:t>(Structured Query Language)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basis data </a:t>
            </a:r>
            <a:r>
              <a:rPr lang="en-US" dirty="0" err="1"/>
              <a:t>relasional</a:t>
            </a:r>
            <a:r>
              <a:rPr lang="en-US" dirty="0"/>
              <a:t>, yang </a:t>
            </a:r>
            <a:r>
              <a:rPr lang="en-US" dirty="0" err="1"/>
              <a:t>mengintegrasikan</a:t>
            </a:r>
            <a:r>
              <a:rPr lang="en-US" dirty="0"/>
              <a:t> DDL, VDL </a:t>
            </a:r>
            <a:r>
              <a:rPr lang="en-US" dirty="0" err="1"/>
              <a:t>dan</a:t>
            </a:r>
            <a:r>
              <a:rPr lang="en-US" dirty="0"/>
              <a:t> DML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387793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Interface Basis Data</a:t>
            </a:r>
            <a:endParaRPr lang="id-ID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Dibuat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memudahkan</a:t>
            </a:r>
            <a:r>
              <a:rPr lang="en-US" sz="2800" dirty="0"/>
              <a:t> user (user friendly), </a:t>
            </a:r>
            <a:r>
              <a:rPr lang="en-US" sz="2800" dirty="0" err="1"/>
              <a:t>meliputi</a:t>
            </a:r>
            <a:r>
              <a:rPr lang="en-US" sz="2800" dirty="0"/>
              <a:t> </a:t>
            </a:r>
            <a:endParaRPr lang="id-ID" sz="2800" dirty="0"/>
          </a:p>
          <a:p>
            <a:pPr lvl="2"/>
            <a:r>
              <a:rPr lang="en-US" dirty="0"/>
              <a:t>Menu based</a:t>
            </a:r>
            <a:endParaRPr lang="id-ID" dirty="0"/>
          </a:p>
          <a:p>
            <a:pPr lvl="2"/>
            <a:r>
              <a:rPr lang="en-US" dirty="0"/>
              <a:t>Graphical </a:t>
            </a:r>
            <a:r>
              <a:rPr lang="en-US" dirty="0" err="1"/>
              <a:t>interfase</a:t>
            </a:r>
            <a:r>
              <a:rPr lang="en-US" dirty="0"/>
              <a:t> (GUI)</a:t>
            </a:r>
            <a:endParaRPr lang="id-ID" dirty="0"/>
          </a:p>
          <a:p>
            <a:pPr lvl="2"/>
            <a:r>
              <a:rPr lang="en-US" dirty="0"/>
              <a:t>Form based</a:t>
            </a:r>
            <a:endParaRPr lang="id-ID" dirty="0"/>
          </a:p>
          <a:p>
            <a:pPr lvl="2"/>
            <a:r>
              <a:rPr lang="en-US" dirty="0"/>
              <a:t>Natural language</a:t>
            </a:r>
            <a:endParaRPr lang="id-ID" dirty="0"/>
          </a:p>
          <a:p>
            <a:pPr lvl="2"/>
            <a:r>
              <a:rPr lang="en-US" dirty="0"/>
              <a:t>Interface </a:t>
            </a:r>
            <a:r>
              <a:rPr lang="en-US" dirty="0" err="1"/>
              <a:t>untuk</a:t>
            </a:r>
            <a:r>
              <a:rPr lang="en-US" dirty="0"/>
              <a:t> Parametric user</a:t>
            </a:r>
            <a:endParaRPr lang="id-ID" dirty="0"/>
          </a:p>
          <a:p>
            <a:pPr lvl="2"/>
            <a:r>
              <a:rPr lang="en-US" dirty="0"/>
              <a:t>Interface </a:t>
            </a:r>
            <a:r>
              <a:rPr lang="en-US" dirty="0" err="1"/>
              <a:t>untuk</a:t>
            </a:r>
            <a:r>
              <a:rPr lang="en-US" dirty="0"/>
              <a:t> DBA</a:t>
            </a:r>
            <a:endParaRPr lang="id-ID" dirty="0"/>
          </a:p>
          <a:p>
            <a:endParaRPr lang="id-ID" dirty="0"/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319262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d-ID" sz="4800" dirty="0" smtClean="0"/>
              <a:t>Pertimbangan Database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7745505" cy="439248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Kapasitas penyimpanan untuk jangka panjang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Keamanan data, password, hak akses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Kebutuhan perangkat keras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Kemampuan menangani transaksi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Vendor terkenal dan produk selalu diupdate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Kompatibel dengan bahasa pemrograman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Bisa diakses dengan tools manajemen database yang terintegrasi ataupun tersedia dipasaran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Bisa dipelihara oleh staff IT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Ada fasilitas metoda backup dan restore 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Harga terjangkau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Bisa sinkronisasi antar server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Bisa migrasi dengan mudah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1700" dirty="0" smtClean="0"/>
              <a:t>Bisa dikembangkan ke arah business intelegent dan data warehousing</a:t>
            </a:r>
            <a:endParaRPr lang="id-ID" sz="1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4800" b="1" dirty="0" smtClean="0"/>
              <a:t>TERIMA KASIH</a:t>
            </a:r>
            <a:endParaRPr lang="id-ID" sz="4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tabLst>
                <a:tab pos="536575" algn="l"/>
              </a:tabLst>
            </a:pPr>
            <a:r>
              <a:rPr lang="en-US" dirty="0" smtClean="0"/>
              <a:t>“</a:t>
            </a:r>
            <a:r>
              <a:rPr lang="id-ID" dirty="0" smtClean="0"/>
              <a:t> DATABASE SYSTEM ALL IN ONE</a:t>
            </a:r>
            <a:r>
              <a:rPr lang="en-US" dirty="0" smtClean="0"/>
              <a:t>”</a:t>
            </a:r>
            <a:endParaRPr lang="id-ID" dirty="0" smtClean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INDRAJANI,  ELEKMEDIA JAKARTA 2018</a:t>
            </a:r>
          </a:p>
          <a:p>
            <a:pPr marL="0" indent="0">
              <a:buNone/>
              <a:tabLst>
                <a:tab pos="536575" algn="l"/>
              </a:tabLst>
            </a:pPr>
            <a:endParaRPr lang="id-ID" dirty="0" smtClean="0"/>
          </a:p>
          <a:p>
            <a:pPr>
              <a:tabLst>
                <a:tab pos="536575" algn="l"/>
              </a:tabLst>
            </a:pPr>
            <a:r>
              <a:rPr lang="en-US" dirty="0"/>
              <a:t>“</a:t>
            </a:r>
            <a:r>
              <a:rPr lang="id-ID" dirty="0"/>
              <a:t> DATABASE </a:t>
            </a:r>
            <a:r>
              <a:rPr lang="id-ID" dirty="0" smtClean="0"/>
              <a:t>DESIGN ALL </a:t>
            </a:r>
            <a:r>
              <a:rPr lang="id-ID" dirty="0"/>
              <a:t>IN ONE</a:t>
            </a:r>
            <a:r>
              <a:rPr lang="en-US" dirty="0"/>
              <a:t>”</a:t>
            </a:r>
            <a:endParaRPr lang="id-ID" dirty="0"/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/>
              <a:t>	INDRAJANI,  ELEKMEDIA JAKARTA 2018</a:t>
            </a:r>
          </a:p>
          <a:p>
            <a:pPr>
              <a:tabLst>
                <a:tab pos="536575" algn="l"/>
              </a:tabLst>
            </a:pPr>
            <a:endParaRPr lang="id-ID" dirty="0" smtClean="0"/>
          </a:p>
          <a:p>
            <a:pPr>
              <a:tabLst>
                <a:tab pos="536575" algn="l"/>
              </a:tabLst>
            </a:pPr>
            <a:r>
              <a:rPr lang="id-ID" dirty="0" smtClean="0"/>
              <a:t>“MODUL BASISDATA”</a:t>
            </a:r>
          </a:p>
          <a:p>
            <a:pPr marL="0" indent="0">
              <a:buNone/>
              <a:tabLst>
                <a:tab pos="536575" algn="l"/>
              </a:tabLst>
            </a:pPr>
            <a:r>
              <a:rPr lang="id-ID" dirty="0" smtClean="0"/>
              <a:t>	JAKAPRAMANA.COM 2014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?</a:t>
            </a:r>
          </a:p>
          <a:p>
            <a:pPr marL="0" indent="0" algn="ctr">
              <a:buNone/>
            </a:pPr>
            <a:endParaRPr lang="id-ID" sz="4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id-ID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?</a:t>
            </a:r>
          </a:p>
        </p:txBody>
      </p:sp>
    </p:spTree>
    <p:extLst>
      <p:ext uri="{BB962C8B-B14F-4D97-AF65-F5344CB8AC3E}">
        <p14:creationId xmlns:p14="http://schemas.microsoft.com/office/powerpoint/2010/main" val="3759715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d-ID" sz="2800" dirty="0" smtClean="0"/>
              <a:t>Sarang/gudang,  tempat bersarang/berkumpul</a:t>
            </a:r>
          </a:p>
        </p:txBody>
      </p:sp>
    </p:spTree>
    <p:extLst>
      <p:ext uri="{BB962C8B-B14F-4D97-AF65-F5344CB8AC3E}">
        <p14:creationId xmlns:p14="http://schemas.microsoft.com/office/powerpoint/2010/main" val="262612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endParaRPr lang="id-ID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Fakta yang masih mentah atau acak yang menjadi input untuk proses yang menghasilkan </a:t>
            </a:r>
            <a:r>
              <a:rPr lang="id-ID" sz="2800" dirty="0" smtClean="0"/>
              <a:t>informasi</a:t>
            </a:r>
          </a:p>
          <a:p>
            <a:pPr marL="514350" indent="-514350" algn="just">
              <a:buFont typeface="+mj-lt"/>
              <a:buAutoNum type="arabicPeriod"/>
            </a:pPr>
            <a:endParaRPr lang="id-ID" sz="1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sz="2800" dirty="0" smtClean="0"/>
              <a:t>Representasi </a:t>
            </a:r>
            <a:r>
              <a:rPr lang="id-ID" sz="2800" dirty="0"/>
              <a:t>fakta dunia nyata yang mewakili suatu objek seperti manusia (pegawai, siswa, pembeli, pelanggan), </a:t>
            </a:r>
            <a:r>
              <a:rPr lang="id-ID" sz="2800" dirty="0" smtClean="0"/>
              <a:t>barang</a:t>
            </a:r>
            <a:r>
              <a:rPr lang="id-ID" sz="2800" dirty="0"/>
              <a:t>, hewan, peristiwa dan sebagainya, yang direkam dalam bentuk angka, huruf, symbol, teks, gambar, bunyi, atau kombinasinya. </a:t>
            </a:r>
            <a:endParaRPr 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196549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534400" cy="758952"/>
          </a:xfrm>
        </p:spPr>
        <p:txBody>
          <a:bodyPr>
            <a:noAutofit/>
          </a:bodyPr>
          <a:lstStyle/>
          <a:p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Lemari </a:t>
            </a:r>
            <a:r>
              <a:rPr lang="id-I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Baju = </a:t>
            </a:r>
            <a:r>
              <a:rPr lang="id-ID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Basis Data </a:t>
            </a:r>
            <a:r>
              <a:rPr lang="id-ID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d-ID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549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64828356"/>
              </p:ext>
            </p:extLst>
          </p:nvPr>
        </p:nvGraphicFramePr>
        <p:xfrm>
          <a:off x="683568" y="1916832"/>
          <a:ext cx="573596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Line Callout 1 3"/>
          <p:cNvSpPr/>
          <p:nvPr/>
        </p:nvSpPr>
        <p:spPr>
          <a:xfrm>
            <a:off x="7092280" y="5013176"/>
            <a:ext cx="1512168" cy="936104"/>
          </a:xfrm>
          <a:prstGeom prst="borderCallout1">
            <a:avLst>
              <a:gd name="adj1" fmla="val 18750"/>
              <a:gd name="adj2" fmla="val -8333"/>
              <a:gd name="adj3" fmla="val -44127"/>
              <a:gd name="adj4" fmla="val -34163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LEMARI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772816"/>
            <a:ext cx="6048672" cy="288032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Line Callout 1 6"/>
          <p:cNvSpPr/>
          <p:nvPr/>
        </p:nvSpPr>
        <p:spPr>
          <a:xfrm>
            <a:off x="1691680" y="5150235"/>
            <a:ext cx="1512168" cy="936104"/>
          </a:xfrm>
          <a:prstGeom prst="borderCallout1">
            <a:avLst>
              <a:gd name="adj1" fmla="val 18750"/>
              <a:gd name="adj2" fmla="val -8333"/>
              <a:gd name="adj3" fmla="val -121599"/>
              <a:gd name="adj4" fmla="val -26865"/>
            </a:avLst>
          </a:prstGeom>
          <a:solidFill>
            <a:schemeClr val="bg1"/>
          </a:solidFill>
          <a:ln w="571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LACI</a:t>
            </a:r>
            <a:endParaRPr lang="id-ID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216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1758</TotalTime>
  <Words>1422</Words>
  <Application>Microsoft Office PowerPoint</Application>
  <PresentationFormat>On-screen Show (4:3)</PresentationFormat>
  <Paragraphs>263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Civic</vt:lpstr>
      <vt:lpstr>SISTEM BASIS DATA</vt:lpstr>
      <vt:lpstr>Kontrak Kuliah</vt:lpstr>
      <vt:lpstr>Silabus</vt:lpstr>
      <vt:lpstr>Referensi</vt:lpstr>
      <vt:lpstr>Definisi</vt:lpstr>
      <vt:lpstr>Basis</vt:lpstr>
      <vt:lpstr>Data</vt:lpstr>
      <vt:lpstr>Lemari Baju = Basis Data ?</vt:lpstr>
      <vt:lpstr>PowerPoint Presentation</vt:lpstr>
      <vt:lpstr>PowerPoint Presentation</vt:lpstr>
      <vt:lpstr>Basis Data</vt:lpstr>
      <vt:lpstr>Traditional File Base System (TFBS) vs  Database  Management System (DBMS)</vt:lpstr>
      <vt:lpstr>Traditional File Base System</vt:lpstr>
      <vt:lpstr>Traditional File Base System</vt:lpstr>
      <vt:lpstr>Database  Management System (DBMS)</vt:lpstr>
      <vt:lpstr>Komponen (DBMS)</vt:lpstr>
      <vt:lpstr>Database  Management System (DBMS)</vt:lpstr>
      <vt:lpstr>   Operasi Dasar Basis Data </vt:lpstr>
      <vt:lpstr>Fungsi Basis Data</vt:lpstr>
      <vt:lpstr>Fungsi Basis Data</vt:lpstr>
      <vt:lpstr>Karakteristik Basis Data</vt:lpstr>
      <vt:lpstr>ORANG BERPERAN LANGSUNG</vt:lpstr>
      <vt:lpstr>Database Administrator (DBA)</vt:lpstr>
      <vt:lpstr>Database Designer</vt:lpstr>
      <vt:lpstr>End User</vt:lpstr>
      <vt:lpstr>End User</vt:lpstr>
      <vt:lpstr>System Analists </vt:lpstr>
      <vt:lpstr>Application Programmers</vt:lpstr>
      <vt:lpstr>Orang-orang Di Belakang Layar</vt:lpstr>
      <vt:lpstr>Konsep Dan Arsitektur Sistem Basis Data</vt:lpstr>
      <vt:lpstr>Model-model Data Schema &amp; Instance</vt:lpstr>
      <vt:lpstr> Kategori Model Data</vt:lpstr>
      <vt:lpstr> Bahasa Basis Data</vt:lpstr>
      <vt:lpstr> Bahasa Basis Data</vt:lpstr>
      <vt:lpstr> Interface Basis Data</vt:lpstr>
      <vt:lpstr>Pertimbangan Database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PROYEK SISTEM INFORMASI</dc:title>
  <dc:creator>Weda Dewa</dc:creator>
  <cp:lastModifiedBy>masagi</cp:lastModifiedBy>
  <cp:revision>140</cp:revision>
  <dcterms:created xsi:type="dcterms:W3CDTF">2013-09-21T01:24:33Z</dcterms:created>
  <dcterms:modified xsi:type="dcterms:W3CDTF">2018-09-26T12:29:40Z</dcterms:modified>
</cp:coreProperties>
</file>