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8" r:id="rId2"/>
    <p:sldId id="259" r:id="rId3"/>
    <p:sldId id="260" r:id="rId4"/>
    <p:sldId id="261" r:id="rId5"/>
    <p:sldId id="262" r:id="rId6"/>
    <p:sldId id="263" r:id="rId7"/>
    <p:sldId id="264" r:id="rId8"/>
    <p:sldId id="265" r:id="rId9"/>
    <p:sldId id="339" r:id="rId10"/>
    <p:sldId id="268" r:id="rId11"/>
    <p:sldId id="269" r:id="rId12"/>
    <p:sldId id="270" r:id="rId13"/>
    <p:sldId id="501" r:id="rId14"/>
    <p:sldId id="272" r:id="rId15"/>
    <p:sldId id="273" r:id="rId16"/>
    <p:sldId id="274" r:id="rId17"/>
    <p:sldId id="276" r:id="rId18"/>
    <p:sldId id="285" r:id="rId19"/>
    <p:sldId id="340" r:id="rId20"/>
    <p:sldId id="257" r:id="rId21"/>
    <p:sldId id="286"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520" r:id="rId36"/>
    <p:sldId id="521" r:id="rId37"/>
    <p:sldId id="522" r:id="rId38"/>
    <p:sldId id="523" r:id="rId39"/>
    <p:sldId id="524" r:id="rId40"/>
    <p:sldId id="525" r:id="rId41"/>
    <p:sldId id="526" r:id="rId42"/>
    <p:sldId id="527" r:id="rId43"/>
    <p:sldId id="528" r:id="rId44"/>
    <p:sldId id="529" r:id="rId45"/>
    <p:sldId id="302" r:id="rId46"/>
    <p:sldId id="303" r:id="rId47"/>
    <p:sldId id="304" r:id="rId48"/>
    <p:sldId id="305" r:id="rId49"/>
    <p:sldId id="306" r:id="rId50"/>
    <p:sldId id="307" r:id="rId51"/>
    <p:sldId id="308" r:id="rId52"/>
    <p:sldId id="309" r:id="rId53"/>
    <p:sldId id="310" r:id="rId54"/>
    <p:sldId id="287" r:id="rId55"/>
    <p:sldId id="485" r:id="rId56"/>
    <p:sldId id="486" r:id="rId57"/>
    <p:sldId id="487" r:id="rId58"/>
    <p:sldId id="488" r:id="rId59"/>
    <p:sldId id="489" r:id="rId60"/>
    <p:sldId id="490" r:id="rId61"/>
    <p:sldId id="491" r:id="rId62"/>
    <p:sldId id="492" r:id="rId63"/>
    <p:sldId id="493"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319"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45045-1E5C-4E63-BD51-55864DB31C00}" type="datetimeFigureOut">
              <a:rPr lang="en-US" smtClean="0"/>
              <a:pPr/>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6FDF6-699C-42AB-9200-7ABE462C00DC}" type="slidenum">
              <a:rPr lang="en-US" smtClean="0"/>
              <a:pPr/>
              <a:t>‹#›</a:t>
            </a:fld>
            <a:endParaRPr lang="en-US"/>
          </a:p>
        </p:txBody>
      </p:sp>
    </p:spTree>
    <p:extLst>
      <p:ext uri="{BB962C8B-B14F-4D97-AF65-F5344CB8AC3E}">
        <p14:creationId xmlns:p14="http://schemas.microsoft.com/office/powerpoint/2010/main" val="49380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116B1A-D63B-48F0-A0D9-7C6F67002D50}" type="datetimeFigureOut">
              <a:rPr lang="en-US" smtClean="0"/>
              <a:pPr/>
              <a:t>10/2/2018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16B1A-D63B-48F0-A0D9-7C6F67002D50}"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116B1A-D63B-48F0-A0D9-7C6F67002D50}"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116B1A-D63B-48F0-A0D9-7C6F67002D50}"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6B1A-D63B-48F0-A0D9-7C6F67002D50}"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116B1A-D63B-48F0-A0D9-7C6F67002D50}"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81CCDD-8155-4069-94BC-C5295EC154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116B1A-D63B-48F0-A0D9-7C6F67002D50}" type="datetimeFigureOut">
              <a:rPr lang="en-US" smtClean="0"/>
              <a:pPr/>
              <a:t>10/2/2018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81CCDD-8155-4069-94BC-C5295EC154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I</a:t>
            </a:r>
          </a:p>
        </p:txBody>
      </p:sp>
      <p:sp>
        <p:nvSpPr>
          <p:cNvPr id="5123" name="Subtitle 2"/>
          <p:cNvSpPr>
            <a:spLocks noGrp="1"/>
          </p:cNvSpPr>
          <p:nvPr>
            <p:ph type="subTitle" idx="1"/>
          </p:nvPr>
        </p:nvSpPr>
        <p:spPr>
          <a:xfrm>
            <a:off x="533400" y="3228975"/>
            <a:ext cx="7854950" cy="1752600"/>
          </a:xfrm>
        </p:spPr>
        <p:txBody>
          <a:bodyPr/>
          <a:lstStyle/>
          <a:p>
            <a:pPr marR="0" eaLnBrk="1" hangingPunct="1">
              <a:buFont typeface="Arial" pitchFamily="34" charset="0"/>
              <a:buNone/>
            </a:pPr>
            <a:r>
              <a:rPr lang="en-US" dirty="0" err="1" smtClean="0"/>
              <a:t>Penelitian</a:t>
            </a:r>
            <a:r>
              <a:rPr lang="en-US" dirty="0" smtClean="0"/>
              <a:t> </a:t>
            </a:r>
            <a:r>
              <a:rPr lang="en-US" dirty="0" err="1" smtClean="0"/>
              <a:t>Ilmiah</a:t>
            </a:r>
            <a:endParaRPr lang="en-US"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 </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512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Karakteristik Penelitian</a:t>
            </a:r>
          </a:p>
        </p:txBody>
      </p:sp>
      <p:sp>
        <p:nvSpPr>
          <p:cNvPr id="15363" name="Content Placeholder 2"/>
          <p:cNvSpPr>
            <a:spLocks noGrp="1"/>
          </p:cNvSpPr>
          <p:nvPr>
            <p:ph idx="1"/>
          </p:nvPr>
        </p:nvSpPr>
        <p:spPr/>
        <p:txBody>
          <a:bodyPr/>
          <a:lstStyle/>
          <a:p>
            <a:pPr marL="514350" indent="-514350" eaLnBrk="1" hangingPunct="1">
              <a:buFont typeface="Calibri" pitchFamily="34" charset="0"/>
              <a:buAutoNum type="arabicPeriod"/>
            </a:pPr>
            <a:r>
              <a:rPr lang="en-US" sz="2800" smtClean="0"/>
              <a:t>Untuk pemecahan masalah</a:t>
            </a:r>
          </a:p>
          <a:p>
            <a:pPr marL="514350" indent="-514350" eaLnBrk="1" hangingPunct="1">
              <a:buFont typeface="Calibri" pitchFamily="34" charset="0"/>
              <a:buAutoNum type="arabicPeriod"/>
            </a:pPr>
            <a:r>
              <a:rPr lang="en-US" sz="2800" smtClean="0"/>
              <a:t>Pengembangan ilmu</a:t>
            </a:r>
          </a:p>
          <a:p>
            <a:pPr marL="514350" indent="-514350" eaLnBrk="1" hangingPunct="1">
              <a:buFont typeface="Calibri" pitchFamily="34" charset="0"/>
              <a:buAutoNum type="arabicPeriod"/>
            </a:pPr>
            <a:r>
              <a:rPr lang="en-US" sz="2800" smtClean="0"/>
              <a:t>Empirik</a:t>
            </a:r>
          </a:p>
          <a:p>
            <a:pPr marL="514350" indent="-514350" eaLnBrk="1" hangingPunct="1">
              <a:buFont typeface="Calibri" pitchFamily="34" charset="0"/>
              <a:buAutoNum type="arabicPeriod"/>
            </a:pPr>
            <a:r>
              <a:rPr lang="en-US" sz="2800" smtClean="0"/>
              <a:t>Observasi dan deskripsi</a:t>
            </a:r>
          </a:p>
          <a:p>
            <a:pPr marL="514350" indent="-514350" eaLnBrk="1" hangingPunct="1">
              <a:buFont typeface="Calibri" pitchFamily="34" charset="0"/>
              <a:buAutoNum type="arabicPeriod"/>
            </a:pPr>
            <a:r>
              <a:rPr lang="en-US" sz="2800" smtClean="0"/>
              <a:t>Sistematik</a:t>
            </a:r>
          </a:p>
          <a:p>
            <a:pPr marL="514350" indent="-514350" eaLnBrk="1" hangingPunct="1">
              <a:buFont typeface="Calibri" pitchFamily="34" charset="0"/>
              <a:buAutoNum type="arabicPeriod"/>
            </a:pPr>
            <a:r>
              <a:rPr lang="en-US" sz="2800" smtClean="0"/>
              <a:t>Obyektif</a:t>
            </a:r>
          </a:p>
          <a:p>
            <a:pPr marL="514350" indent="-514350" eaLnBrk="1" hangingPunct="1">
              <a:buFont typeface="Calibri" pitchFamily="34" charset="0"/>
              <a:buAutoNum type="arabicPeriod"/>
            </a:pPr>
            <a:r>
              <a:rPr lang="en-US" sz="2800" smtClean="0"/>
              <a:t>Replikatif dan transmitable</a:t>
            </a:r>
          </a:p>
          <a:p>
            <a:pPr marL="514350" indent="-514350" eaLnBrk="1" hangingPunct="1">
              <a:buFont typeface="Calibri" pitchFamily="34" charset="0"/>
              <a:buAutoNum type="arabicPeriod"/>
            </a:pPr>
            <a:r>
              <a:rPr lang="en-US" sz="2800" smtClean="0"/>
              <a:t>Butuh keahlian, keberanian, dan pengetahuan</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536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Ragam Penelitian (1)</a:t>
            </a:r>
          </a:p>
        </p:txBody>
      </p:sp>
      <p:sp>
        <p:nvSpPr>
          <p:cNvPr id="3" name="Content Placeholder 2"/>
          <p:cNvSpPr>
            <a:spLocks noGrp="1"/>
          </p:cNvSpPr>
          <p:nvPr>
            <p:ph idx="1"/>
          </p:nvPr>
        </p:nvSpPr>
        <p:spPr/>
        <p:txBody>
          <a:bodyPr>
            <a:normAutofit/>
          </a:bodyPr>
          <a:lstStyle/>
          <a:p>
            <a:pPr marL="514350" indent="-514350" eaLnBrk="1" fontAlgn="auto" hangingPunct="1">
              <a:spcAft>
                <a:spcPts val="0"/>
              </a:spcAft>
              <a:buClr>
                <a:schemeClr val="accent3"/>
              </a:buClr>
              <a:buFont typeface="+mj-lt"/>
              <a:buAutoNum type="alphaLcPeriod"/>
              <a:defRPr/>
            </a:pPr>
            <a:r>
              <a:rPr lang="en-US" sz="2800" dirty="0" err="1" smtClean="0"/>
              <a:t>Tujuan</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Eksploratif</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Developmental</a:t>
            </a:r>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Verifikatif</a:t>
            </a:r>
            <a:endParaRPr lang="en-US" sz="2800" dirty="0" smtClean="0"/>
          </a:p>
          <a:p>
            <a:pPr marL="514350" indent="-514350" eaLnBrk="1" fontAlgn="auto" hangingPunct="1">
              <a:spcAft>
                <a:spcPts val="0"/>
              </a:spcAft>
              <a:buClr>
                <a:schemeClr val="accent3"/>
              </a:buClr>
              <a:buFont typeface="Arial" charset="0"/>
              <a:buAutoNum type="alphaLcPeriod" startAt="2"/>
              <a:defRPr/>
            </a:pPr>
            <a:r>
              <a:rPr lang="en-US" sz="2800" dirty="0" err="1" smtClean="0"/>
              <a:t>Pendekatan</a:t>
            </a:r>
            <a:endParaRPr lang="en-US" sz="2800" dirty="0" smtClean="0"/>
          </a:p>
          <a:p>
            <a:pPr marL="514350" indent="-514350" eaLnBrk="1" fontAlgn="auto" hangingPunct="1">
              <a:spcAft>
                <a:spcPts val="0"/>
              </a:spcAft>
              <a:buClr>
                <a:schemeClr val="accent3"/>
              </a:buClr>
              <a:buFont typeface="Arial" charset="0"/>
              <a:buNone/>
              <a:defRPr/>
            </a:pPr>
            <a:r>
              <a:rPr lang="en-US" sz="2800" dirty="0" smtClean="0"/>
              <a:t>	1. Longitudinal</a:t>
            </a:r>
          </a:p>
          <a:p>
            <a:pPr marL="514350" indent="-514350" eaLnBrk="1" fontAlgn="auto" hangingPunct="1">
              <a:spcAft>
                <a:spcPts val="0"/>
              </a:spcAft>
              <a:buClr>
                <a:schemeClr val="accent3"/>
              </a:buClr>
              <a:buFont typeface="Arial" charset="0"/>
              <a:buNone/>
              <a:defRPr/>
            </a:pPr>
            <a:r>
              <a:rPr lang="en-US" sz="2800" dirty="0" smtClean="0"/>
              <a:t>	2. Cross sectional</a:t>
            </a:r>
          </a:p>
          <a:p>
            <a:pPr marL="514350" indent="-514350" eaLnBrk="1" fontAlgn="auto" hangingPunct="1">
              <a:spcAft>
                <a:spcPts val="0"/>
              </a:spcAft>
              <a:buClr>
                <a:schemeClr val="accent3"/>
              </a:buClr>
              <a:buFont typeface="Arial" charset="0"/>
              <a:buNone/>
              <a:defRPr/>
            </a:pPr>
            <a:endParaRPr lang="en-US"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 </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638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Ragam Penelitian (2)</a:t>
            </a:r>
          </a:p>
        </p:txBody>
      </p:sp>
      <p:sp>
        <p:nvSpPr>
          <p:cNvPr id="14339" name="Content Placeholder 2"/>
          <p:cNvSpPr>
            <a:spLocks noGrp="1"/>
          </p:cNvSpPr>
          <p:nvPr>
            <p:ph idx="1"/>
          </p:nvPr>
        </p:nvSpPr>
        <p:spPr/>
        <p:txBody>
          <a:bodyPr>
            <a:normAutofit lnSpcReduction="10000"/>
          </a:bodyPr>
          <a:lstStyle/>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Ilmu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Ekonomi</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Pendidikan</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Kesehatan</a:t>
            </a:r>
            <a:r>
              <a:rPr lang="en-US" sz="2000" dirty="0" smtClean="0"/>
              <a:t>, </a:t>
            </a:r>
            <a:r>
              <a:rPr lang="en-US" sz="2000" dirty="0" err="1" smtClean="0"/>
              <a:t>dll</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Tempat</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Laboratorium</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Buku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Lapangan</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Variabel</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Variabel</a:t>
            </a:r>
            <a:r>
              <a:rPr lang="en-US" sz="2000" dirty="0" smtClean="0"/>
              <a:t> </a:t>
            </a:r>
            <a:r>
              <a:rPr lang="en-US" sz="2000" dirty="0" err="1" smtClean="0"/>
              <a:t>masa</a:t>
            </a:r>
            <a:r>
              <a:rPr lang="en-US" sz="2000" dirty="0" smtClean="0"/>
              <a:t> </a:t>
            </a:r>
            <a:r>
              <a:rPr lang="en-US" sz="2000" dirty="0" err="1" smtClean="0"/>
              <a:t>lalu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Variabel</a:t>
            </a:r>
            <a:r>
              <a:rPr lang="en-US" sz="2000" dirty="0" smtClean="0"/>
              <a:t> </a:t>
            </a:r>
            <a:r>
              <a:rPr lang="en-US" sz="2000" dirty="0" err="1" smtClean="0"/>
              <a:t>masa</a:t>
            </a:r>
            <a:r>
              <a:rPr lang="en-US" sz="2000" dirty="0" smtClean="0"/>
              <a:t> </a:t>
            </a:r>
            <a:r>
              <a:rPr lang="en-US" sz="2000" dirty="0" err="1" smtClean="0"/>
              <a:t>sekarang</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Variabel</a:t>
            </a:r>
            <a:r>
              <a:rPr lang="en-US" sz="2000" dirty="0" smtClean="0"/>
              <a:t> </a:t>
            </a:r>
            <a:r>
              <a:rPr lang="en-US" sz="2000" dirty="0" err="1" smtClean="0"/>
              <a:t>masa</a:t>
            </a:r>
            <a:r>
              <a:rPr lang="en-US" sz="2000" dirty="0" smtClean="0"/>
              <a:t> </a:t>
            </a:r>
            <a:r>
              <a:rPr lang="en-US" sz="2000" dirty="0" err="1" smtClean="0"/>
              <a:t>akan</a:t>
            </a:r>
            <a:r>
              <a:rPr lang="en-US" sz="2000" dirty="0" smtClean="0"/>
              <a:t> </a:t>
            </a:r>
            <a:r>
              <a:rPr lang="en-US" sz="2000" dirty="0" err="1" smtClean="0"/>
              <a:t>datang</a:t>
            </a:r>
            <a:endParaRPr lang="en-US" sz="2000"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741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2</a:t>
            </a:r>
            <a:endParaRPr lang="en-US" dirty="0"/>
          </a:p>
        </p:txBody>
      </p:sp>
      <p:sp>
        <p:nvSpPr>
          <p:cNvPr id="3" name="Subtitle 2"/>
          <p:cNvSpPr>
            <a:spLocks noGrp="1"/>
          </p:cNvSpPr>
          <p:nvPr>
            <p:ph type="subTitle" idx="1"/>
          </p:nvPr>
        </p:nvSpPr>
        <p:spPr/>
        <p:txBody>
          <a:bodyPr/>
          <a:lstStyle/>
          <a:p>
            <a:r>
              <a:rPr lang="en-US" dirty="0" err="1" smtClean="0"/>
              <a:t>Metode</a:t>
            </a:r>
            <a:r>
              <a:rPr lang="en-US" dirty="0" smtClean="0"/>
              <a:t> </a:t>
            </a:r>
            <a:r>
              <a:rPr lang="en-US" dirty="0" err="1" smtClean="0"/>
              <a:t>Penelitian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METODE PENELITIAN (1)</a:t>
            </a:r>
          </a:p>
        </p:txBody>
      </p:sp>
      <p:sp>
        <p:nvSpPr>
          <p:cNvPr id="19459" name="Content Placeholder 2"/>
          <p:cNvSpPr>
            <a:spLocks noGrp="1"/>
          </p:cNvSpPr>
          <p:nvPr>
            <p:ph idx="1"/>
          </p:nvPr>
        </p:nvSpPr>
        <p:spPr/>
        <p:txBody>
          <a:bodyPr/>
          <a:lstStyle/>
          <a:p>
            <a:pPr algn="just" eaLnBrk="1" hangingPunct="1">
              <a:lnSpc>
                <a:spcPct val="90000"/>
              </a:lnSpc>
            </a:pPr>
            <a:r>
              <a:rPr lang="en-US" sz="2400" smtClean="0">
                <a:latin typeface="Calibri" pitchFamily="34" charset="0"/>
              </a:rPr>
              <a:t>Metode Penelitian : </a:t>
            </a:r>
            <a:r>
              <a:rPr lang="en-US" sz="2400" u="sng" smtClean="0">
                <a:latin typeface="Calibri" pitchFamily="34" charset="0"/>
              </a:rPr>
              <a:t>cara ilmiah</a:t>
            </a:r>
            <a:r>
              <a:rPr lang="en-US" sz="2400" smtClean="0">
                <a:latin typeface="Calibri" pitchFamily="34" charset="0"/>
              </a:rPr>
              <a:t> untuk mendapatkan data dengan tujuan tertentu.</a:t>
            </a:r>
          </a:p>
          <a:p>
            <a:pPr algn="just" eaLnBrk="1" hangingPunct="1">
              <a:lnSpc>
                <a:spcPct val="90000"/>
              </a:lnSpc>
            </a:pPr>
            <a:r>
              <a:rPr lang="en-US" sz="2400" smtClean="0">
                <a:latin typeface="Calibri" pitchFamily="34" charset="0"/>
              </a:rPr>
              <a:t>Cara ilmiah: kegiatan tersebut dilandasai oleh </a:t>
            </a:r>
            <a:r>
              <a:rPr lang="en-US" sz="2400" u="sng" smtClean="0">
                <a:latin typeface="Calibri" pitchFamily="34" charset="0"/>
              </a:rPr>
              <a:t>metode keilmuan</a:t>
            </a:r>
            <a:r>
              <a:rPr lang="en-US" sz="2400" smtClean="0">
                <a:latin typeface="Calibri" pitchFamily="34" charset="0"/>
              </a:rPr>
              <a:t>, sehingga diharapkan data yang didapat akan </a:t>
            </a:r>
            <a:r>
              <a:rPr lang="en-US" sz="2400" u="sng" smtClean="0">
                <a:latin typeface="Calibri" pitchFamily="34" charset="0"/>
              </a:rPr>
              <a:t>objektif, valid, dan reliabel.</a:t>
            </a:r>
          </a:p>
          <a:p>
            <a:pPr algn="just" eaLnBrk="1" hangingPunct="1">
              <a:lnSpc>
                <a:spcPct val="90000"/>
              </a:lnSpc>
            </a:pPr>
            <a:r>
              <a:rPr lang="en-US" sz="2400" smtClean="0">
                <a:latin typeface="Calibri" pitchFamily="34" charset="0"/>
              </a:rPr>
              <a:t> Metode keilmuan: gabungan antara pendekatan </a:t>
            </a:r>
            <a:r>
              <a:rPr lang="en-US" sz="2400" u="sng" smtClean="0">
                <a:latin typeface="Calibri" pitchFamily="34" charset="0"/>
              </a:rPr>
              <a:t>rasional</a:t>
            </a:r>
            <a:r>
              <a:rPr lang="en-US" sz="2400" smtClean="0">
                <a:latin typeface="Calibri" pitchFamily="34" charset="0"/>
              </a:rPr>
              <a:t> dan </a:t>
            </a:r>
            <a:r>
              <a:rPr lang="en-US" sz="2400" u="sng" smtClean="0">
                <a:latin typeface="Calibri" pitchFamily="34" charset="0"/>
              </a:rPr>
              <a:t>empiris</a:t>
            </a:r>
            <a:r>
              <a:rPr lang="en-US" sz="2400" smtClean="0">
                <a:latin typeface="Calibri" pitchFamily="34" charset="0"/>
              </a:rPr>
              <a:t> (Suriasumantri,1978)</a:t>
            </a:r>
          </a:p>
          <a:p>
            <a:pPr algn="just" eaLnBrk="1" hangingPunct="1">
              <a:lnSpc>
                <a:spcPct val="90000"/>
              </a:lnSpc>
            </a:pPr>
            <a:r>
              <a:rPr lang="en-US" sz="2400" smtClean="0">
                <a:latin typeface="Calibri" pitchFamily="34" charset="0"/>
              </a:rPr>
              <a:t>Pendekatan rasional: Memberikan kerangka berpikir yang koheren dan logis.</a:t>
            </a:r>
          </a:p>
          <a:p>
            <a:pPr algn="just" eaLnBrk="1" hangingPunct="1">
              <a:lnSpc>
                <a:spcPct val="90000"/>
              </a:lnSpc>
            </a:pPr>
            <a:r>
              <a:rPr lang="en-US" sz="2400" smtClean="0">
                <a:latin typeface="Calibri" pitchFamily="34" charset="0"/>
              </a:rPr>
              <a:t>Pendekatan empiris: Memberikan kerangka pengujian dalam memastikan suatu kebenaran.</a:t>
            </a:r>
          </a:p>
          <a:p>
            <a:pPr algn="just" eaLnBrk="1" hangingPunct="1">
              <a:lnSpc>
                <a:spcPct val="90000"/>
              </a:lnSpc>
              <a:buFont typeface="Wingdings" pitchFamily="2" charset="2"/>
              <a:buNone/>
            </a:pPr>
            <a:endParaRPr lang="en-US" sz="2400"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METODE PENELITIAN (2)</a:t>
            </a:r>
          </a:p>
        </p:txBody>
      </p:sp>
      <p:sp>
        <p:nvSpPr>
          <p:cNvPr id="20483" name="Content Placeholder 2"/>
          <p:cNvSpPr>
            <a:spLocks noGrp="1"/>
          </p:cNvSpPr>
          <p:nvPr>
            <p:ph idx="1"/>
          </p:nvPr>
        </p:nvSpPr>
        <p:spPr/>
        <p:txBody>
          <a:bodyPr/>
          <a:lstStyle/>
          <a:p>
            <a:pPr algn="just" eaLnBrk="1" hangingPunct="1">
              <a:lnSpc>
                <a:spcPct val="90000"/>
              </a:lnSpc>
            </a:pPr>
            <a:r>
              <a:rPr lang="en-US" sz="3200" smtClean="0"/>
              <a:t>Obyektif: Semua orang akan memberikan penafsiran yang sama.</a:t>
            </a:r>
          </a:p>
          <a:p>
            <a:pPr algn="just" eaLnBrk="1" hangingPunct="1">
              <a:lnSpc>
                <a:spcPct val="90000"/>
              </a:lnSpc>
            </a:pPr>
            <a:r>
              <a:rPr lang="en-US" sz="3200" smtClean="0"/>
              <a:t>Valid: Adanya ketepatan antara data yang terkumpul oleh peneliti dengan data yang terjadi pada obyek yang sesungguhnya.</a:t>
            </a:r>
          </a:p>
          <a:p>
            <a:pPr algn="just" eaLnBrk="1" hangingPunct="1">
              <a:lnSpc>
                <a:spcPct val="90000"/>
              </a:lnSpc>
            </a:pPr>
            <a:r>
              <a:rPr lang="en-US" sz="3200" smtClean="0"/>
              <a:t>Reliabel: Adanya ketetapan/keajega</a:t>
            </a:r>
            <a:r>
              <a:rPr lang="id-ID" sz="3200" smtClean="0"/>
              <a:t>n</a:t>
            </a:r>
            <a:r>
              <a:rPr lang="en-US" sz="3200" smtClean="0"/>
              <a:t>/konsisten data yang didapat dari waktu ke waktu.</a:t>
            </a:r>
          </a:p>
          <a:p>
            <a:pPr eaLnBrk="1" hangingPunct="1"/>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TUJUAN &amp; IMPLIKASI PENELITIAN (1)</a:t>
            </a:r>
          </a:p>
        </p:txBody>
      </p:sp>
      <p:sp>
        <p:nvSpPr>
          <p:cNvPr id="6147" name="Rectangle 3"/>
          <p:cNvSpPr>
            <a:spLocks noGrp="1" noChangeArrowheads="1"/>
          </p:cNvSpPr>
          <p:nvPr>
            <p:ph idx="1"/>
          </p:nvPr>
        </p:nvSpPr>
        <p:spPr/>
        <p:txBody>
          <a:bodyPr>
            <a:noAutofit/>
          </a:bodyPr>
          <a:lstStyle/>
          <a:p>
            <a:pPr marL="396875" indent="-396875" algn="just" eaLnBrk="1" fontAlgn="auto" hangingPunct="1">
              <a:lnSpc>
                <a:spcPct val="90000"/>
              </a:lnSpc>
              <a:spcAft>
                <a:spcPts val="0"/>
              </a:spcAft>
              <a:buClr>
                <a:schemeClr val="accent3"/>
              </a:buClr>
              <a:buFont typeface="Wingdings 2"/>
              <a:buChar char=""/>
              <a:defRPr/>
            </a:pPr>
            <a:r>
              <a:rPr lang="en-US" sz="2400" dirty="0" err="1" smtClean="0"/>
              <a:t>Kegiatan</a:t>
            </a:r>
            <a:r>
              <a:rPr lang="en-US" sz="2400" dirty="0" smtClean="0"/>
              <a:t> </a:t>
            </a:r>
            <a:r>
              <a:rPr lang="en-US" sz="2400" dirty="0" err="1" smtClean="0"/>
              <a:t>penelitian</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tertentu</a:t>
            </a:r>
            <a:r>
              <a:rPr lang="en-US" sz="2400" dirty="0" smtClean="0"/>
              <a:t>, </a:t>
            </a:r>
            <a:r>
              <a:rPr lang="en-US" sz="2400" dirty="0" err="1" smtClean="0"/>
              <a:t>umumnya</a:t>
            </a:r>
            <a:r>
              <a:rPr lang="en-US" sz="2400" dirty="0" smtClean="0"/>
              <a:t> </a:t>
            </a:r>
            <a:r>
              <a:rPr lang="en-US" sz="2400" dirty="0" err="1" smtClean="0"/>
              <a:t>tujuan</a:t>
            </a:r>
            <a:r>
              <a:rPr lang="en-US" sz="2400" dirty="0" smtClean="0"/>
              <a:t> </a:t>
            </a:r>
            <a:r>
              <a:rPr lang="en-US" sz="2400" dirty="0" err="1" smtClean="0"/>
              <a:t>dikelompokkan</a:t>
            </a:r>
            <a:r>
              <a:rPr lang="en-US" sz="2400" dirty="0" smtClean="0"/>
              <a:t> </a:t>
            </a:r>
            <a:r>
              <a:rPr lang="en-US" sz="2400" dirty="0" err="1" smtClean="0"/>
              <a:t>menjadi</a:t>
            </a:r>
            <a:r>
              <a:rPr lang="en-US" sz="2400" dirty="0" smtClean="0"/>
              <a:t> 3 </a:t>
            </a:r>
            <a:r>
              <a:rPr lang="en-US" sz="2400" dirty="0" err="1" smtClean="0"/>
              <a:t>hal</a:t>
            </a:r>
            <a:r>
              <a:rPr lang="en-US" sz="2400" dirty="0" smtClean="0"/>
              <a:t>:</a:t>
            </a:r>
          </a:p>
          <a:p>
            <a:pPr marL="808038" indent="-411163" algn="just" eaLnBrk="1" fontAlgn="auto" hangingPunct="1">
              <a:lnSpc>
                <a:spcPct val="90000"/>
              </a:lnSpc>
              <a:spcAft>
                <a:spcPts val="0"/>
              </a:spcAft>
              <a:buClr>
                <a:schemeClr val="accent3"/>
              </a:buClr>
              <a:buFontTx/>
              <a:buAutoNum type="arabicPeriod"/>
              <a:defRPr/>
            </a:pPr>
            <a:r>
              <a:rPr lang="en-US" sz="2400" dirty="0" err="1" smtClean="0"/>
              <a:t>Menemukan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Membuktikan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Mengembangkan</a:t>
            </a:r>
            <a:r>
              <a:rPr lang="en-US" sz="2400" dirty="0" smtClean="0"/>
              <a:t> </a:t>
            </a:r>
            <a:r>
              <a:rPr lang="en-US" sz="2400" dirty="0" err="1" smtClean="0"/>
              <a:t>pengetahuan</a:t>
            </a:r>
            <a:r>
              <a:rPr lang="en-US" sz="2400" dirty="0" smtClean="0"/>
              <a:t> </a:t>
            </a:r>
            <a:r>
              <a:rPr lang="en-US" sz="2400" dirty="0" err="1" smtClean="0"/>
              <a:t>tertentu</a:t>
            </a:r>
            <a:r>
              <a:rPr lang="en-US" sz="2400" dirty="0" smtClean="0"/>
              <a:t>.</a:t>
            </a:r>
          </a:p>
          <a:p>
            <a:pPr marL="350838" indent="-350838" algn="just" eaLnBrk="1" fontAlgn="auto" hangingPunct="1">
              <a:lnSpc>
                <a:spcPct val="90000"/>
              </a:lnSpc>
              <a:spcAft>
                <a:spcPts val="0"/>
              </a:spcAft>
              <a:buClr>
                <a:schemeClr val="accent3"/>
              </a:buClr>
              <a:buFont typeface="Wingdings 2"/>
              <a:buChar char=""/>
              <a:defRPr/>
            </a:pPr>
            <a:r>
              <a:rPr lang="en-US" sz="2400" dirty="0" smtClean="0"/>
              <a:t>Dari </a:t>
            </a:r>
            <a:r>
              <a:rPr lang="en-US" sz="2400" dirty="0" err="1" smtClean="0"/>
              <a:t>ketiga</a:t>
            </a:r>
            <a:r>
              <a:rPr lang="en-US" sz="2400" dirty="0" smtClean="0"/>
              <a:t> </a:t>
            </a:r>
            <a:r>
              <a:rPr lang="en-US" sz="2400" dirty="0" err="1" smtClean="0"/>
              <a:t>hal</a:t>
            </a:r>
            <a:r>
              <a:rPr lang="en-US" sz="2400" dirty="0" smtClean="0"/>
              <a:t> </a:t>
            </a:r>
            <a:r>
              <a:rPr lang="en-US" sz="2400" dirty="0" err="1" smtClean="0"/>
              <a:t>tersebut</a:t>
            </a:r>
            <a:r>
              <a:rPr lang="en-US" sz="2400" dirty="0" smtClean="0"/>
              <a:t>, </a:t>
            </a:r>
            <a:r>
              <a:rPr lang="en-US" sz="2400" dirty="0" err="1" smtClean="0"/>
              <a:t>implikasi</a:t>
            </a:r>
            <a:r>
              <a:rPr lang="en-US" sz="2400" dirty="0" smtClean="0"/>
              <a:t> </a:t>
            </a:r>
            <a:r>
              <a:rPr lang="en-US" sz="2400" dirty="0" err="1" smtClean="0"/>
              <a:t>dari</a:t>
            </a:r>
            <a:r>
              <a:rPr lang="en-US" sz="2400" dirty="0" smtClean="0"/>
              <a:t> </a:t>
            </a:r>
            <a:r>
              <a:rPr lang="en-US" sz="2400" dirty="0" err="1" smtClean="0"/>
              <a:t>hasil</a:t>
            </a:r>
            <a:r>
              <a:rPr lang="en-US" sz="2400" dirty="0" smtClean="0"/>
              <a:t> </a:t>
            </a:r>
            <a:r>
              <a:rPr lang="en-US" sz="2400" dirty="0" err="1" smtClean="0"/>
              <a:t>penelitian</a:t>
            </a:r>
            <a:r>
              <a:rPr lang="en-US" sz="2400" dirty="0" smtClean="0"/>
              <a:t> </a:t>
            </a:r>
            <a:r>
              <a:rPr lang="en-US" sz="2400" dirty="0" err="1" smtClean="0"/>
              <a:t>akan</a:t>
            </a:r>
            <a:r>
              <a:rPr lang="en-US" sz="2400" dirty="0" smtClean="0"/>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untuk</a:t>
            </a:r>
            <a:r>
              <a:rPr lang="en-US" sz="2400" dirty="0" smtClean="0"/>
              <a:t>:</a:t>
            </a:r>
          </a:p>
          <a:p>
            <a:pPr marL="808038" indent="-457200" algn="just" eaLnBrk="1" fontAlgn="auto" hangingPunct="1">
              <a:lnSpc>
                <a:spcPct val="90000"/>
              </a:lnSpc>
              <a:spcAft>
                <a:spcPts val="0"/>
              </a:spcAft>
              <a:buClr>
                <a:schemeClr val="accent3"/>
              </a:buClr>
              <a:buFontTx/>
              <a:buAutoNum type="arabicPeriod"/>
              <a:defRPr/>
            </a:pPr>
            <a:r>
              <a:rPr lang="en-US" sz="2400" dirty="0" err="1" smtClean="0"/>
              <a:t>Memahami</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Memecahkan</a:t>
            </a:r>
            <a:r>
              <a:rPr lang="en-US" sz="2400" dirty="0" smtClean="0"/>
              <a:t>, </a:t>
            </a:r>
            <a:r>
              <a:rPr lang="en-US" sz="2400" dirty="0" err="1" smtClean="0"/>
              <a:t>dan</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Mengantisipasi</a:t>
            </a:r>
            <a:r>
              <a:rPr lang="en-US" sz="2400" dirty="0" smtClean="0"/>
              <a:t> </a:t>
            </a:r>
            <a:r>
              <a:rPr lang="en-US" sz="2400" dirty="0" err="1" smtClean="0"/>
              <a:t>masalah</a:t>
            </a:r>
            <a:r>
              <a:rPr lang="en-US" sz="2400" dirty="0" smtClean="0"/>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smtClean="0"/>
              <a:t>TUJUAN &amp; IMPLIKASI PENELITIAN (3)</a:t>
            </a:r>
          </a:p>
        </p:txBody>
      </p:sp>
      <p:sp>
        <p:nvSpPr>
          <p:cNvPr id="23555" name="Content Placeholder 2"/>
          <p:cNvSpPr>
            <a:spLocks noGrp="1"/>
          </p:cNvSpPr>
          <p:nvPr>
            <p:ph idx="1"/>
          </p:nvPr>
        </p:nvSpPr>
        <p:spPr/>
        <p:txBody>
          <a:bodyPr>
            <a:normAutofit lnSpcReduction="10000"/>
          </a:bodyPr>
          <a:lstStyle/>
          <a:p>
            <a:pPr algn="just" eaLnBrk="1" hangingPunct="1"/>
            <a:r>
              <a:rPr lang="en-US" sz="3200" smtClean="0"/>
              <a:t>Metode penelitian sosial adalah Cara ilmiah yang digunakan untuk mendapatkan data yang obyektif, valid, dan reliabel, dengan tujuan dapat ditemukan, dibuktikan, dan dikembangkan suatu pengetahuan, sehingga dapat digunakan untuk memahami, memecahkan, dan mengantisipasi masalah dalam bidang ilmu sosial.</a:t>
            </a:r>
          </a:p>
          <a:p>
            <a:pPr eaLnBrk="1" hangingPunct="1"/>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4400" dirty="0" smtClean="0">
                <a:solidFill>
                  <a:schemeClr val="tx1"/>
                </a:solidFill>
              </a:rPr>
              <a:t>METODE PENELITIAN EKSPERIMENT</a:t>
            </a:r>
          </a:p>
        </p:txBody>
      </p:sp>
      <p:sp>
        <p:nvSpPr>
          <p:cNvPr id="32771" name="Rectangle 3"/>
          <p:cNvSpPr>
            <a:spLocks noGrp="1" noChangeArrowheads="1"/>
          </p:cNvSpPr>
          <p:nvPr>
            <p:ph idx="1"/>
          </p:nvPr>
        </p:nvSpPr>
        <p:spPr/>
        <p:txBody>
          <a:bodyPr/>
          <a:lstStyle/>
          <a:p>
            <a:pPr algn="just" eaLnBrk="1" hangingPunct="1"/>
            <a:r>
              <a:rPr lang="en-US" sz="2800" dirty="0" err="1" smtClean="0"/>
              <a:t>Untuk</a:t>
            </a:r>
            <a:r>
              <a:rPr lang="en-US" sz="2800" dirty="0" smtClean="0"/>
              <a:t> </a:t>
            </a:r>
            <a:r>
              <a:rPr lang="en-US" sz="2800" dirty="0" err="1" smtClean="0"/>
              <a:t>mengetahui</a:t>
            </a:r>
            <a:r>
              <a:rPr lang="en-US" sz="2800" dirty="0" smtClean="0"/>
              <a:t> </a:t>
            </a:r>
            <a:r>
              <a:rPr lang="en-US" sz="2800" dirty="0" err="1" smtClean="0"/>
              <a:t>bagaimana</a:t>
            </a:r>
            <a:r>
              <a:rPr lang="en-US" sz="2800" dirty="0" smtClean="0"/>
              <a:t> </a:t>
            </a:r>
            <a:r>
              <a:rPr lang="en-US" sz="2800" dirty="0" err="1" smtClean="0"/>
              <a:t>kedudukan</a:t>
            </a:r>
            <a:r>
              <a:rPr lang="en-US" sz="2800" dirty="0" smtClean="0"/>
              <a:t> </a:t>
            </a:r>
            <a:r>
              <a:rPr lang="en-US" sz="2800" dirty="0" err="1" smtClean="0"/>
              <a:t>hubungan</a:t>
            </a:r>
            <a:r>
              <a:rPr lang="en-US" sz="2800" dirty="0" smtClean="0"/>
              <a:t> </a:t>
            </a:r>
            <a:r>
              <a:rPr lang="en-US" sz="2800" dirty="0" err="1" smtClean="0"/>
              <a:t>kausal</a:t>
            </a:r>
            <a:r>
              <a:rPr lang="en-US" sz="2800" dirty="0" smtClean="0"/>
              <a:t> </a:t>
            </a:r>
            <a:r>
              <a:rPr lang="en-US" sz="2800" dirty="0" err="1" smtClean="0"/>
              <a:t>antara</a:t>
            </a:r>
            <a:r>
              <a:rPr lang="en-US" sz="2800" dirty="0" smtClean="0"/>
              <a:t> </a:t>
            </a:r>
            <a:r>
              <a:rPr lang="en-US" sz="2800" dirty="0" err="1" smtClean="0"/>
              <a:t>variabel-variabel</a:t>
            </a:r>
            <a:r>
              <a:rPr lang="en-US" sz="2800" dirty="0" smtClean="0"/>
              <a:t> yang </a:t>
            </a:r>
            <a:r>
              <a:rPr lang="en-US" sz="2800" dirty="0" err="1" smtClean="0"/>
              <a:t>diselidiki</a:t>
            </a:r>
            <a:r>
              <a:rPr lang="en-US" sz="2800" dirty="0" smtClean="0"/>
              <a:t>.</a:t>
            </a:r>
          </a:p>
          <a:p>
            <a:pPr algn="just" eaLnBrk="1" hangingPunct="1"/>
            <a:r>
              <a:rPr lang="en-US" sz="2800" dirty="0" err="1" smtClean="0"/>
              <a:t>Tujuan</a:t>
            </a:r>
            <a:r>
              <a:rPr lang="en-US" sz="2800" dirty="0" smtClean="0"/>
              <a:t> </a:t>
            </a:r>
            <a:r>
              <a:rPr lang="en-US" sz="2800" dirty="0" err="1" smtClean="0"/>
              <a:t>eksperiment</a:t>
            </a:r>
            <a:r>
              <a:rPr lang="en-US" sz="2800" dirty="0" smtClean="0"/>
              <a:t> </a:t>
            </a:r>
            <a:r>
              <a:rPr lang="en-US" sz="2800" dirty="0" err="1" smtClean="0"/>
              <a:t>bukan</a:t>
            </a:r>
            <a:r>
              <a:rPr lang="en-US" sz="2800" dirty="0" smtClean="0"/>
              <a:t> </a:t>
            </a:r>
            <a:r>
              <a:rPr lang="en-US" sz="2800" dirty="0" err="1" smtClean="0"/>
              <a:t>pada</a:t>
            </a:r>
            <a:r>
              <a:rPr lang="en-US" sz="2800" dirty="0" smtClean="0"/>
              <a:t> </a:t>
            </a:r>
            <a:r>
              <a:rPr lang="en-US" sz="2800" dirty="0" err="1" smtClean="0"/>
              <a:t>pengumpulan</a:t>
            </a:r>
            <a:r>
              <a:rPr lang="en-US" sz="2800" dirty="0" smtClean="0"/>
              <a:t> </a:t>
            </a:r>
            <a:r>
              <a:rPr lang="en-US" sz="2800" dirty="0" err="1" smtClean="0"/>
              <a:t>dan</a:t>
            </a:r>
            <a:r>
              <a:rPr lang="en-US" sz="2800" dirty="0" smtClean="0"/>
              <a:t> </a:t>
            </a:r>
            <a:r>
              <a:rPr lang="en-US" sz="2800" dirty="0" err="1" smtClean="0"/>
              <a:t>deskripsi</a:t>
            </a:r>
            <a:r>
              <a:rPr lang="en-US" sz="2800" dirty="0" smtClean="0"/>
              <a:t> data </a:t>
            </a:r>
            <a:r>
              <a:rPr lang="en-US" sz="2800" dirty="0" err="1" smtClean="0"/>
              <a:t>melainkan</a:t>
            </a:r>
            <a:r>
              <a:rPr lang="en-US" sz="2800" dirty="0" smtClean="0"/>
              <a:t> </a:t>
            </a:r>
            <a:r>
              <a:rPr lang="en-US" sz="2800" dirty="0" err="1" smtClean="0"/>
              <a:t>pada</a:t>
            </a:r>
            <a:r>
              <a:rPr lang="en-US" sz="2800" dirty="0" smtClean="0"/>
              <a:t> </a:t>
            </a:r>
            <a:r>
              <a:rPr lang="en-US" sz="2800" dirty="0" err="1" smtClean="0"/>
              <a:t>penemuan</a:t>
            </a:r>
            <a:r>
              <a:rPr lang="en-US" sz="2800" dirty="0" smtClean="0"/>
              <a:t> </a:t>
            </a:r>
            <a:r>
              <a:rPr lang="en-US" sz="2800" dirty="0" err="1" smtClean="0"/>
              <a:t>faktor-faktor</a:t>
            </a:r>
            <a:r>
              <a:rPr lang="en-US" sz="2800" dirty="0" smtClean="0"/>
              <a:t> </a:t>
            </a:r>
            <a:r>
              <a:rPr lang="en-US" sz="2800" dirty="0" err="1" smtClean="0"/>
              <a:t>penyebab</a:t>
            </a:r>
            <a:r>
              <a:rPr lang="en-US" sz="2800" dirty="0" smtClean="0"/>
              <a:t> </a:t>
            </a:r>
            <a:r>
              <a:rPr lang="en-US" sz="2800" dirty="0" err="1" smtClean="0"/>
              <a:t>dan</a:t>
            </a:r>
            <a:r>
              <a:rPr lang="en-US" sz="2800" dirty="0" smtClean="0"/>
              <a:t> </a:t>
            </a:r>
            <a:r>
              <a:rPr lang="en-US" sz="2800" dirty="0" err="1" smtClean="0"/>
              <a:t>faktor-faktor</a:t>
            </a:r>
            <a:r>
              <a:rPr lang="en-US" sz="2800" dirty="0" smtClean="0"/>
              <a:t> </a:t>
            </a:r>
            <a:r>
              <a:rPr lang="en-US" sz="2800" dirty="0" err="1" smtClean="0"/>
              <a:t>akibat</a:t>
            </a:r>
            <a:r>
              <a:rPr lang="en-US" sz="2800" dirty="0" smtClean="0"/>
              <a:t>.</a:t>
            </a:r>
          </a:p>
          <a:p>
            <a:pPr algn="just" eaLnBrk="1" hangingPunct="1"/>
            <a:r>
              <a:rPr lang="en-US" sz="2800" dirty="0" err="1" smtClean="0"/>
              <a:t>Kesulitan</a:t>
            </a:r>
            <a:r>
              <a:rPr lang="en-US" sz="2800" dirty="0" smtClean="0"/>
              <a:t> </a:t>
            </a:r>
            <a:r>
              <a:rPr lang="en-US" sz="2800" dirty="0" err="1" smtClean="0"/>
              <a:t>dalam</a:t>
            </a:r>
            <a:r>
              <a:rPr lang="en-US" sz="2800" dirty="0" smtClean="0"/>
              <a:t> </a:t>
            </a:r>
            <a:r>
              <a:rPr lang="en-US" sz="2800" dirty="0" err="1" smtClean="0"/>
              <a:t>eksperiment</a:t>
            </a:r>
            <a:r>
              <a:rPr lang="en-US" sz="2800" dirty="0" smtClean="0"/>
              <a:t> </a:t>
            </a:r>
            <a:r>
              <a:rPr lang="en-US" sz="2800" dirty="0" err="1" smtClean="0"/>
              <a:t>yaitu</a:t>
            </a:r>
            <a:r>
              <a:rPr lang="en-US" sz="2800" dirty="0" smtClean="0"/>
              <a:t> </a:t>
            </a:r>
            <a:r>
              <a:rPr lang="en-US" sz="2800" dirty="0" err="1" smtClean="0"/>
              <a:t>dalam</a:t>
            </a:r>
            <a:r>
              <a:rPr lang="en-US" sz="2800" dirty="0" smtClean="0"/>
              <a:t> </a:t>
            </a:r>
            <a:r>
              <a:rPr lang="en-US" sz="2800" dirty="0" err="1" smtClean="0"/>
              <a:t>menguasai</a:t>
            </a:r>
            <a:r>
              <a:rPr lang="en-US" sz="2800" dirty="0" smtClean="0"/>
              <a:t> </a:t>
            </a:r>
            <a:r>
              <a:rPr lang="en-US" sz="2800" dirty="0" err="1" smtClean="0"/>
              <a:t>segala</a:t>
            </a:r>
            <a:r>
              <a:rPr lang="en-US" sz="2800" dirty="0" smtClean="0"/>
              <a:t> </a:t>
            </a:r>
            <a:r>
              <a:rPr lang="en-US" sz="2800" dirty="0" err="1" smtClean="0"/>
              <a:t>faktor</a:t>
            </a:r>
            <a:r>
              <a:rPr lang="en-US" sz="2800" dirty="0" smtClean="0"/>
              <a:t> yang </a:t>
            </a:r>
            <a:r>
              <a:rPr lang="en-US" sz="2800" dirty="0" err="1" smtClean="0"/>
              <a:t>mungkin</a:t>
            </a:r>
            <a:r>
              <a:rPr lang="en-US" sz="2800" dirty="0" smtClean="0"/>
              <a:t> </a:t>
            </a:r>
            <a:r>
              <a:rPr lang="en-US" sz="2800" dirty="0" err="1" smtClean="0"/>
              <a:t>mempengaruhi</a:t>
            </a:r>
            <a:r>
              <a:rPr lang="en-US" sz="2800" dirty="0" smtClean="0"/>
              <a:t> </a:t>
            </a:r>
            <a:r>
              <a:rPr lang="en-US" sz="2800" dirty="0" err="1" smtClean="0"/>
              <a:t>variabel</a:t>
            </a:r>
            <a:r>
              <a:rPr lang="en-US" sz="2800" dirty="0" smtClean="0"/>
              <a:t> yang </a:t>
            </a:r>
            <a:r>
              <a:rPr lang="en-US" sz="2800" dirty="0" err="1" smtClean="0"/>
              <a:t>diteliti</a:t>
            </a:r>
            <a:r>
              <a:rPr lang="en-US" sz="2800" dirty="0" smtClean="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Bentuk</a:t>
            </a:r>
            <a:r>
              <a:rPr lang="en-US" dirty="0" smtClean="0"/>
              <a:t> </a:t>
            </a:r>
            <a:r>
              <a:rPr lang="en-US" dirty="0" err="1" smtClean="0"/>
              <a:t>Desain</a:t>
            </a:r>
            <a:r>
              <a:rPr lang="en-US" dirty="0" smtClean="0"/>
              <a:t> </a:t>
            </a:r>
            <a:r>
              <a:rPr lang="en-US" dirty="0" err="1" smtClean="0"/>
              <a:t>Eksperiment</a:t>
            </a:r>
            <a:endParaRPr lang="en-US" dirty="0"/>
          </a:p>
        </p:txBody>
      </p:sp>
      <p:pic>
        <p:nvPicPr>
          <p:cNvPr id="4" name="Content Placeholder 3"/>
          <p:cNvPicPr>
            <a:picLocks noGrp="1"/>
          </p:cNvPicPr>
          <p:nvPr>
            <p:ph idx="1"/>
          </p:nvPr>
        </p:nvPicPr>
        <p:blipFill>
          <a:blip r:embed="rId2"/>
          <a:stretch>
            <a:fillRect/>
          </a:stretch>
        </p:blipFill>
        <p:spPr>
          <a:xfrm>
            <a:off x="685800" y="1295400"/>
            <a:ext cx="7391399" cy="5181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88" y="285750"/>
            <a:ext cx="8229600" cy="1143000"/>
          </a:xfrm>
        </p:spPr>
        <p:txBody>
          <a:bodyPr>
            <a:normAutofit fontScale="90000"/>
          </a:bodyPr>
          <a:lstStyle/>
          <a:p>
            <a:pPr eaLnBrk="1" fontAlgn="auto" hangingPunct="1">
              <a:spcAft>
                <a:spcPts val="0"/>
              </a:spcAft>
              <a:defRPr/>
            </a:pPr>
            <a:r>
              <a:rPr lang="en-US" smtClean="0"/>
              <a:t>Manusia Mencari Kebenaran (1)</a:t>
            </a:r>
          </a:p>
        </p:txBody>
      </p:sp>
      <p:sp>
        <p:nvSpPr>
          <p:cNvPr id="6147" name="Content Placeholder 2"/>
          <p:cNvSpPr>
            <a:spLocks noGrp="1"/>
          </p:cNvSpPr>
          <p:nvPr>
            <p:ph idx="1"/>
          </p:nvPr>
        </p:nvSpPr>
        <p:spPr/>
        <p:txBody>
          <a:bodyPr>
            <a:normAutofit/>
          </a:bodyPr>
          <a:lstStyle/>
          <a:p>
            <a:pPr algn="just" eaLnBrk="1" hangingPunct="1">
              <a:buFont typeface="Arial" pitchFamily="34" charset="0"/>
              <a:buChar char="•"/>
            </a:pPr>
            <a:r>
              <a:rPr lang="en-US" smtClean="0"/>
              <a:t>Perjalanan menuju kepada pengetahuan yang sempurna dan kebenaran yang tinggi cukup pelik dan berliku-liku. Tetapi sedikit demi sedikit , dengan segala susah payah, manusia berhasil berhasil juga menyingkap tabir yang gelap selama berabad-abad ini.</a:t>
            </a:r>
          </a:p>
          <a:p>
            <a:pPr algn="just" eaLnBrk="1" hangingPunct="1">
              <a:buFont typeface="Arial" pitchFamily="34" charset="0"/>
              <a:buChar char="•"/>
            </a:pPr>
            <a:r>
              <a:rPr lang="en-US" smtClean="0"/>
              <a:t>Pendorong yang hebat ke arah  ini adalah suatu jenis kodrat manusia yang sifatnya </a:t>
            </a:r>
            <a:r>
              <a:rPr lang="en-US" i="1" smtClean="0"/>
              <a:t>selalu mencari.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sp>
        <p:nvSpPr>
          <p:cNvPr id="5" name="Rectangle 4"/>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6150" name="Picture 5"/>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Karakteristik</a:t>
            </a:r>
            <a:r>
              <a:rPr lang="en-US" dirty="0"/>
              <a:t> </a:t>
            </a:r>
            <a:r>
              <a:rPr lang="en-US" dirty="0" err="1" smtClean="0"/>
              <a:t>Metode</a:t>
            </a:r>
            <a:r>
              <a:rPr lang="en-US" dirty="0" smtClean="0"/>
              <a:t> </a:t>
            </a:r>
            <a:r>
              <a:rPr lang="en-US" dirty="0" err="1" smtClean="0"/>
              <a:t>Kuantitatif</a:t>
            </a:r>
            <a:endParaRPr lang="en-US" dirty="0"/>
          </a:p>
        </p:txBody>
      </p:sp>
      <p:sp>
        <p:nvSpPr>
          <p:cNvPr id="3" name="Content Placeholder 2"/>
          <p:cNvSpPr>
            <a:spLocks noGrp="1"/>
          </p:cNvSpPr>
          <p:nvPr>
            <p:ph idx="1"/>
          </p:nvPr>
        </p:nvSpPr>
        <p:spPr/>
        <p:txBody>
          <a:bodyPr>
            <a:normAutofit/>
          </a:bodyPr>
          <a:lstStyle/>
          <a:p>
            <a:r>
              <a:rPr lang="en-US" dirty="0" err="1" smtClean="0"/>
              <a:t>Desain</a:t>
            </a:r>
            <a:r>
              <a:rPr lang="en-US" dirty="0" smtClean="0"/>
              <a:t> : </a:t>
            </a:r>
            <a:r>
              <a:rPr lang="en-US" dirty="0" err="1" smtClean="0"/>
              <a:t>Spesifik</a:t>
            </a:r>
            <a:r>
              <a:rPr lang="en-US" dirty="0" smtClean="0"/>
              <a:t>, </a:t>
            </a:r>
            <a:r>
              <a:rPr lang="en-US" dirty="0" err="1" smtClean="0"/>
              <a:t>jelas</a:t>
            </a:r>
            <a:r>
              <a:rPr lang="en-US" dirty="0" smtClean="0"/>
              <a:t>, </a:t>
            </a:r>
            <a:r>
              <a:rPr lang="en-US" dirty="0" err="1" smtClean="0"/>
              <a:t>rinci</a:t>
            </a:r>
            <a:r>
              <a:rPr lang="en-US" dirty="0" smtClean="0"/>
              <a:t>, </a:t>
            </a:r>
            <a:r>
              <a:rPr lang="en-US" dirty="0" err="1" smtClean="0"/>
              <a:t>Ditentukan</a:t>
            </a:r>
            <a:r>
              <a:rPr lang="en-US" dirty="0" smtClean="0"/>
              <a:t> </a:t>
            </a:r>
            <a:r>
              <a:rPr lang="en-US" dirty="0" err="1" smtClean="0"/>
              <a:t>secara</a:t>
            </a:r>
            <a:r>
              <a:rPr lang="en-US" dirty="0" smtClean="0"/>
              <a:t> </a:t>
            </a:r>
            <a:r>
              <a:rPr lang="en-US" dirty="0" err="1" smtClean="0"/>
              <a:t>mantap</a:t>
            </a:r>
            <a:r>
              <a:rPr lang="en-US" dirty="0" smtClean="0"/>
              <a:t> </a:t>
            </a:r>
            <a:r>
              <a:rPr lang="en-US" dirty="0" err="1" smtClean="0"/>
              <a:t>sejak</a:t>
            </a:r>
            <a:r>
              <a:rPr lang="en-US" dirty="0" smtClean="0"/>
              <a:t> </a:t>
            </a:r>
            <a:r>
              <a:rPr lang="en-US" dirty="0" err="1" smtClean="0"/>
              <a:t>awal</a:t>
            </a:r>
            <a:r>
              <a:rPr lang="en-US" dirty="0" smtClean="0"/>
              <a:t>, </a:t>
            </a:r>
            <a:r>
              <a:rPr lang="en-US" dirty="0" err="1" smtClean="0"/>
              <a:t>jadi</a:t>
            </a:r>
            <a:r>
              <a:rPr lang="en-US" dirty="0" smtClean="0"/>
              <a:t> </a:t>
            </a:r>
            <a:r>
              <a:rPr lang="en-US" dirty="0" err="1" smtClean="0"/>
              <a:t>pegangan</a:t>
            </a:r>
            <a:r>
              <a:rPr lang="en-US" dirty="0" smtClean="0"/>
              <a:t> </a:t>
            </a:r>
            <a:r>
              <a:rPr lang="en-US" dirty="0" err="1" smtClean="0"/>
              <a:t>peneliti</a:t>
            </a:r>
            <a:endParaRPr lang="en-US" dirty="0" smtClean="0"/>
          </a:p>
          <a:p>
            <a:r>
              <a:rPr lang="en-US" dirty="0" err="1" smtClean="0"/>
              <a:t>Tujuan</a:t>
            </a:r>
            <a:r>
              <a:rPr lang="en-US" dirty="0" smtClean="0"/>
              <a:t>: </a:t>
            </a:r>
            <a:r>
              <a:rPr lang="en-US" dirty="0" err="1" smtClean="0"/>
              <a:t>menunjukkan</a:t>
            </a:r>
            <a:r>
              <a:rPr lang="en-US" dirty="0" smtClean="0"/>
              <a:t> hub </a:t>
            </a:r>
            <a:r>
              <a:rPr lang="en-US" dirty="0" err="1" smtClean="0"/>
              <a:t>antar</a:t>
            </a:r>
            <a:r>
              <a:rPr lang="en-US" dirty="0" smtClean="0"/>
              <a:t> </a:t>
            </a:r>
            <a:r>
              <a:rPr lang="en-US" dirty="0" err="1" smtClean="0"/>
              <a:t>variabel</a:t>
            </a:r>
            <a:r>
              <a:rPr lang="en-US" dirty="0" smtClean="0"/>
              <a:t>, </a:t>
            </a:r>
            <a:r>
              <a:rPr lang="en-US" dirty="0" err="1" smtClean="0"/>
              <a:t>menguji</a:t>
            </a:r>
            <a:r>
              <a:rPr lang="en-US" dirty="0" smtClean="0"/>
              <a:t> </a:t>
            </a:r>
            <a:r>
              <a:rPr lang="en-US" dirty="0" err="1" smtClean="0"/>
              <a:t>teori</a:t>
            </a:r>
            <a:r>
              <a:rPr lang="en-US" dirty="0" smtClean="0"/>
              <a:t>, </a:t>
            </a:r>
            <a:r>
              <a:rPr lang="en-US" dirty="0" err="1" smtClean="0"/>
              <a:t>mencari</a:t>
            </a:r>
            <a:r>
              <a:rPr lang="en-US" dirty="0" smtClean="0"/>
              <a:t> </a:t>
            </a:r>
            <a:r>
              <a:rPr lang="en-US" dirty="0" err="1" smtClean="0"/>
              <a:t>generalisasi</a:t>
            </a:r>
            <a:endParaRPr lang="en-US" dirty="0" smtClean="0"/>
          </a:p>
          <a:p>
            <a:r>
              <a:rPr lang="en-US" dirty="0" err="1" smtClean="0"/>
              <a:t>Tehnik</a:t>
            </a:r>
            <a:r>
              <a:rPr lang="en-US" dirty="0" smtClean="0"/>
              <a:t> </a:t>
            </a:r>
            <a:r>
              <a:rPr lang="en-US" dirty="0" err="1" smtClean="0"/>
              <a:t>pengumpulan</a:t>
            </a:r>
            <a:r>
              <a:rPr lang="en-US" dirty="0" smtClean="0"/>
              <a:t> data: </a:t>
            </a:r>
            <a:r>
              <a:rPr lang="en-US" dirty="0" err="1" smtClean="0"/>
              <a:t>kuesioner</a:t>
            </a:r>
            <a:r>
              <a:rPr lang="en-US" dirty="0" smtClean="0"/>
              <a:t>, </a:t>
            </a:r>
            <a:r>
              <a:rPr lang="en-US" dirty="0" err="1" smtClean="0"/>
              <a:t>observasi</a:t>
            </a:r>
            <a:r>
              <a:rPr lang="en-US" dirty="0" smtClean="0"/>
              <a:t> </a:t>
            </a:r>
            <a:r>
              <a:rPr lang="en-US" dirty="0" err="1" smtClean="0"/>
              <a:t>dan</a:t>
            </a:r>
            <a:r>
              <a:rPr lang="en-US" dirty="0" smtClean="0"/>
              <a:t> </a:t>
            </a:r>
            <a:r>
              <a:rPr lang="en-US" dirty="0" err="1" smtClean="0"/>
              <a:t>wawancara</a:t>
            </a:r>
            <a:r>
              <a:rPr lang="en-US" dirty="0" smtClean="0"/>
              <a:t> </a:t>
            </a:r>
            <a:r>
              <a:rPr lang="en-US" dirty="0" err="1" smtClean="0"/>
              <a:t>terstruktur</a:t>
            </a:r>
            <a:endParaRPr lang="en-US" dirty="0" smtClean="0"/>
          </a:p>
          <a:p>
            <a:r>
              <a:rPr lang="en-US" dirty="0" err="1" smtClean="0"/>
              <a:t>Instrumen</a:t>
            </a:r>
            <a:r>
              <a:rPr lang="en-US" dirty="0" smtClean="0"/>
              <a:t> </a:t>
            </a:r>
            <a:r>
              <a:rPr lang="en-US" dirty="0" err="1" smtClean="0"/>
              <a:t>penelitian</a:t>
            </a:r>
            <a:r>
              <a:rPr lang="en-US" dirty="0" smtClean="0"/>
              <a:t> : Test, </a:t>
            </a:r>
            <a:r>
              <a:rPr lang="en-US" dirty="0" err="1" smtClean="0"/>
              <a:t>angket</a:t>
            </a:r>
            <a:r>
              <a:rPr lang="en-US" dirty="0" smtClean="0"/>
              <a:t>, </a:t>
            </a:r>
            <a:r>
              <a:rPr lang="en-US" dirty="0" err="1" smtClean="0"/>
              <a:t>wawancara</a:t>
            </a:r>
            <a:r>
              <a:rPr lang="en-US" dirty="0" smtClean="0"/>
              <a:t> </a:t>
            </a:r>
            <a:r>
              <a:rPr lang="en-US" dirty="0" err="1" smtClean="0"/>
              <a:t>terstruktur</a:t>
            </a:r>
            <a:r>
              <a:rPr lang="en-US" dirty="0" smtClean="0"/>
              <a:t>, </a:t>
            </a:r>
            <a:r>
              <a:rPr lang="en-US" dirty="0" err="1" smtClean="0"/>
              <a:t>instrumen</a:t>
            </a:r>
            <a:r>
              <a:rPr lang="en-US" dirty="0" smtClean="0"/>
              <a:t> yang </a:t>
            </a:r>
            <a:r>
              <a:rPr lang="en-US" dirty="0" err="1" smtClean="0"/>
              <a:t>terstandar</a:t>
            </a:r>
            <a:endParaRPr lang="en-US" dirty="0" smtClean="0"/>
          </a:p>
          <a:p>
            <a:r>
              <a:rPr lang="en-US" dirty="0" smtClean="0"/>
              <a:t>Data: </a:t>
            </a:r>
            <a:r>
              <a:rPr lang="en-US" dirty="0" err="1" smtClean="0"/>
              <a:t>kuantitatif</a:t>
            </a:r>
            <a:r>
              <a:rPr lang="en-US" dirty="0" smtClean="0"/>
              <a:t>, </a:t>
            </a:r>
            <a:r>
              <a:rPr lang="en-US" dirty="0" err="1" smtClean="0"/>
              <a:t>hasil</a:t>
            </a:r>
            <a:r>
              <a:rPr lang="en-US" dirty="0" smtClean="0"/>
              <a:t> </a:t>
            </a:r>
            <a:r>
              <a:rPr lang="en-US" dirty="0" err="1" smtClean="0"/>
              <a:t>pengukuran</a:t>
            </a:r>
            <a:r>
              <a:rPr lang="en-US" dirty="0" smtClean="0"/>
              <a:t> </a:t>
            </a:r>
            <a:r>
              <a:rPr lang="en-US" dirty="0" err="1" smtClean="0"/>
              <a:t>variabel</a:t>
            </a:r>
            <a:r>
              <a:rPr lang="en-US" dirty="0" smtClean="0"/>
              <a:t> </a:t>
            </a:r>
            <a:r>
              <a:rPr lang="en-US" dirty="0" err="1" smtClean="0"/>
              <a:t>dioperasioonalkan</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instrumen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Sampel</a:t>
            </a:r>
            <a:r>
              <a:rPr lang="en-US" dirty="0" smtClean="0"/>
              <a:t> : </a:t>
            </a:r>
            <a:r>
              <a:rPr lang="en-US" dirty="0" err="1" smtClean="0"/>
              <a:t>Besar</a:t>
            </a:r>
            <a:r>
              <a:rPr lang="en-US" dirty="0" smtClean="0"/>
              <a:t>, </a:t>
            </a:r>
            <a:r>
              <a:rPr lang="en-US" dirty="0" err="1" smtClean="0"/>
              <a:t>representatif</a:t>
            </a:r>
            <a:r>
              <a:rPr lang="en-US" dirty="0" smtClean="0"/>
              <a:t>, random, </a:t>
            </a:r>
            <a:r>
              <a:rPr lang="en-US" dirty="0" err="1" smtClean="0"/>
              <a:t>ditentukan</a:t>
            </a:r>
            <a:r>
              <a:rPr lang="en-US" dirty="0" smtClean="0"/>
              <a:t> </a:t>
            </a:r>
            <a:r>
              <a:rPr lang="en-US" dirty="0" err="1" smtClean="0"/>
              <a:t>sejak</a:t>
            </a:r>
            <a:r>
              <a:rPr lang="en-US" dirty="0" smtClean="0"/>
              <a:t> </a:t>
            </a:r>
            <a:r>
              <a:rPr lang="en-US" dirty="0" err="1" smtClean="0"/>
              <a:t>awal</a:t>
            </a:r>
            <a:endParaRPr lang="en-US" dirty="0" smtClean="0"/>
          </a:p>
          <a:p>
            <a:r>
              <a:rPr lang="en-US" dirty="0" err="1" smtClean="0"/>
              <a:t>Analisis</a:t>
            </a:r>
            <a:r>
              <a:rPr lang="en-US" dirty="0" smtClean="0"/>
              <a:t> : </a:t>
            </a:r>
            <a:r>
              <a:rPr lang="en-US" dirty="0" err="1" smtClean="0"/>
              <a:t>setelah</a:t>
            </a:r>
            <a:r>
              <a:rPr lang="en-US" dirty="0" smtClean="0"/>
              <a:t> </a:t>
            </a:r>
            <a:r>
              <a:rPr lang="en-US" dirty="0" err="1" smtClean="0"/>
              <a:t>selesai</a:t>
            </a:r>
            <a:r>
              <a:rPr lang="en-US" dirty="0" smtClean="0"/>
              <a:t> </a:t>
            </a:r>
            <a:r>
              <a:rPr lang="en-US" dirty="0" err="1" smtClean="0"/>
              <a:t>pengumpulan</a:t>
            </a:r>
            <a:r>
              <a:rPr lang="en-US" dirty="0" smtClean="0"/>
              <a:t> data, </a:t>
            </a:r>
            <a:r>
              <a:rPr lang="en-US" dirty="0" err="1" smtClean="0"/>
              <a:t>deduktif</a:t>
            </a:r>
            <a:r>
              <a:rPr lang="en-US" dirty="0" smtClean="0"/>
              <a:t>, </a:t>
            </a:r>
            <a:r>
              <a:rPr lang="en-US" dirty="0" err="1" smtClean="0"/>
              <a:t>menggunakan</a:t>
            </a:r>
            <a:r>
              <a:rPr lang="en-US" dirty="0" smtClean="0"/>
              <a:t> </a:t>
            </a:r>
            <a:r>
              <a:rPr lang="en-US" dirty="0" err="1" smtClean="0"/>
              <a:t>statistik</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endParaRPr lang="en-US" dirty="0" smtClean="0"/>
          </a:p>
          <a:p>
            <a:r>
              <a:rPr lang="en-US" dirty="0" err="1" smtClean="0"/>
              <a:t>Hubungan</a:t>
            </a:r>
            <a:r>
              <a:rPr lang="en-US" dirty="0" smtClean="0"/>
              <a:t> </a:t>
            </a:r>
            <a:r>
              <a:rPr lang="en-US" dirty="0" err="1" smtClean="0"/>
              <a:t>dengan</a:t>
            </a:r>
            <a:r>
              <a:rPr lang="en-US" dirty="0" smtClean="0"/>
              <a:t> </a:t>
            </a:r>
            <a:r>
              <a:rPr lang="en-US" dirty="0" err="1" smtClean="0"/>
              <a:t>responden</a:t>
            </a:r>
            <a:r>
              <a:rPr lang="en-US" dirty="0" smtClean="0"/>
              <a:t>: </a:t>
            </a:r>
            <a:r>
              <a:rPr lang="en-US" dirty="0" err="1" smtClean="0"/>
              <a:t>dibuat</a:t>
            </a:r>
            <a:r>
              <a:rPr lang="en-US" dirty="0" smtClean="0"/>
              <a:t> </a:t>
            </a:r>
            <a:r>
              <a:rPr lang="en-US" dirty="0" err="1" smtClean="0"/>
              <a:t>berjarak</a:t>
            </a:r>
            <a:r>
              <a:rPr lang="en-US" dirty="0" smtClean="0"/>
              <a:t>, </a:t>
            </a:r>
            <a:r>
              <a:rPr lang="en-US" dirty="0" err="1" smtClean="0"/>
              <a:t>kedudukan</a:t>
            </a:r>
            <a:r>
              <a:rPr lang="en-US" dirty="0" smtClean="0"/>
              <a:t> </a:t>
            </a:r>
            <a:r>
              <a:rPr lang="en-US" dirty="0" err="1" smtClean="0"/>
              <a:t>peneliti</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sampai</a:t>
            </a:r>
            <a:r>
              <a:rPr lang="en-US" dirty="0" smtClean="0"/>
              <a:t> </a:t>
            </a:r>
            <a:r>
              <a:rPr lang="en-US" dirty="0" err="1" smtClean="0"/>
              <a:t>hipotesis</a:t>
            </a:r>
            <a:r>
              <a:rPr lang="en-US" dirty="0" smtClean="0"/>
              <a:t> </a:t>
            </a:r>
            <a:r>
              <a:rPr lang="en-US" dirty="0" err="1" smtClean="0"/>
              <a:t>dapat</a:t>
            </a:r>
            <a:r>
              <a:rPr lang="en-US" dirty="0" smtClean="0"/>
              <a:t> </a:t>
            </a:r>
            <a:r>
              <a:rPr lang="en-US" dirty="0" err="1" smtClean="0"/>
              <a:t>dibuktikan</a:t>
            </a:r>
            <a:r>
              <a:rPr lang="en-US" dirty="0" smtClean="0"/>
              <a:t>.</a:t>
            </a:r>
          </a:p>
          <a:p>
            <a:r>
              <a:rPr lang="en-US" dirty="0" err="1" smtClean="0"/>
              <a:t>Usulan</a:t>
            </a:r>
            <a:r>
              <a:rPr lang="en-US" dirty="0" smtClean="0"/>
              <a:t> </a:t>
            </a:r>
            <a:r>
              <a:rPr lang="en-US" dirty="0" err="1" smtClean="0"/>
              <a:t>desain</a:t>
            </a:r>
            <a:r>
              <a:rPr lang="en-US" dirty="0" smtClean="0"/>
              <a:t> : </a:t>
            </a:r>
            <a:r>
              <a:rPr lang="en-US" dirty="0" err="1" smtClean="0"/>
              <a:t>luas</a:t>
            </a:r>
            <a:r>
              <a:rPr lang="en-US" dirty="0" smtClean="0"/>
              <a:t> </a:t>
            </a:r>
            <a:r>
              <a:rPr lang="en-US" dirty="0" err="1" smtClean="0"/>
              <a:t>dan</a:t>
            </a:r>
            <a:r>
              <a:rPr lang="en-US" dirty="0" smtClean="0"/>
              <a:t> </a:t>
            </a:r>
            <a:r>
              <a:rPr lang="en-US" dirty="0" err="1" smtClean="0"/>
              <a:t>rinci</a:t>
            </a:r>
            <a:r>
              <a:rPr lang="en-US" dirty="0" smtClean="0"/>
              <a:t>, </a:t>
            </a:r>
            <a:r>
              <a:rPr lang="en-US" dirty="0" err="1" smtClean="0"/>
              <a:t>literatur</a:t>
            </a:r>
            <a:r>
              <a:rPr lang="en-US" dirty="0" smtClean="0"/>
              <a:t> </a:t>
            </a:r>
            <a:r>
              <a:rPr lang="en-US" dirty="0" err="1" smtClean="0"/>
              <a:t>sudah</a:t>
            </a:r>
            <a:r>
              <a:rPr lang="en-US" dirty="0" smtClean="0"/>
              <a:t> </a:t>
            </a:r>
            <a:r>
              <a:rPr lang="en-US" dirty="0" err="1" smtClean="0"/>
              <a:t>jelas</a:t>
            </a:r>
            <a:r>
              <a:rPr lang="en-US" dirty="0" smtClean="0"/>
              <a:t>, </a:t>
            </a:r>
            <a:r>
              <a:rPr lang="en-US" dirty="0" err="1" smtClean="0"/>
              <a:t>prosedur</a:t>
            </a:r>
            <a:r>
              <a:rPr lang="en-US" dirty="0" smtClean="0"/>
              <a:t> yang </a:t>
            </a:r>
            <a:r>
              <a:rPr lang="en-US" dirty="0" err="1" smtClean="0"/>
              <a:t>spesifik</a:t>
            </a:r>
            <a:r>
              <a:rPr lang="en-US" dirty="0" smtClean="0"/>
              <a:t>, </a:t>
            </a:r>
            <a:r>
              <a:rPr lang="en-US" dirty="0" err="1" smtClean="0"/>
              <a:t>masalah</a:t>
            </a:r>
            <a:r>
              <a:rPr lang="en-US" dirty="0" smtClean="0"/>
              <a:t> </a:t>
            </a:r>
            <a:r>
              <a:rPr lang="en-US" dirty="0" err="1" smtClean="0"/>
              <a:t>dirumuskan</a:t>
            </a:r>
            <a:r>
              <a:rPr lang="en-US" dirty="0" smtClean="0"/>
              <a:t> </a:t>
            </a:r>
            <a:r>
              <a:rPr lang="en-US" dirty="0" err="1" smtClean="0"/>
              <a:t>dengan</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jelas</a:t>
            </a:r>
            <a:r>
              <a:rPr lang="en-US" dirty="0" smtClean="0"/>
              <a:t>, </a:t>
            </a:r>
            <a:r>
              <a:rPr lang="en-US" dirty="0" err="1" smtClean="0"/>
              <a:t>hipotesis</a:t>
            </a:r>
            <a:r>
              <a:rPr lang="en-US" dirty="0" smtClean="0"/>
              <a:t> </a:t>
            </a:r>
            <a:r>
              <a:rPr lang="en-US" dirty="0" err="1" smtClean="0"/>
              <a:t>jelas</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a:t>
            </a:r>
            <a:r>
              <a:rPr smtClean="0"/>
              <a:t>3 </a:t>
            </a:r>
          </a:p>
        </p:txBody>
      </p:sp>
      <p:sp>
        <p:nvSpPr>
          <p:cNvPr id="33795" name="Subtitle 2"/>
          <p:cNvSpPr>
            <a:spLocks noGrp="1"/>
          </p:cNvSpPr>
          <p:nvPr>
            <p:ph type="subTitle" idx="1"/>
          </p:nvPr>
        </p:nvSpPr>
        <p:spPr>
          <a:xfrm>
            <a:off x="1295400" y="3540125"/>
            <a:ext cx="7173913" cy="1101725"/>
          </a:xfrm>
        </p:spPr>
        <p:txBody>
          <a:bodyPr>
            <a:normAutofit lnSpcReduction="10000"/>
          </a:bodyPr>
          <a:lstStyle/>
          <a:p>
            <a:pPr marR="0" eaLnBrk="1" hangingPunct="1">
              <a:buFont typeface="Arial" pitchFamily="34" charset="0"/>
              <a:buNone/>
            </a:pPr>
            <a:r>
              <a:rPr lang="en-US" sz="3200" dirty="0" err="1" smtClean="0"/>
              <a:t>Perumusan</a:t>
            </a:r>
            <a:r>
              <a:rPr lang="en-US" sz="3200" dirty="0" smtClean="0"/>
              <a:t> </a:t>
            </a:r>
            <a:r>
              <a:rPr lang="en-US" sz="3200" dirty="0" err="1" smtClean="0"/>
              <a:t>Masalah</a:t>
            </a:r>
            <a:r>
              <a:rPr lang="en-US" sz="3200" dirty="0" smtClean="0"/>
              <a:t>  </a:t>
            </a:r>
          </a:p>
          <a:p>
            <a:pPr marR="0" eaLnBrk="1" hangingPunct="1">
              <a:buFont typeface="Arial" pitchFamily="34" charset="0"/>
              <a:buNone/>
            </a:pPr>
            <a:r>
              <a:rPr lang="en-US" sz="3200" dirty="0" err="1" smtClean="0"/>
              <a:t>Penelitian</a:t>
            </a:r>
            <a:r>
              <a:rPr lang="en-US" sz="3200" dirty="0" smtClean="0"/>
              <a:t> </a:t>
            </a:r>
            <a:r>
              <a:rPr lang="en-US" sz="3200" dirty="0" err="1" smtClean="0"/>
              <a:t>Kuantitatif</a:t>
            </a:r>
            <a:endParaRPr lang="en-US" sz="32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normAutofit fontScale="92500" lnSpcReduction="20000"/>
          </a:bodyPr>
          <a:lstStyle/>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merupakan</a:t>
            </a:r>
            <a:r>
              <a:rPr lang="en-GB" sz="3200" dirty="0" smtClean="0"/>
              <a:t> </a:t>
            </a:r>
            <a:r>
              <a:rPr lang="en-GB" sz="3200" dirty="0" err="1" smtClean="0"/>
              <a:t>tahap</a:t>
            </a:r>
            <a:r>
              <a:rPr lang="en-GB" sz="3200" dirty="0" smtClean="0"/>
              <a:t> </a:t>
            </a:r>
            <a:r>
              <a:rPr lang="en-GB" sz="3200" dirty="0" err="1" smtClean="0"/>
              <a:t>awal</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proses</a:t>
            </a:r>
            <a:r>
              <a:rPr lang="en-GB" sz="3200" dirty="0" smtClean="0"/>
              <a:t> </a:t>
            </a:r>
            <a:r>
              <a:rPr lang="en-GB" sz="3200" dirty="0" err="1" smtClean="0"/>
              <a:t>penelitian</a:t>
            </a:r>
            <a:r>
              <a:rPr lang="en-GB" sz="3200" dirty="0" smtClean="0"/>
              <a:t>.</a:t>
            </a:r>
            <a:endParaRPr lang="en-US" sz="3200" dirty="0" smtClean="0"/>
          </a:p>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dapat</a:t>
            </a:r>
            <a:r>
              <a:rPr lang="en-GB" sz="3200" dirty="0" smtClean="0"/>
              <a:t> </a:t>
            </a:r>
            <a:r>
              <a:rPr lang="en-GB" sz="3200" dirty="0" err="1" smtClean="0"/>
              <a:t>diartikan</a:t>
            </a:r>
            <a:r>
              <a:rPr lang="en-GB" sz="3200" dirty="0" smtClean="0"/>
              <a:t> </a:t>
            </a:r>
            <a:r>
              <a:rPr lang="en-GB" sz="3200" dirty="0" err="1" smtClean="0"/>
              <a:t>sebagai</a:t>
            </a:r>
            <a:r>
              <a:rPr lang="en-GB" sz="3200" dirty="0" smtClean="0"/>
              <a:t> </a:t>
            </a:r>
            <a:r>
              <a:rPr lang="en-GB" sz="3200" dirty="0" err="1" smtClean="0"/>
              <a:t>suatu</a:t>
            </a:r>
            <a:r>
              <a:rPr lang="en-GB" sz="3200" dirty="0" smtClean="0"/>
              <a:t> </a:t>
            </a:r>
            <a:r>
              <a:rPr lang="en-GB" sz="3200" dirty="0" err="1" smtClean="0"/>
              <a:t>penyimpangan</a:t>
            </a:r>
            <a:r>
              <a:rPr lang="en-GB" sz="3200" dirty="0" smtClean="0"/>
              <a:t> </a:t>
            </a:r>
            <a:r>
              <a:rPr lang="en-GB" sz="3200" dirty="0" err="1" smtClean="0"/>
              <a:t>antara</a:t>
            </a:r>
            <a:r>
              <a:rPr lang="en-GB" sz="3200" dirty="0" smtClean="0"/>
              <a:t> yang </a:t>
            </a:r>
            <a:r>
              <a:rPr lang="en-GB" sz="3200" dirty="0" err="1" smtClean="0"/>
              <a:t>seharusnya</a:t>
            </a:r>
            <a:r>
              <a:rPr lang="en-GB" sz="3200" dirty="0" smtClean="0"/>
              <a:t> </a:t>
            </a:r>
            <a:r>
              <a:rPr lang="en-GB" sz="3200" dirty="0" err="1" smtClean="0"/>
              <a:t>dengan</a:t>
            </a:r>
            <a:r>
              <a:rPr lang="en-GB" sz="3200" dirty="0" smtClean="0"/>
              <a:t> </a:t>
            </a:r>
            <a:r>
              <a:rPr lang="en-GB" sz="3200" dirty="0" err="1" smtClean="0"/>
              <a:t>apa</a:t>
            </a:r>
            <a:r>
              <a:rPr lang="en-GB" sz="3200" dirty="0" smtClean="0"/>
              <a:t> yang </a:t>
            </a:r>
            <a:r>
              <a:rPr lang="en-GB" sz="3200" dirty="0" err="1" smtClean="0"/>
              <a:t>benar-benar</a:t>
            </a:r>
            <a:r>
              <a:rPr lang="en-GB" sz="3200" dirty="0" smtClean="0"/>
              <a:t> </a:t>
            </a:r>
            <a:r>
              <a:rPr lang="en-GB" sz="3200" dirty="0" err="1" smtClean="0"/>
              <a:t>terjadi</a:t>
            </a:r>
            <a:r>
              <a:rPr lang="en-GB" sz="3200" dirty="0" smtClean="0"/>
              <a:t> (</a:t>
            </a:r>
            <a:r>
              <a:rPr lang="en-GB" sz="3200" i="1" dirty="0" smtClean="0"/>
              <a:t>Gap </a:t>
            </a:r>
            <a:r>
              <a:rPr lang="en-GB" sz="3200" i="1" dirty="0" err="1" smtClean="0"/>
              <a:t>antara</a:t>
            </a:r>
            <a:r>
              <a:rPr lang="en-GB" sz="3200" i="1" dirty="0" smtClean="0"/>
              <a:t> Das </a:t>
            </a:r>
            <a:r>
              <a:rPr lang="en-GB" sz="3200" i="1" dirty="0" err="1" smtClean="0"/>
              <a:t>Sein</a:t>
            </a:r>
            <a:r>
              <a:rPr lang="en-GB" sz="3200" i="1" dirty="0" smtClean="0"/>
              <a:t> </a:t>
            </a:r>
            <a:r>
              <a:rPr lang="en-GB" sz="3200" i="1" dirty="0" err="1" smtClean="0"/>
              <a:t>dengan</a:t>
            </a:r>
            <a:r>
              <a:rPr lang="en-GB" sz="3200" i="1" dirty="0" smtClean="0"/>
              <a:t> Das </a:t>
            </a:r>
            <a:r>
              <a:rPr lang="en-GB" sz="3200" i="1" dirty="0" err="1" smtClean="0"/>
              <a:t>Sollen</a:t>
            </a:r>
            <a:r>
              <a:rPr lang="en-GB" sz="3200" i="1" dirty="0" smtClean="0"/>
              <a:t>)</a:t>
            </a:r>
            <a:r>
              <a:rPr lang="en-GB" sz="3200" dirty="0" smtClean="0"/>
              <a:t>. Dan </a:t>
            </a:r>
            <a:r>
              <a:rPr lang="en-GB" sz="3200" dirty="0" err="1" smtClean="0"/>
              <a:t>pada</a:t>
            </a:r>
            <a:r>
              <a:rPr lang="en-GB" sz="3200" dirty="0" smtClean="0"/>
              <a:t> </a:t>
            </a:r>
            <a:r>
              <a:rPr lang="en-GB" sz="3200" dirty="0" err="1" smtClean="0"/>
              <a:t>dasarnya</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dilakukan</a:t>
            </a:r>
            <a:r>
              <a:rPr lang="en-GB" sz="3200" dirty="0" smtClean="0"/>
              <a:t> </a:t>
            </a:r>
            <a:r>
              <a:rPr lang="en-GB" sz="3200" dirty="0" err="1" smtClean="0"/>
              <a:t>guna</a:t>
            </a:r>
            <a:r>
              <a:rPr lang="en-GB" sz="3200" dirty="0" smtClean="0"/>
              <a:t> </a:t>
            </a:r>
            <a:r>
              <a:rPr lang="en-GB" sz="3200" dirty="0" err="1" smtClean="0"/>
              <a:t>mendapatkan</a:t>
            </a:r>
            <a:r>
              <a:rPr lang="en-GB" sz="3200" dirty="0" smtClean="0"/>
              <a:t> data yang </a:t>
            </a:r>
            <a:r>
              <a:rPr lang="en-GB" sz="3200" dirty="0" err="1" smtClean="0"/>
              <a:t>dapat</a:t>
            </a:r>
            <a:r>
              <a:rPr lang="en-GB" sz="3200" dirty="0" smtClean="0"/>
              <a:t> </a:t>
            </a:r>
            <a:r>
              <a:rPr lang="en-GB" sz="3200" dirty="0" err="1" smtClean="0"/>
              <a:t>digunakan</a:t>
            </a:r>
            <a:r>
              <a:rPr lang="en-GB" sz="3200" dirty="0" smtClean="0"/>
              <a:t> </a:t>
            </a:r>
            <a:r>
              <a:rPr lang="en-GB" sz="3200" dirty="0" err="1" smtClean="0"/>
              <a:t>untuk</a:t>
            </a:r>
            <a:r>
              <a:rPr lang="en-GB" sz="3200" dirty="0" smtClean="0"/>
              <a:t> </a:t>
            </a:r>
            <a:r>
              <a:rPr lang="en-GB" sz="3200" dirty="0" err="1" smtClean="0"/>
              <a:t>memecahkan</a:t>
            </a:r>
            <a:r>
              <a:rPr lang="en-GB" sz="3200" dirty="0" smtClean="0"/>
              <a:t> </a:t>
            </a:r>
            <a:r>
              <a:rPr lang="en-GB" sz="3200" dirty="0" err="1" smtClean="0"/>
              <a:t>masalah</a:t>
            </a:r>
            <a:r>
              <a:rPr lang="en-GB" sz="3200" dirty="0" smtClean="0"/>
              <a:t>, </a:t>
            </a:r>
            <a:r>
              <a:rPr lang="en-GB" sz="3200" dirty="0" err="1" smtClean="0"/>
              <a:t>atau</a:t>
            </a:r>
            <a:r>
              <a:rPr lang="en-GB" sz="3200" dirty="0" smtClean="0"/>
              <a:t> </a:t>
            </a:r>
            <a:r>
              <a:rPr lang="en-GB" sz="3200" dirty="0" err="1" smtClean="0"/>
              <a:t>dengan</a:t>
            </a:r>
            <a:r>
              <a:rPr lang="en-GB" sz="3200" dirty="0" smtClean="0"/>
              <a:t> </a:t>
            </a:r>
            <a:r>
              <a:rPr lang="en-GB" sz="3200" dirty="0" err="1" smtClean="0"/>
              <a:t>kata</a:t>
            </a:r>
            <a:r>
              <a:rPr lang="en-GB" sz="3200" dirty="0" smtClean="0"/>
              <a:t> lain </a:t>
            </a:r>
            <a:r>
              <a:rPr lang="en-GB" sz="3200" dirty="0" err="1" smtClean="0"/>
              <a:t>bahwa</a:t>
            </a:r>
            <a:r>
              <a:rPr lang="en-GB" sz="3200" dirty="0" smtClean="0"/>
              <a:t> </a:t>
            </a:r>
            <a:r>
              <a:rPr lang="en-GB" sz="3200" dirty="0" err="1" smtClean="0"/>
              <a:t>setiap</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selalu</a:t>
            </a:r>
            <a:r>
              <a:rPr lang="en-GB" sz="3200" dirty="0" smtClean="0"/>
              <a:t> </a:t>
            </a:r>
            <a:r>
              <a:rPr lang="en-GB" sz="3200" dirty="0" err="1" smtClean="0"/>
              <a:t>beranjak</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masalah</a:t>
            </a:r>
            <a:r>
              <a:rPr lang="en-GB" sz="3200" dirty="0" smtClean="0"/>
              <a:t>.</a:t>
            </a:r>
            <a:endParaRPr lang="en-US" sz="3200" dirty="0" smtClean="0"/>
          </a:p>
          <a:p>
            <a:pPr marL="274320" indent="-274320" eaLnBrk="1" fontAlgn="auto" hangingPunct="1">
              <a:spcAft>
                <a:spcPts val="0"/>
              </a:spcAft>
              <a:buFont typeface="Arial" charset="0"/>
              <a:buChar char="•"/>
              <a:defRPr/>
            </a:pPr>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Karakteristik</a:t>
            </a:r>
            <a:r>
              <a:rPr lang="en-GB" dirty="0" smtClean="0"/>
              <a:t> </a:t>
            </a:r>
            <a:r>
              <a:rPr lang="en-GB" dirty="0" err="1" smtClean="0"/>
              <a:t>masalah</a:t>
            </a:r>
            <a:r>
              <a:rPr lang="en-GB" dirty="0" smtClean="0"/>
              <a:t>:</a:t>
            </a:r>
            <a:r>
              <a:rPr lang="en-US" dirty="0" smtClean="0"/>
              <a:t/>
            </a:r>
            <a:br>
              <a:rPr lang="en-US" dirty="0" smtClean="0"/>
            </a:br>
            <a:endParaRPr lang="en-US" dirty="0" smtClean="0"/>
          </a:p>
        </p:txBody>
      </p:sp>
      <p:sp>
        <p:nvSpPr>
          <p:cNvPr id="35843" name="Content Placeholder 2"/>
          <p:cNvSpPr>
            <a:spLocks noGrp="1"/>
          </p:cNvSpPr>
          <p:nvPr>
            <p:ph idx="1"/>
          </p:nvPr>
        </p:nvSpPr>
        <p:spPr/>
        <p:txBody>
          <a:bodyPr>
            <a:normAutofit fontScale="92500" lnSpcReduction="10000"/>
          </a:bodyPr>
          <a:lstStyle/>
          <a:p>
            <a:pPr algn="just" eaLnBrk="1" hangingPunct="1">
              <a:buNone/>
            </a:pPr>
            <a:r>
              <a:rPr lang="en-GB" sz="3200" dirty="0" err="1" smtClean="0"/>
              <a:t>Masalah</a:t>
            </a:r>
            <a:r>
              <a:rPr lang="en-GB" sz="3200" dirty="0" smtClean="0"/>
              <a:t> yang </a:t>
            </a:r>
            <a:r>
              <a:rPr lang="en-GB" sz="3200" dirty="0" err="1" smtClean="0"/>
              <a:t>dibawa</a:t>
            </a:r>
            <a:r>
              <a:rPr lang="en-GB" sz="3200" dirty="0" smtClean="0"/>
              <a:t> </a:t>
            </a:r>
            <a:r>
              <a:rPr lang="en-GB" sz="3200" dirty="0" err="1" smtClean="0"/>
              <a:t>peneliti</a:t>
            </a:r>
            <a:r>
              <a:rPr lang="en-GB" sz="3200" dirty="0" smtClean="0"/>
              <a:t> </a:t>
            </a:r>
            <a:r>
              <a:rPr lang="en-GB" sz="3200" dirty="0" err="1" smtClean="0"/>
              <a:t>dalam</a:t>
            </a:r>
            <a:r>
              <a:rPr lang="en-GB" sz="3200" dirty="0" smtClean="0"/>
              <a:t> </a:t>
            </a:r>
            <a:r>
              <a:rPr lang="en-GB" sz="3200" dirty="0" err="1" smtClean="0"/>
              <a:t>penelitian</a:t>
            </a:r>
            <a:r>
              <a:rPr lang="en-GB" dirty="0" smtClean="0"/>
              <a:t> </a:t>
            </a:r>
            <a:r>
              <a:rPr lang="en-GB" sz="3200" dirty="0" err="1" smtClean="0"/>
              <a:t>kuantitatif</a:t>
            </a:r>
            <a:r>
              <a:rPr lang="en-GB" sz="3200" dirty="0" smtClean="0"/>
              <a:t> </a:t>
            </a:r>
            <a:r>
              <a:rPr lang="en-GB" sz="3200" dirty="0" err="1" smtClean="0"/>
              <a:t>harus</a:t>
            </a:r>
            <a:r>
              <a:rPr lang="en-GB" sz="3200" dirty="0" smtClean="0"/>
              <a:t> </a:t>
            </a:r>
            <a:r>
              <a:rPr lang="en-GB" sz="3200" dirty="0" err="1" smtClean="0"/>
              <a:t>sudah</a:t>
            </a:r>
            <a:r>
              <a:rPr lang="en-GB" sz="3200" dirty="0" smtClean="0"/>
              <a:t> </a:t>
            </a:r>
            <a:r>
              <a:rPr lang="en-GB" sz="3200" dirty="0" err="1" smtClean="0"/>
              <a:t>jelas</a:t>
            </a:r>
            <a:r>
              <a:rPr lang="en-GB" sz="3200" dirty="0" smtClean="0"/>
              <a:t>.</a:t>
            </a:r>
          </a:p>
          <a:p>
            <a:pPr algn="just" eaLnBrk="1" hangingPunct="1"/>
            <a:r>
              <a:rPr lang="en-GB" sz="3200" dirty="0" err="1" smtClean="0"/>
              <a:t>Masalah</a:t>
            </a:r>
            <a:r>
              <a:rPr lang="en-GB" sz="3200" dirty="0" smtClean="0"/>
              <a:t> </a:t>
            </a:r>
            <a:r>
              <a:rPr lang="en-GB" sz="3200" dirty="0" err="1" smtClean="0"/>
              <a:t>menyatakan</a:t>
            </a:r>
            <a:r>
              <a:rPr lang="en-GB" sz="3200" dirty="0" smtClean="0"/>
              <a:t> </a:t>
            </a:r>
            <a:r>
              <a:rPr lang="en-GB" sz="3200" dirty="0" err="1" smtClean="0"/>
              <a:t>hubungan</a:t>
            </a:r>
            <a:r>
              <a:rPr lang="en-GB" sz="3200" dirty="0" smtClean="0"/>
              <a:t> </a:t>
            </a:r>
            <a:r>
              <a:rPr lang="en-GB" sz="3200" dirty="0" err="1" smtClean="0"/>
              <a:t>antara</a:t>
            </a:r>
            <a:r>
              <a:rPr lang="en-GB" sz="3200" dirty="0" smtClean="0"/>
              <a:t> 2 </a:t>
            </a:r>
            <a:r>
              <a:rPr lang="en-GB" sz="3200" dirty="0" err="1" smtClean="0"/>
              <a:t>variabel</a:t>
            </a:r>
            <a:r>
              <a:rPr lang="en-GB" sz="3200" dirty="0" smtClean="0"/>
              <a:t> </a:t>
            </a:r>
            <a:r>
              <a:rPr lang="en-GB" sz="3200" dirty="0" err="1" smtClean="0"/>
              <a:t>atau</a:t>
            </a:r>
            <a:r>
              <a:rPr lang="en-GB" sz="3200" dirty="0" smtClean="0"/>
              <a:t> </a:t>
            </a:r>
            <a:r>
              <a:rPr lang="en-GB" sz="3200" dirty="0" err="1" smtClean="0"/>
              <a:t>lebih</a:t>
            </a:r>
            <a:endParaRPr lang="en-US" sz="3200" dirty="0" smtClean="0"/>
          </a:p>
          <a:p>
            <a:pPr algn="just" eaLnBrk="1" hangingPunct="1"/>
            <a:r>
              <a:rPr lang="en-GB" sz="3200" dirty="0" err="1" smtClean="0"/>
              <a:t>Masalah</a:t>
            </a:r>
            <a:r>
              <a:rPr lang="en-GB" sz="3200" dirty="0" smtClean="0"/>
              <a:t> </a:t>
            </a:r>
            <a:r>
              <a:rPr lang="en-GB" sz="3200" dirty="0" err="1" smtClean="0"/>
              <a:t>dinyatakan</a:t>
            </a:r>
            <a:r>
              <a:rPr lang="en-GB" sz="3200" dirty="0" smtClean="0"/>
              <a:t> </a:t>
            </a:r>
            <a:r>
              <a:rPr lang="en-GB" sz="3200" dirty="0" err="1" smtClean="0"/>
              <a:t>dalam</a:t>
            </a:r>
            <a:r>
              <a:rPr lang="en-GB" sz="3200" dirty="0" smtClean="0"/>
              <a:t> </a:t>
            </a:r>
            <a:r>
              <a:rPr lang="en-GB" sz="3200" dirty="0" err="1" smtClean="0"/>
              <a:t>bentuk</a:t>
            </a:r>
            <a:r>
              <a:rPr lang="en-GB" sz="3200" dirty="0" smtClean="0"/>
              <a:t> </a:t>
            </a:r>
            <a:r>
              <a:rPr lang="en-GB" sz="3200" dirty="0" err="1" smtClean="0"/>
              <a:t>pertanyaan</a:t>
            </a:r>
            <a:endParaRPr lang="en-US" sz="3200" dirty="0" smtClean="0"/>
          </a:p>
          <a:p>
            <a:pPr algn="just" eaLnBrk="1" hangingPunct="1"/>
            <a:r>
              <a:rPr lang="en-GB" sz="3200" dirty="0" err="1" smtClean="0"/>
              <a:t>Harus</a:t>
            </a:r>
            <a:r>
              <a:rPr lang="en-GB" sz="3200" dirty="0" smtClean="0"/>
              <a:t> </a:t>
            </a:r>
            <a:r>
              <a:rPr lang="en-GB" sz="3200" dirty="0" err="1" smtClean="0"/>
              <a:t>memungkinkan</a:t>
            </a:r>
            <a:r>
              <a:rPr lang="en-GB" sz="3200" dirty="0" smtClean="0"/>
              <a:t> </a:t>
            </a:r>
            <a:r>
              <a:rPr lang="en-GB" sz="3200" dirty="0" err="1" smtClean="0"/>
              <a:t>dikumpulkan</a:t>
            </a:r>
            <a:r>
              <a:rPr lang="en-GB" sz="3200" dirty="0" smtClean="0"/>
              <a:t> data </a:t>
            </a:r>
            <a:r>
              <a:rPr lang="en-GB" sz="3200" dirty="0" err="1" smtClean="0"/>
              <a:t>untuk</a:t>
            </a:r>
            <a:r>
              <a:rPr lang="en-GB" sz="3200" dirty="0" smtClean="0"/>
              <a:t> </a:t>
            </a:r>
            <a:r>
              <a:rPr lang="en-GB" sz="3200" dirty="0" err="1" smtClean="0"/>
              <a:t>menjawab</a:t>
            </a:r>
            <a:r>
              <a:rPr lang="en-GB" sz="3200" dirty="0" smtClean="0"/>
              <a:t> </a:t>
            </a:r>
            <a:r>
              <a:rPr lang="en-GB" sz="3200" dirty="0" err="1" smtClean="0"/>
              <a:t>pertanyaan</a:t>
            </a:r>
            <a:endParaRPr lang="en-US" sz="3200" dirty="0" smtClean="0"/>
          </a:p>
          <a:p>
            <a:pPr algn="just" eaLnBrk="1" hangingPunct="1"/>
            <a:r>
              <a:rPr lang="en-GB" sz="3200" dirty="0" err="1" smtClean="0"/>
              <a:t>Pernyataan</a:t>
            </a:r>
            <a:r>
              <a:rPr lang="en-GB" sz="3200" dirty="0" smtClean="0"/>
              <a:t> </a:t>
            </a:r>
            <a:r>
              <a:rPr lang="en-GB" sz="3200" dirty="0" err="1" smtClean="0"/>
              <a:t>masalah</a:t>
            </a:r>
            <a:r>
              <a:rPr lang="en-GB" sz="3200" dirty="0" smtClean="0"/>
              <a:t> </a:t>
            </a:r>
            <a:r>
              <a:rPr lang="en-GB" sz="3200" dirty="0" err="1" smtClean="0"/>
              <a:t>hendaknya</a:t>
            </a:r>
            <a:r>
              <a:rPr lang="en-GB" sz="3200" dirty="0" smtClean="0"/>
              <a:t> </a:t>
            </a:r>
            <a:r>
              <a:rPr lang="en-GB" sz="3200" dirty="0" err="1" smtClean="0"/>
              <a:t>menghindari</a:t>
            </a:r>
            <a:r>
              <a:rPr lang="en-GB" sz="3200" dirty="0" smtClean="0"/>
              <a:t> </a:t>
            </a:r>
            <a:r>
              <a:rPr lang="en-GB" sz="3200" dirty="0" err="1" smtClean="0"/>
              <a:t>pernyataan</a:t>
            </a:r>
            <a:r>
              <a:rPr lang="en-GB" sz="3200" dirty="0" smtClean="0"/>
              <a:t> yang </a:t>
            </a:r>
            <a:r>
              <a:rPr lang="en-GB" sz="3200" dirty="0" err="1" smtClean="0"/>
              <a:t>menyangkut</a:t>
            </a:r>
            <a:r>
              <a:rPr lang="en-GB" sz="3200" dirty="0" smtClean="0"/>
              <a:t> moral </a:t>
            </a:r>
            <a:r>
              <a:rPr lang="en-GB" sz="3200" dirty="0" err="1" smtClean="0"/>
              <a:t>dan</a:t>
            </a:r>
            <a:r>
              <a:rPr lang="en-GB" sz="3200" dirty="0" smtClean="0"/>
              <a:t> </a:t>
            </a:r>
            <a:r>
              <a:rPr lang="en-GB" sz="3200" dirty="0" err="1" smtClean="0"/>
              <a:t>etika</a:t>
            </a:r>
            <a:r>
              <a:rPr lang="en-GB" sz="3200" dirty="0" smtClean="0"/>
              <a:t>.</a:t>
            </a:r>
            <a:endParaRPr lang="en-US" sz="32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Jenis</a:t>
            </a:r>
            <a:r>
              <a:rPr lang="en-GB" dirty="0" smtClean="0"/>
              <a:t> </a:t>
            </a:r>
            <a:r>
              <a:rPr lang="en-GB" dirty="0" err="1" smtClean="0"/>
              <a:t>permasalahan</a:t>
            </a:r>
            <a:r>
              <a:rPr lang="en-US" dirty="0" smtClean="0"/>
              <a:t/>
            </a:r>
            <a:br>
              <a:rPr lang="en-US" dirty="0" smtClean="0"/>
            </a:br>
            <a:endParaRPr lang="en-US" dirty="0" smtClean="0"/>
          </a:p>
        </p:txBody>
      </p:sp>
      <p:sp>
        <p:nvSpPr>
          <p:cNvPr id="9219" name="Content Placeholder 2"/>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en-GB" sz="3200" smtClean="0"/>
              <a:t>Problema untuk mengetahui status dan mendeskripsikan fenomena</a:t>
            </a:r>
            <a:endParaRPr lang="en-US" sz="3200" smtClean="0"/>
          </a:p>
          <a:p>
            <a:pPr marL="274320" indent="-274320" algn="just" eaLnBrk="1" fontAlgn="auto" hangingPunct="1">
              <a:spcAft>
                <a:spcPts val="0"/>
              </a:spcAft>
              <a:buFont typeface="Wingdings 2"/>
              <a:buChar char=""/>
              <a:defRPr/>
            </a:pPr>
            <a:r>
              <a:rPr lang="en-GB" sz="3200" smtClean="0"/>
              <a:t>Problema untuk membandingkan 2 fenomena atau lebih (problema komparasi)</a:t>
            </a:r>
            <a:endParaRPr lang="en-US" sz="3200" smtClean="0"/>
          </a:p>
          <a:p>
            <a:pPr marL="274320" indent="-274320" algn="just" eaLnBrk="1" fontAlgn="auto" hangingPunct="1">
              <a:spcAft>
                <a:spcPts val="0"/>
              </a:spcAft>
              <a:buFont typeface="Wingdings 2"/>
              <a:buChar char=""/>
              <a:defRPr/>
            </a:pPr>
            <a:r>
              <a:rPr lang="en-GB" sz="3200" smtClean="0"/>
              <a:t>Problema untuk mencari hubungan 2 fenomena atau lebih (problema korelasi)</a:t>
            </a:r>
            <a:endParaRPr lang="en-US" sz="3200" smtClean="0"/>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sejajar</a:t>
            </a:r>
            <a:endParaRPr lang="en-US" sz="3200" smtClean="0">
              <a:solidFill>
                <a:schemeClr val="tx1">
                  <a:tint val="85000"/>
                </a:schemeClr>
              </a:solidFill>
            </a:endParaRPr>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sebab akibat</a:t>
            </a:r>
            <a:endParaRPr lang="en-US" sz="3200" smtClean="0">
              <a:solidFill>
                <a:schemeClr val="tx1">
                  <a:tint val="85000"/>
                </a:schemeClr>
              </a:solidFill>
            </a:endParaRPr>
          </a:p>
          <a:p>
            <a:pPr marL="274320" indent="-274320" eaLnBrk="1" fontAlgn="auto" hangingPunct="1">
              <a:spcAft>
                <a:spcPts val="0"/>
              </a:spcAft>
              <a:buFont typeface="Wingdings 2"/>
              <a:buChar char=""/>
              <a:defRPr/>
            </a:pPr>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20675"/>
            <a:ext cx="7239000" cy="1143000"/>
          </a:xfrm>
        </p:spPr>
        <p:txBody>
          <a:bodyPr/>
          <a:lstStyle/>
          <a:p>
            <a:pPr eaLnBrk="1" hangingPunct="1"/>
            <a:r>
              <a:rPr lang="en-GB" smtClean="0"/>
              <a:t>Sumber masalah</a:t>
            </a:r>
            <a:endParaRPr lang="en-US" smtClean="0"/>
          </a:p>
        </p:txBody>
      </p:sp>
      <p:sp>
        <p:nvSpPr>
          <p:cNvPr id="3" name="Content Placeholder 2"/>
          <p:cNvSpPr>
            <a:spLocks noGrp="1"/>
          </p:cNvSpPr>
          <p:nvPr>
            <p:ph idx="1"/>
          </p:nvPr>
        </p:nvSpPr>
        <p:spPr/>
        <p:txBody>
          <a:bodyPr rtlCol="0">
            <a:normAutofit fontScale="92500"/>
          </a:bodyPr>
          <a:lstStyle/>
          <a:p>
            <a:pPr marL="274320" indent="-274320" eaLnBrk="1" fontAlgn="auto" hangingPunct="1">
              <a:spcBef>
                <a:spcPts val="580"/>
              </a:spcBef>
              <a:spcAft>
                <a:spcPts val="0"/>
              </a:spcAft>
              <a:buFont typeface="Arial" pitchFamily="34" charset="0"/>
              <a:buNone/>
              <a:defRPr/>
            </a:pPr>
            <a:r>
              <a:rPr lang="en-GB" dirty="0" err="1" smtClean="0"/>
              <a:t>Menurut</a:t>
            </a:r>
            <a:r>
              <a:rPr lang="en-GB" dirty="0" smtClean="0"/>
              <a:t> Buckley:</a:t>
            </a:r>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dipublikasikan</a:t>
            </a:r>
            <a:r>
              <a:rPr lang="en-GB" dirty="0" smtClean="0"/>
              <a:t> (</a:t>
            </a:r>
            <a:r>
              <a:rPr lang="en-GB" dirty="0" err="1" smtClean="0"/>
              <a:t>Buku</a:t>
            </a:r>
            <a:r>
              <a:rPr lang="en-GB" dirty="0" smtClean="0"/>
              <a:t>, </a:t>
            </a:r>
            <a:r>
              <a:rPr lang="en-GB" dirty="0" err="1" smtClean="0"/>
              <a:t>Jurnal</a:t>
            </a:r>
            <a:r>
              <a:rPr lang="en-GB" dirty="0" smtClean="0"/>
              <a:t>, </a:t>
            </a:r>
            <a:r>
              <a:rPr lang="en-GB" dirty="0" err="1" smtClean="0"/>
              <a:t>Teks</a:t>
            </a:r>
            <a:r>
              <a:rPr lang="en-GB" dirty="0" smtClean="0"/>
              <a:t>)</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tidak</a:t>
            </a:r>
            <a:r>
              <a:rPr lang="en-GB" dirty="0" smtClean="0"/>
              <a:t> </a:t>
            </a:r>
            <a:r>
              <a:rPr lang="en-GB" dirty="0" err="1" smtClean="0"/>
              <a:t>dipublikasikan</a:t>
            </a:r>
            <a:r>
              <a:rPr lang="en-GB" dirty="0" smtClean="0"/>
              <a:t> (</a:t>
            </a:r>
            <a:r>
              <a:rPr lang="en-GB" dirty="0" err="1" smtClean="0"/>
              <a:t>Skripsi</a:t>
            </a:r>
            <a:r>
              <a:rPr lang="en-GB" dirty="0" smtClean="0"/>
              <a:t>, Thesis, </a:t>
            </a:r>
            <a:r>
              <a:rPr lang="en-GB" dirty="0" err="1" smtClean="0"/>
              <a:t>Disertasi</a:t>
            </a:r>
            <a:r>
              <a:rPr lang="en-GB" dirty="0" smtClean="0"/>
              <a:t>, </a:t>
            </a:r>
            <a:r>
              <a:rPr lang="en-GB" dirty="0" err="1" smtClean="0"/>
              <a:t>Makalah</a:t>
            </a:r>
            <a:r>
              <a:rPr lang="en-GB" dirty="0" smtClean="0"/>
              <a:t>)</a:t>
            </a:r>
            <a:endParaRPr lang="en-US" dirty="0" smtClean="0"/>
          </a:p>
          <a:p>
            <a:pPr marL="274320" indent="-274320" algn="just" eaLnBrk="1" fontAlgn="auto" hangingPunct="1">
              <a:spcBef>
                <a:spcPts val="580"/>
              </a:spcBef>
              <a:spcAft>
                <a:spcPts val="0"/>
              </a:spcAft>
              <a:buFont typeface="Arial" pitchFamily="34" charset="0"/>
              <a:buNone/>
              <a:defRPr/>
            </a:pPr>
            <a:r>
              <a:rPr lang="en-US" dirty="0" err="1" smtClean="0"/>
              <a:t>Menurut</a:t>
            </a:r>
            <a:r>
              <a:rPr lang="en-US" dirty="0" smtClean="0"/>
              <a:t> Stoner:</a:t>
            </a:r>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pengalaman</a:t>
            </a:r>
            <a:r>
              <a:rPr lang="en-GB" dirty="0" smtClean="0"/>
              <a:t> </a:t>
            </a:r>
            <a:r>
              <a:rPr lang="en-GB" dirty="0" err="1" smtClean="0"/>
              <a:t>dan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apa</a:t>
            </a:r>
            <a:r>
              <a:rPr lang="en-GB" dirty="0" smtClean="0"/>
              <a:t> yang </a:t>
            </a:r>
            <a:r>
              <a:rPr lang="en-GB" dirty="0" err="1" smtClean="0"/>
              <a:t>telah</a:t>
            </a:r>
            <a:r>
              <a:rPr lang="en-GB" dirty="0" smtClean="0"/>
              <a:t> </a:t>
            </a:r>
            <a:r>
              <a:rPr lang="en-GB" dirty="0" err="1" smtClean="0"/>
              <a:t>direncanakan</a:t>
            </a:r>
            <a:r>
              <a:rPr lang="en-GB" dirty="0" smtClean="0"/>
              <a:t> </a:t>
            </a:r>
            <a:r>
              <a:rPr lang="en-GB" dirty="0" err="1" smtClean="0"/>
              <a:t>dengan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pengaduan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kompetisi</a:t>
            </a:r>
            <a:endParaRPr lang="en-US"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20675"/>
            <a:ext cx="7239000" cy="1143000"/>
          </a:xfrm>
        </p:spPr>
        <p:txBody>
          <a:bodyPr/>
          <a:lstStyle/>
          <a:p>
            <a:pPr eaLnBrk="1" hangingPunct="1"/>
            <a:r>
              <a:rPr lang="en-GB" smtClean="0"/>
              <a:t>Rumusan masalah</a:t>
            </a:r>
            <a:endParaRPr lang="en-US" smtClean="0"/>
          </a:p>
        </p:txBody>
      </p:sp>
      <p:sp>
        <p:nvSpPr>
          <p:cNvPr id="3" name="Content Placeholder 2"/>
          <p:cNvSpPr>
            <a:spLocks noGrp="1"/>
          </p:cNvSpPr>
          <p:nvPr>
            <p:ph idx="1"/>
          </p:nvPr>
        </p:nvSpPr>
        <p:spPr/>
        <p:txBody>
          <a:bodyPr rtlCol="0">
            <a:normAutofit/>
          </a:bodyPr>
          <a:lstStyle/>
          <a:p>
            <a:pPr marL="0" indent="0" algn="just" eaLnBrk="1" fontAlgn="auto" hangingPunct="1">
              <a:spcBef>
                <a:spcPts val="580"/>
              </a:spcBef>
              <a:spcAft>
                <a:spcPts val="0"/>
              </a:spcAft>
              <a:buFont typeface="Arial" pitchFamily="34" charset="0"/>
              <a:buNone/>
              <a:defRPr/>
            </a:pPr>
            <a:r>
              <a:rPr lang="en-GB" sz="3200" dirty="0" err="1" smtClean="0"/>
              <a:t>Fraenkel</a:t>
            </a:r>
            <a:r>
              <a:rPr lang="en-GB" sz="3200" dirty="0" smtClean="0"/>
              <a:t> </a:t>
            </a:r>
            <a:r>
              <a:rPr lang="en-GB" sz="3200" dirty="0" err="1" smtClean="0"/>
              <a:t>dan</a:t>
            </a:r>
            <a:r>
              <a:rPr lang="en-GB" sz="3200" dirty="0" smtClean="0"/>
              <a:t> </a:t>
            </a:r>
            <a:r>
              <a:rPr lang="en-GB" sz="3200" dirty="0" err="1" smtClean="0"/>
              <a:t>Wahen</a:t>
            </a:r>
            <a:r>
              <a:rPr lang="en-GB" sz="3200" dirty="0" smtClean="0"/>
              <a:t> (1990:22) </a:t>
            </a:r>
            <a:r>
              <a:rPr lang="en-GB" sz="3200" dirty="0" err="1" smtClean="0"/>
              <a:t>mengemukakan</a:t>
            </a:r>
            <a:r>
              <a:rPr lang="en-GB" sz="3200" dirty="0" smtClean="0"/>
              <a:t> </a:t>
            </a:r>
            <a:r>
              <a:rPr lang="en-GB" sz="3200" dirty="0" err="1" smtClean="0"/>
              <a:t>bahwa</a:t>
            </a:r>
            <a:r>
              <a:rPr lang="en-GB" sz="3200" dirty="0" smtClean="0"/>
              <a:t> </a:t>
            </a:r>
            <a:r>
              <a:rPr lang="en-GB" sz="3200" dirty="0" err="1" smtClean="0"/>
              <a:t>rumusan</a:t>
            </a:r>
            <a:r>
              <a:rPr lang="en-GB" sz="3200" dirty="0" smtClean="0"/>
              <a:t> </a:t>
            </a:r>
            <a:r>
              <a:rPr lang="en-GB" sz="3200" dirty="0" err="1" smtClean="0"/>
              <a:t>masalah</a:t>
            </a:r>
            <a:r>
              <a:rPr lang="en-GB" sz="3200" dirty="0" smtClean="0"/>
              <a:t> </a:t>
            </a:r>
            <a:r>
              <a:rPr lang="en-GB" sz="3200" dirty="0" err="1" smtClean="0"/>
              <a:t>penelitian</a:t>
            </a:r>
            <a:r>
              <a:rPr lang="en-GB" sz="3200" dirty="0" smtClean="0"/>
              <a:t> yang </a:t>
            </a:r>
            <a:r>
              <a:rPr lang="en-GB" sz="3200" dirty="0" err="1" smtClean="0"/>
              <a:t>baik</a:t>
            </a:r>
            <a:r>
              <a:rPr lang="en-GB" sz="3200" dirty="0" smtClean="0"/>
              <a:t> </a:t>
            </a:r>
            <a:r>
              <a:rPr lang="en-GB" sz="3200" dirty="0" err="1" smtClean="0"/>
              <a:t>adalah</a:t>
            </a:r>
            <a:r>
              <a:rPr lang="en-GB" sz="3200" dirty="0" smtClean="0"/>
              <a:t>:</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feasible</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jelas</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signifikan</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etis</a:t>
            </a:r>
            <a:endParaRPr lang="en-US" sz="32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Bentuk</a:t>
            </a:r>
            <a:r>
              <a:rPr lang="en-GB" dirty="0" smtClean="0"/>
              <a:t> </a:t>
            </a:r>
            <a:r>
              <a:rPr lang="en-GB" dirty="0" err="1" smtClean="0"/>
              <a:t>masalah</a:t>
            </a:r>
            <a:r>
              <a:rPr lang="en-GB" dirty="0" smtClean="0"/>
              <a:t> </a:t>
            </a:r>
            <a:r>
              <a:rPr lang="en-GB" dirty="0" err="1" smtClean="0"/>
              <a:t>penelitian</a:t>
            </a:r>
            <a:r>
              <a:rPr lang="en-US" dirty="0" smtClean="0"/>
              <a:t/>
            </a:r>
            <a:br>
              <a:rPr lang="en-US" dirty="0" smtClean="0"/>
            </a:br>
            <a:endParaRPr lang="en-US" dirty="0" smtClean="0"/>
          </a:p>
        </p:txBody>
      </p:sp>
      <p:sp>
        <p:nvSpPr>
          <p:cNvPr id="3" name="Content Placeholder 2"/>
          <p:cNvSpPr>
            <a:spLocks noGrp="1"/>
          </p:cNvSpPr>
          <p:nvPr>
            <p:ph idx="1"/>
          </p:nvPr>
        </p:nvSpPr>
        <p:spPr/>
        <p:txBody>
          <a:bodyPr rtlCol="0">
            <a:normAutofit/>
          </a:bodyPr>
          <a:lstStyle/>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Deskriptif</a:t>
            </a:r>
            <a:r>
              <a:rPr lang="en-GB" dirty="0" smtClean="0"/>
              <a:t>: </a:t>
            </a:r>
            <a:r>
              <a:rPr lang="en-GB" dirty="0" err="1" smtClean="0"/>
              <a:t>suatu</a:t>
            </a:r>
            <a:r>
              <a:rPr lang="en-GB" dirty="0" smtClean="0"/>
              <a:t> </a:t>
            </a:r>
            <a:r>
              <a:rPr lang="en-GB" dirty="0" err="1" smtClean="0"/>
              <a:t>permasalahan</a:t>
            </a:r>
            <a:r>
              <a:rPr lang="en-GB" dirty="0" smtClean="0"/>
              <a:t> yang </a:t>
            </a:r>
            <a:r>
              <a:rPr lang="en-GB" dirty="0" err="1" smtClean="0"/>
              <a:t>berkenaan</a:t>
            </a:r>
            <a:r>
              <a:rPr lang="en-GB" dirty="0" smtClean="0"/>
              <a:t> </a:t>
            </a:r>
            <a:r>
              <a:rPr lang="en-GB" dirty="0" err="1" smtClean="0"/>
              <a:t>dengan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yaitu</a:t>
            </a:r>
            <a:r>
              <a:rPr lang="en-GB" dirty="0" smtClean="0"/>
              <a:t> </a:t>
            </a:r>
            <a:r>
              <a:rPr lang="en-GB" dirty="0" err="1" smtClean="0"/>
              <a:t>tanpa</a:t>
            </a:r>
            <a:r>
              <a:rPr lang="en-GB" dirty="0" smtClean="0"/>
              <a:t> </a:t>
            </a:r>
            <a:r>
              <a:rPr lang="en-GB" dirty="0" err="1" smtClean="0"/>
              <a:t>membuat</a:t>
            </a:r>
            <a:r>
              <a:rPr lang="en-GB" dirty="0" smtClean="0"/>
              <a:t> </a:t>
            </a:r>
            <a:r>
              <a:rPr lang="en-GB" dirty="0" err="1" smtClean="0"/>
              <a:t>perbandingan</a:t>
            </a:r>
            <a:r>
              <a:rPr lang="en-GB" dirty="0" smtClean="0"/>
              <a:t> </a:t>
            </a:r>
            <a:r>
              <a:rPr lang="en-GB" dirty="0" err="1" smtClean="0"/>
              <a:t>dan</a:t>
            </a:r>
            <a:r>
              <a:rPr lang="en-GB" dirty="0" smtClean="0"/>
              <a:t> </a:t>
            </a:r>
            <a:r>
              <a:rPr lang="en-GB" dirty="0" err="1" smtClean="0"/>
              <a:t>menghubungkan</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Seberapa</a:t>
            </a:r>
            <a:r>
              <a:rPr lang="en-GB" dirty="0" smtClean="0"/>
              <a:t> </a:t>
            </a:r>
            <a:r>
              <a:rPr lang="en-GB" dirty="0" err="1" smtClean="0"/>
              <a:t>tinggi</a:t>
            </a:r>
            <a:r>
              <a:rPr lang="en-GB" dirty="0" smtClean="0"/>
              <a:t> </a:t>
            </a:r>
            <a:r>
              <a:rPr lang="en-GB" dirty="0" err="1" smtClean="0"/>
              <a:t>tingkat</a:t>
            </a:r>
            <a:r>
              <a:rPr lang="en-GB" dirty="0" smtClean="0"/>
              <a:t> </a:t>
            </a:r>
            <a:r>
              <a:rPr lang="en-GB" b="1" dirty="0" err="1" smtClean="0"/>
              <a:t>produktivitas</a:t>
            </a:r>
            <a:r>
              <a:rPr lang="en-GB" b="1" dirty="0" smtClean="0"/>
              <a:t> </a:t>
            </a:r>
            <a:r>
              <a:rPr lang="en-GB" b="1"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komparatif</a:t>
            </a:r>
            <a:r>
              <a:rPr lang="en-GB" dirty="0" smtClean="0"/>
              <a:t>: </a:t>
            </a:r>
            <a:r>
              <a:rPr lang="en-GB" dirty="0" err="1" smtClean="0"/>
              <a:t>suatu</a:t>
            </a:r>
            <a:r>
              <a:rPr lang="en-GB" dirty="0" smtClean="0"/>
              <a:t> </a:t>
            </a:r>
            <a:r>
              <a:rPr lang="en-GB" dirty="0" err="1" smtClean="0"/>
              <a:t>permasalahan</a:t>
            </a:r>
            <a:r>
              <a:rPr lang="en-GB" dirty="0" smtClean="0"/>
              <a:t> </a:t>
            </a:r>
            <a:r>
              <a:rPr lang="en-GB" dirty="0" err="1" smtClean="0"/>
              <a:t>penelitian</a:t>
            </a:r>
            <a:r>
              <a:rPr lang="en-GB" dirty="0" smtClean="0"/>
              <a:t> yang </a:t>
            </a:r>
            <a:r>
              <a:rPr lang="en-GB" dirty="0" err="1" smtClean="0"/>
              <a:t>bersifat</a:t>
            </a:r>
            <a:r>
              <a:rPr lang="en-GB" dirty="0" smtClean="0"/>
              <a:t> </a:t>
            </a:r>
            <a:r>
              <a:rPr lang="en-GB" dirty="0" err="1" smtClean="0"/>
              <a:t>membandingkan</a:t>
            </a:r>
            <a:r>
              <a:rPr lang="en-GB" dirty="0" smtClean="0"/>
              <a:t> </a:t>
            </a:r>
            <a:r>
              <a:rPr lang="en-GB" dirty="0" err="1" smtClean="0"/>
              <a:t>keberadaan</a:t>
            </a:r>
            <a:r>
              <a:rPr lang="en-GB" dirty="0" smtClean="0"/>
              <a:t> </a:t>
            </a:r>
            <a:r>
              <a:rPr lang="en-GB" dirty="0" err="1" smtClean="0"/>
              <a:t>suatu</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dua</a:t>
            </a:r>
            <a:r>
              <a:rPr lang="en-GB" dirty="0" smtClean="0"/>
              <a:t> </a:t>
            </a:r>
            <a:r>
              <a:rPr lang="en-GB" dirty="0" err="1" smtClean="0"/>
              <a:t>sampel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Adakah</a:t>
            </a:r>
            <a:r>
              <a:rPr lang="en-GB" dirty="0" smtClean="0"/>
              <a:t> </a:t>
            </a:r>
            <a:r>
              <a:rPr lang="en-GB" dirty="0" err="1" smtClean="0"/>
              <a:t>perbedaan</a:t>
            </a:r>
            <a:r>
              <a:rPr lang="en-GB" dirty="0" smtClean="0"/>
              <a:t> </a:t>
            </a:r>
            <a:r>
              <a:rPr lang="en-GB" b="1" dirty="0" err="1" smtClean="0"/>
              <a:t>produktivitas</a:t>
            </a:r>
            <a:r>
              <a:rPr lang="en-GB" b="1" dirty="0" smtClean="0"/>
              <a:t> </a:t>
            </a:r>
            <a:r>
              <a:rPr lang="en-GB" b="1" dirty="0" err="1" smtClean="0"/>
              <a:t>kerja</a:t>
            </a:r>
            <a:r>
              <a:rPr lang="en-GB" dirty="0" smtClean="0"/>
              <a:t> </a:t>
            </a:r>
            <a:r>
              <a:rPr lang="en-GB" u="sng" dirty="0" err="1" smtClean="0"/>
              <a:t>pegawai</a:t>
            </a:r>
            <a:r>
              <a:rPr lang="en-GB" u="sng" dirty="0" smtClean="0"/>
              <a:t> </a:t>
            </a:r>
            <a:r>
              <a:rPr lang="en-GB" u="sng" dirty="0" err="1" smtClean="0"/>
              <a:t>negeri</a:t>
            </a:r>
            <a:r>
              <a:rPr lang="en-GB" dirty="0" smtClean="0"/>
              <a:t> </a:t>
            </a:r>
            <a:r>
              <a:rPr lang="en-GB" dirty="0" err="1" smtClean="0"/>
              <a:t>dan</a:t>
            </a:r>
            <a:r>
              <a:rPr lang="en-GB" dirty="0" smtClean="0"/>
              <a:t> </a:t>
            </a:r>
            <a:r>
              <a:rPr lang="en-GB" u="sng" dirty="0" err="1" smtClean="0"/>
              <a:t>swasta</a:t>
            </a:r>
            <a:r>
              <a:rPr lang="en-GB" dirty="0" smtClean="0"/>
              <a:t>?</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en-GB" sz="2800" dirty="0" err="1" smtClean="0"/>
              <a:t>Permasalahan</a:t>
            </a:r>
            <a:r>
              <a:rPr lang="en-GB" sz="2800" dirty="0" smtClean="0"/>
              <a:t> </a:t>
            </a:r>
            <a:r>
              <a:rPr lang="en-GB" sz="2800" dirty="0" err="1" smtClean="0"/>
              <a:t>asosiatif</a:t>
            </a:r>
            <a:r>
              <a:rPr lang="en-GB" sz="2800" dirty="0" smtClean="0"/>
              <a:t>: </a:t>
            </a:r>
            <a:r>
              <a:rPr lang="en-GB" sz="2800" dirty="0" err="1" smtClean="0"/>
              <a:t>suatu</a:t>
            </a:r>
            <a:r>
              <a:rPr lang="en-GB" sz="2800" dirty="0" smtClean="0"/>
              <a:t> </a:t>
            </a:r>
            <a:r>
              <a:rPr lang="en-GB" sz="2800" dirty="0" err="1" smtClean="0"/>
              <a:t>permasalahan</a:t>
            </a:r>
            <a:r>
              <a:rPr lang="en-GB" sz="2800" dirty="0" smtClean="0"/>
              <a:t> </a:t>
            </a:r>
            <a:r>
              <a:rPr lang="en-GB" sz="2800" dirty="0" err="1" smtClean="0"/>
              <a:t>penelitian</a:t>
            </a:r>
            <a:r>
              <a:rPr lang="en-GB" sz="2800" dirty="0" smtClean="0"/>
              <a:t> yang </a:t>
            </a:r>
            <a:r>
              <a:rPr lang="en-GB" sz="2800" dirty="0" err="1" smtClean="0"/>
              <a:t>bersifat</a:t>
            </a:r>
            <a:r>
              <a:rPr lang="en-GB" sz="2800" dirty="0" smtClean="0"/>
              <a:t> </a:t>
            </a:r>
            <a:r>
              <a:rPr lang="en-GB" sz="2800" dirty="0" err="1" smtClean="0"/>
              <a:t>menghubungkan</a:t>
            </a:r>
            <a:r>
              <a:rPr lang="en-GB" sz="2800" dirty="0" smtClean="0"/>
              <a:t> </a:t>
            </a:r>
            <a:r>
              <a:rPr lang="en-GB" sz="2800" dirty="0" err="1" smtClean="0"/>
              <a:t>dua</a:t>
            </a:r>
            <a:r>
              <a:rPr lang="en-GB" sz="2800" dirty="0" smtClean="0"/>
              <a:t> </a:t>
            </a:r>
            <a:r>
              <a:rPr lang="en-GB" sz="2800" dirty="0" err="1" smtClean="0"/>
              <a:t>variabel</a:t>
            </a:r>
            <a:r>
              <a:rPr lang="en-GB" sz="2800" dirty="0" smtClean="0"/>
              <a:t> </a:t>
            </a:r>
            <a:r>
              <a:rPr lang="en-GB" sz="2800" dirty="0" err="1" smtClean="0"/>
              <a:t>atau</a:t>
            </a:r>
            <a:r>
              <a:rPr lang="en-GB" sz="2800" dirty="0" smtClean="0"/>
              <a:t> </a:t>
            </a:r>
            <a:r>
              <a:rPr lang="en-GB" sz="2800" dirty="0" err="1" smtClean="0"/>
              <a:t>lebih</a:t>
            </a:r>
            <a:r>
              <a:rPr lang="en-GB" sz="2800" dirty="0" smtClean="0"/>
              <a:t> yang </a:t>
            </a:r>
            <a:r>
              <a:rPr lang="en-GB" sz="2800" dirty="0" err="1" smtClean="0"/>
              <a:t>bersifat</a:t>
            </a:r>
            <a:r>
              <a:rPr lang="en-GB" sz="2800" dirty="0" smtClean="0"/>
              <a:t> </a:t>
            </a:r>
            <a:r>
              <a:rPr lang="en-GB" sz="2800" dirty="0" err="1" smtClean="0"/>
              <a:t>kebersamaan</a:t>
            </a:r>
            <a:r>
              <a:rPr lang="en-GB" sz="2800" dirty="0" smtClean="0"/>
              <a:t>. </a:t>
            </a:r>
            <a:r>
              <a:rPr lang="en-GB" sz="2800" dirty="0" err="1" smtClean="0"/>
              <a:t>dan</a:t>
            </a:r>
            <a:r>
              <a:rPr lang="en-GB" sz="2800" dirty="0" smtClean="0"/>
              <a:t> </a:t>
            </a:r>
            <a:r>
              <a:rPr lang="en-GB" sz="2800" dirty="0" err="1" smtClean="0"/>
              <a:t>pada</a:t>
            </a:r>
            <a:r>
              <a:rPr lang="en-GB" sz="2800" dirty="0" smtClean="0"/>
              <a:t> </a:t>
            </a:r>
            <a:r>
              <a:rPr lang="en-GB" sz="2800" dirty="0" err="1" smtClean="0"/>
              <a:t>permasalahan</a:t>
            </a:r>
            <a:r>
              <a:rPr lang="en-GB" sz="2800" dirty="0" smtClean="0"/>
              <a:t> </a:t>
            </a:r>
            <a:r>
              <a:rPr lang="en-GB" sz="2800" dirty="0" err="1" smtClean="0"/>
              <a:t>ini</a:t>
            </a:r>
            <a:r>
              <a:rPr lang="en-GB" sz="2800" dirty="0" smtClean="0"/>
              <a:t> </a:t>
            </a:r>
            <a:r>
              <a:rPr lang="en-GB" sz="2800" dirty="0" err="1" smtClean="0"/>
              <a:t>terdapat</a:t>
            </a:r>
            <a:r>
              <a:rPr lang="en-GB" sz="2800" dirty="0" smtClean="0"/>
              <a:t> 3 </a:t>
            </a:r>
            <a:r>
              <a:rPr lang="en-GB" sz="2800" dirty="0" err="1" smtClean="0"/>
              <a:t>bentuk</a:t>
            </a:r>
            <a:r>
              <a:rPr lang="en-GB" sz="2800" dirty="0" smtClean="0"/>
              <a:t> </a:t>
            </a:r>
            <a:r>
              <a:rPr lang="en-GB" sz="2800" dirty="0" err="1" smtClean="0"/>
              <a:t>hubungan</a:t>
            </a:r>
            <a:r>
              <a:rPr lang="en-GB" sz="2800" dirty="0" smtClean="0"/>
              <a:t> </a:t>
            </a:r>
            <a:r>
              <a:rPr lang="en-GB" sz="2800" dirty="0" err="1" smtClean="0"/>
              <a:t>yaitu</a:t>
            </a:r>
            <a:r>
              <a:rPr lang="en-GB" sz="2800" dirty="0" smtClean="0"/>
              <a:t>:</a:t>
            </a:r>
            <a:endParaRPr lang="en-US" sz="2800" dirty="0" smtClean="0"/>
          </a:p>
          <a:p>
            <a:pPr marL="548640" lvl="1"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simetris</a:t>
            </a:r>
            <a:r>
              <a:rPr lang="en-GB" sz="2800" dirty="0" smtClean="0">
                <a:solidFill>
                  <a:schemeClr val="tx1">
                    <a:tint val="85000"/>
                  </a:schemeClr>
                </a:solidFill>
              </a:rPr>
              <a:t>: </a:t>
            </a:r>
            <a:r>
              <a:rPr lang="en-GB" sz="2800" dirty="0" err="1" smtClean="0">
                <a:solidFill>
                  <a:schemeClr val="tx1">
                    <a:tint val="85000"/>
                  </a:schemeClr>
                </a:solidFill>
              </a:rPr>
              <a:t>suatu</a:t>
            </a:r>
            <a:r>
              <a:rPr lang="en-GB" sz="2800" dirty="0" smtClean="0">
                <a:solidFill>
                  <a:schemeClr val="tx1">
                    <a:tint val="85000"/>
                  </a:schemeClr>
                </a:solidFill>
              </a:rPr>
              <a:t> </a:t>
            </a: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dua</a:t>
            </a:r>
            <a:r>
              <a:rPr lang="en-GB" sz="2800" dirty="0" smtClean="0">
                <a:solidFill>
                  <a:schemeClr val="tx1">
                    <a:tint val="85000"/>
                  </a:schemeClr>
                </a:solidFill>
              </a:rPr>
              <a:t> </a:t>
            </a:r>
            <a:r>
              <a:rPr lang="en-GB" sz="2800" dirty="0" err="1" smtClean="0">
                <a:solidFill>
                  <a:schemeClr val="tx1">
                    <a:tint val="85000"/>
                  </a:schemeClr>
                </a:solidFill>
              </a:rPr>
              <a:t>variabel</a:t>
            </a:r>
            <a:r>
              <a:rPr lang="en-GB" sz="2800" dirty="0" smtClean="0">
                <a:solidFill>
                  <a:schemeClr val="tx1">
                    <a:tint val="85000"/>
                  </a:schemeClr>
                </a:solidFill>
              </a:rPr>
              <a:t> </a:t>
            </a:r>
            <a:r>
              <a:rPr lang="en-GB" sz="2800" dirty="0" err="1" smtClean="0">
                <a:solidFill>
                  <a:schemeClr val="tx1">
                    <a:tint val="85000"/>
                  </a:schemeClr>
                </a:solidFill>
              </a:rPr>
              <a:t>atau</a:t>
            </a:r>
            <a:r>
              <a:rPr lang="en-GB" sz="2800" dirty="0" smtClean="0">
                <a:solidFill>
                  <a:schemeClr val="tx1">
                    <a:tint val="85000"/>
                  </a:schemeClr>
                </a:solidFill>
              </a:rPr>
              <a:t> </a:t>
            </a:r>
            <a:r>
              <a:rPr lang="en-GB" sz="2800" dirty="0" err="1" smtClean="0">
                <a:solidFill>
                  <a:schemeClr val="tx1">
                    <a:tint val="85000"/>
                  </a:schemeClr>
                </a:solidFill>
              </a:rPr>
              <a:t>lebih</a:t>
            </a:r>
            <a:r>
              <a:rPr lang="en-GB" sz="2800" dirty="0" smtClean="0">
                <a:solidFill>
                  <a:schemeClr val="tx1">
                    <a:tint val="85000"/>
                  </a:schemeClr>
                </a:solidFill>
              </a:rPr>
              <a:t> yang </a:t>
            </a:r>
            <a:r>
              <a:rPr lang="en-GB" sz="2800" dirty="0" err="1" smtClean="0">
                <a:solidFill>
                  <a:schemeClr val="tx1">
                    <a:tint val="85000"/>
                  </a:schemeClr>
                </a:solidFill>
              </a:rPr>
              <a:t>bersifat</a:t>
            </a:r>
            <a:r>
              <a:rPr lang="en-GB" sz="2800" dirty="0" smtClean="0">
                <a:solidFill>
                  <a:schemeClr val="tx1">
                    <a:tint val="85000"/>
                  </a:schemeClr>
                </a:solidFill>
              </a:rPr>
              <a:t> </a:t>
            </a:r>
            <a:r>
              <a:rPr lang="en-GB" sz="2800" dirty="0" err="1" smtClean="0">
                <a:solidFill>
                  <a:schemeClr val="tx1">
                    <a:tint val="85000"/>
                  </a:schemeClr>
                </a:solidFill>
              </a:rPr>
              <a:t>kebersamaan</a:t>
            </a:r>
            <a:r>
              <a:rPr lang="en-GB" sz="2800" dirty="0" smtClean="0">
                <a:solidFill>
                  <a:schemeClr val="tx1">
                    <a:tint val="85000"/>
                  </a:schemeClr>
                </a:solidFill>
              </a:rPr>
              <a:t>.</a:t>
            </a:r>
            <a:endParaRPr lang="en-US" sz="2800" dirty="0" smtClean="0">
              <a:solidFill>
                <a:schemeClr val="tx1">
                  <a:tint val="85000"/>
                </a:schemeClr>
              </a:solidFill>
            </a:endParaRPr>
          </a:p>
          <a:p>
            <a:pPr marL="708025" indent="22225" algn="just" eaLnBrk="1" fontAlgn="auto" hangingPunct="1">
              <a:spcBef>
                <a:spcPts val="580"/>
              </a:spcBef>
              <a:spcAft>
                <a:spcPts val="0"/>
              </a:spcAft>
              <a:buFont typeface="Arial" pitchFamily="34" charset="0"/>
              <a:buNone/>
              <a:defRPr/>
            </a:pPr>
            <a:r>
              <a:rPr lang="en-GB" sz="2800" dirty="0" err="1" smtClean="0"/>
              <a:t>Contoh</a:t>
            </a:r>
            <a:r>
              <a:rPr lang="en-GB" sz="2800" dirty="0" smtClean="0"/>
              <a:t>: </a:t>
            </a:r>
            <a:r>
              <a:rPr lang="en-GB" sz="2800" dirty="0" err="1" smtClean="0"/>
              <a:t>Adakah</a:t>
            </a:r>
            <a:r>
              <a:rPr lang="en-GB" sz="2800" dirty="0" smtClean="0"/>
              <a:t> </a:t>
            </a:r>
            <a:r>
              <a:rPr lang="en-GB" sz="2800" dirty="0" err="1" smtClean="0"/>
              <a:t>hubungan</a:t>
            </a:r>
            <a:r>
              <a:rPr lang="en-GB" sz="2800" dirty="0" smtClean="0"/>
              <a:t> </a:t>
            </a:r>
            <a:r>
              <a:rPr lang="en-GB" sz="2800" dirty="0" err="1" smtClean="0"/>
              <a:t>antara</a:t>
            </a:r>
            <a:r>
              <a:rPr lang="en-GB" sz="2800" dirty="0" smtClean="0"/>
              <a:t> </a:t>
            </a:r>
            <a:r>
              <a:rPr lang="en-GB" sz="2800" dirty="0" err="1" smtClean="0"/>
              <a:t>banyaknya</a:t>
            </a:r>
            <a:r>
              <a:rPr lang="en-GB" sz="2800" dirty="0" smtClean="0"/>
              <a:t> radio </a:t>
            </a:r>
            <a:r>
              <a:rPr lang="en-GB" sz="2800" dirty="0" err="1" smtClean="0"/>
              <a:t>dengan</a:t>
            </a:r>
            <a:r>
              <a:rPr lang="en-GB" sz="2800" dirty="0" smtClean="0"/>
              <a:t> </a:t>
            </a:r>
            <a:r>
              <a:rPr lang="en-GB" sz="2800" dirty="0" err="1" smtClean="0"/>
              <a:t>jumlah</a:t>
            </a:r>
            <a:r>
              <a:rPr lang="en-GB" sz="2800" dirty="0" smtClean="0"/>
              <a:t> </a:t>
            </a:r>
            <a:r>
              <a:rPr lang="en-GB" sz="2800" dirty="0" err="1" smtClean="0"/>
              <a:t>pupuk</a:t>
            </a:r>
            <a:r>
              <a:rPr lang="en-GB" sz="2800" dirty="0" smtClean="0"/>
              <a:t> yang </a:t>
            </a:r>
            <a:r>
              <a:rPr lang="en-GB" sz="2800" dirty="0" err="1" smtClean="0"/>
              <a:t>dipakai</a:t>
            </a:r>
            <a:r>
              <a:rPr lang="en-GB" sz="2800" dirty="0" smtClean="0"/>
              <a:t> </a:t>
            </a:r>
            <a:r>
              <a:rPr lang="en-GB" sz="2800" dirty="0" err="1" smtClean="0"/>
              <a:t>petani</a:t>
            </a:r>
            <a:r>
              <a:rPr lang="en-GB" sz="2800" dirty="0" smtClean="0"/>
              <a:t> </a:t>
            </a:r>
            <a:r>
              <a:rPr lang="en-GB" sz="2800" dirty="0" err="1" smtClean="0"/>
              <a:t>di</a:t>
            </a:r>
            <a:r>
              <a:rPr lang="en-GB" sz="2800" dirty="0" smtClean="0"/>
              <a:t> </a:t>
            </a:r>
            <a:r>
              <a:rPr lang="en-GB" sz="2800" dirty="0" err="1" smtClean="0"/>
              <a:t>pedesaan</a:t>
            </a:r>
            <a:r>
              <a:rPr lang="en-GB" sz="2800" dirty="0" smtClean="0"/>
              <a:t>?</a:t>
            </a:r>
            <a:endParaRPr lang="en-US" sz="2800" dirty="0" smtClean="0"/>
          </a:p>
          <a:p>
            <a:pPr marL="274320" indent="-274320" algn="just" eaLnBrk="1" fontAlgn="auto" hangingPunct="1">
              <a:spcBef>
                <a:spcPts val="580"/>
              </a:spcBef>
              <a:spcAft>
                <a:spcPts val="0"/>
              </a:spcAft>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algn="just" eaLnBrk="1" hangingPunct="1"/>
            <a:r>
              <a:rPr lang="en-US" smtClean="0"/>
              <a:t>Pendorong ini adalah </a:t>
            </a:r>
            <a:r>
              <a:rPr lang="en-US" i="1" smtClean="0"/>
              <a:t>hasrat ingin tahu </a:t>
            </a:r>
            <a:r>
              <a:rPr lang="en-US" smtClean="0"/>
              <a:t>dan daya nalar yang dimiliki oleh setiap orang.</a:t>
            </a:r>
          </a:p>
          <a:p>
            <a:pPr algn="just" eaLnBrk="1" hangingPunct="1"/>
            <a:r>
              <a:rPr lang="en-US" smtClean="0"/>
              <a:t>Hasrat ingin tahu ini kemudian </a:t>
            </a:r>
            <a:r>
              <a:rPr lang="en-US" i="1" smtClean="0"/>
              <a:t>disalurkan melalui penelitian-penelitian.</a:t>
            </a:r>
          </a:p>
          <a:p>
            <a:pPr algn="just" eaLnBrk="1" hangingPunct="1"/>
            <a:r>
              <a:rPr lang="en-US" smtClean="0"/>
              <a:t>Penelitian, sebagai cara pemecahan yang dipakai dalam ilmu pengetahuan, merupakan penyempurnaan cara-cara yang lebih dahulu dikenal manusia.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717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92500" lnSpcReduction="10000"/>
          </a:bodyPr>
          <a:lstStyle/>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kausal</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bersifat</a:t>
            </a:r>
            <a:r>
              <a:rPr lang="en-GB" sz="3000" dirty="0" smtClean="0">
                <a:solidFill>
                  <a:schemeClr val="tx1">
                    <a:tint val="85000"/>
                  </a:schemeClr>
                </a:solidFill>
              </a:rPr>
              <a:t> </a:t>
            </a:r>
            <a:r>
              <a:rPr lang="en-GB" sz="3000" dirty="0" err="1" smtClean="0">
                <a:solidFill>
                  <a:schemeClr val="tx1">
                    <a:tint val="85000"/>
                  </a:schemeClr>
                </a:solidFill>
              </a:rPr>
              <a:t>sebab</a:t>
            </a:r>
            <a:r>
              <a:rPr lang="en-GB" sz="3000" dirty="0" smtClean="0">
                <a:solidFill>
                  <a:schemeClr val="tx1">
                    <a:tint val="85000"/>
                  </a:schemeClr>
                </a:solidFill>
              </a:rPr>
              <a:t> </a:t>
            </a:r>
            <a:r>
              <a:rPr lang="en-GB" sz="3000" dirty="0" err="1" smtClean="0">
                <a:solidFill>
                  <a:schemeClr val="tx1">
                    <a:tint val="85000"/>
                  </a:schemeClr>
                </a:solidFill>
              </a:rPr>
              <a:t>akibat</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Seberapa</a:t>
            </a:r>
            <a:r>
              <a:rPr lang="en-GB" sz="3000" dirty="0" smtClean="0"/>
              <a:t> </a:t>
            </a:r>
            <a:r>
              <a:rPr lang="en-GB" sz="3000" dirty="0" err="1" smtClean="0"/>
              <a:t>besar</a:t>
            </a:r>
            <a:r>
              <a:rPr lang="en-GB" sz="3000" dirty="0" smtClean="0"/>
              <a:t> </a:t>
            </a:r>
            <a:r>
              <a:rPr lang="en-GB" sz="3000" dirty="0" err="1" smtClean="0"/>
              <a:t>pengaruh</a:t>
            </a:r>
            <a:r>
              <a:rPr lang="en-GB" sz="3000" dirty="0" smtClean="0"/>
              <a:t> </a:t>
            </a:r>
            <a:r>
              <a:rPr lang="en-GB" sz="3000" dirty="0" err="1" smtClean="0"/>
              <a:t>tata</a:t>
            </a:r>
            <a:r>
              <a:rPr lang="en-GB" sz="3000" dirty="0" smtClean="0"/>
              <a:t> </a:t>
            </a:r>
            <a:r>
              <a:rPr lang="en-GB" sz="3000" dirty="0" err="1" smtClean="0"/>
              <a:t>ruang</a:t>
            </a:r>
            <a:r>
              <a:rPr lang="en-GB" sz="3000" dirty="0" smtClean="0"/>
              <a:t> </a:t>
            </a:r>
            <a:r>
              <a:rPr lang="en-GB" sz="3000" dirty="0" err="1" smtClean="0"/>
              <a:t>terhadap</a:t>
            </a:r>
            <a:r>
              <a:rPr lang="en-GB" sz="3000" dirty="0" smtClean="0"/>
              <a:t> </a:t>
            </a:r>
            <a:r>
              <a:rPr lang="en-GB" sz="3000" dirty="0" err="1" smtClean="0"/>
              <a:t>semangat</a:t>
            </a:r>
            <a:r>
              <a:rPr lang="en-GB" sz="3000" dirty="0" smtClean="0"/>
              <a:t> </a:t>
            </a:r>
            <a:r>
              <a:rPr lang="en-GB" sz="3000" dirty="0" err="1" smtClean="0"/>
              <a:t>kerja</a:t>
            </a:r>
            <a:r>
              <a:rPr lang="en-GB" sz="3000" dirty="0" smtClean="0"/>
              <a:t>?</a:t>
            </a:r>
            <a:endParaRPr lang="en-US" sz="3000" dirty="0" smtClean="0"/>
          </a:p>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interaktif</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saling</a:t>
            </a:r>
            <a:r>
              <a:rPr lang="en-GB" sz="3000" dirty="0" smtClean="0">
                <a:solidFill>
                  <a:schemeClr val="tx1">
                    <a:tint val="85000"/>
                  </a:schemeClr>
                </a:solidFill>
              </a:rPr>
              <a:t> </a:t>
            </a:r>
            <a:r>
              <a:rPr lang="en-GB" sz="3000" dirty="0" err="1" smtClean="0">
                <a:solidFill>
                  <a:schemeClr val="tx1">
                    <a:tint val="85000"/>
                  </a:schemeClr>
                </a:solidFill>
              </a:rPr>
              <a:t>mempengaruhi</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tdk</a:t>
            </a:r>
            <a:r>
              <a:rPr lang="en-GB" sz="3000" dirty="0" smtClean="0">
                <a:solidFill>
                  <a:schemeClr val="tx1">
                    <a:tint val="85000"/>
                  </a:schemeClr>
                </a:solidFill>
              </a:rPr>
              <a:t> </a:t>
            </a:r>
            <a:r>
              <a:rPr lang="en-GB" sz="3000" dirty="0" err="1" smtClean="0">
                <a:solidFill>
                  <a:schemeClr val="tx1">
                    <a:tint val="85000"/>
                  </a:schemeClr>
                </a:solidFill>
              </a:rPr>
              <a:t>diketahui</a:t>
            </a:r>
            <a:r>
              <a:rPr lang="en-GB" sz="3000" dirty="0" smtClean="0">
                <a:solidFill>
                  <a:schemeClr val="tx1">
                    <a:tint val="85000"/>
                  </a:schemeClr>
                </a:solidFill>
              </a:rPr>
              <a:t> </a:t>
            </a:r>
            <a:r>
              <a:rPr lang="en-GB" sz="3000" dirty="0" err="1" smtClean="0">
                <a:solidFill>
                  <a:schemeClr val="tx1">
                    <a:tint val="85000"/>
                  </a:schemeClr>
                </a:solidFill>
              </a:rPr>
              <a:t>mana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Hubungan</a:t>
            </a:r>
            <a:r>
              <a:rPr lang="en-GB" sz="3000" dirty="0" smtClean="0"/>
              <a:t> </a:t>
            </a:r>
            <a:r>
              <a:rPr lang="en-GB" sz="3000" dirty="0" err="1" smtClean="0"/>
              <a:t>antara</a:t>
            </a:r>
            <a:r>
              <a:rPr lang="en-GB" sz="3000" dirty="0" smtClean="0"/>
              <a:t> </a:t>
            </a:r>
            <a:r>
              <a:rPr lang="en-GB" sz="3000" dirty="0" err="1" smtClean="0"/>
              <a:t>motivasi</a:t>
            </a:r>
            <a:r>
              <a:rPr lang="en-GB" sz="3000" dirty="0" smtClean="0"/>
              <a:t> </a:t>
            </a:r>
            <a:r>
              <a:rPr lang="en-GB" sz="3000" dirty="0" err="1" smtClean="0"/>
              <a:t>dan</a:t>
            </a:r>
            <a:r>
              <a:rPr lang="en-GB" sz="3000" dirty="0" smtClean="0"/>
              <a:t> </a:t>
            </a:r>
            <a:r>
              <a:rPr lang="en-GB" sz="3000" dirty="0" err="1" smtClean="0"/>
              <a:t>prestasi</a:t>
            </a:r>
            <a:r>
              <a:rPr lang="en-GB" sz="3000" dirty="0" smtClean="0"/>
              <a:t>.</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20675"/>
            <a:ext cx="7239000" cy="1143000"/>
          </a:xfrm>
        </p:spPr>
        <p:txBody>
          <a:bodyPr>
            <a:normAutofit fontScale="90000"/>
          </a:bodyPr>
          <a:lstStyle/>
          <a:p>
            <a:pPr eaLnBrk="1" hangingPunct="1"/>
            <a:r>
              <a:rPr lang="en-GB" smtClean="0"/>
              <a:t>Metode penemuan Masalah</a:t>
            </a:r>
            <a:endParaRPr lang="en-US" smtClean="0"/>
          </a:p>
        </p:txBody>
      </p:sp>
      <p:sp>
        <p:nvSpPr>
          <p:cNvPr id="3" name="Content Placeholder 2"/>
          <p:cNvSpPr>
            <a:spLocks noGrp="1"/>
          </p:cNvSpPr>
          <p:nvPr>
            <p:ph idx="1"/>
          </p:nvPr>
        </p:nvSpPr>
        <p:spPr/>
        <p:txBody>
          <a:bodyPr rtlCol="0">
            <a:normAutofit fontScale="92500" lnSpcReduction="20000"/>
          </a:bodyPr>
          <a:lstStyle/>
          <a:p>
            <a:pPr marL="514350" indent="-514350" algn="just" eaLnBrk="1" fontAlgn="auto" hangingPunct="1">
              <a:spcBef>
                <a:spcPts val="580"/>
              </a:spcBef>
              <a:spcAft>
                <a:spcPts val="0"/>
              </a:spcAft>
              <a:buFont typeface="Arial" pitchFamily="34" charset="0"/>
              <a:buAutoNum type="arabicPeriod"/>
              <a:defRPr/>
            </a:pPr>
            <a:r>
              <a:rPr lang="en-US" sz="3000" dirty="0" err="1" smtClean="0"/>
              <a:t>Menurut</a:t>
            </a:r>
            <a:r>
              <a:rPr lang="en-US" sz="3000" dirty="0" smtClean="0"/>
              <a:t> </a:t>
            </a:r>
            <a:r>
              <a:rPr lang="en-US" sz="3000" dirty="0" err="1" smtClean="0"/>
              <a:t>pendekatan</a:t>
            </a:r>
            <a:r>
              <a:rPr lang="en-US" sz="3000" dirty="0" smtClean="0"/>
              <a:t> formal:</a:t>
            </a:r>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Analog</a:t>
            </a:r>
            <a:r>
              <a:rPr lang="en-GB" sz="3000" dirty="0" smtClean="0">
                <a:solidFill>
                  <a:schemeClr val="tx1">
                    <a:tint val="85000"/>
                  </a:schemeClr>
                </a:solidFill>
              </a:rPr>
              <a:t> </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Menggunakan</a:t>
            </a:r>
            <a:r>
              <a:rPr lang="en-GB" sz="3000" dirty="0" smtClean="0"/>
              <a:t> </a:t>
            </a:r>
            <a:r>
              <a:rPr lang="en-GB" sz="3000" dirty="0" err="1" smtClean="0"/>
              <a:t>pengetahuan</a:t>
            </a:r>
            <a:r>
              <a:rPr lang="en-GB" sz="3000" dirty="0" smtClean="0"/>
              <a:t> yang </a:t>
            </a:r>
            <a:r>
              <a:rPr lang="en-GB" sz="3000" dirty="0" err="1" smtClean="0"/>
              <a:t>diperoleh</a:t>
            </a:r>
            <a:r>
              <a:rPr lang="en-GB" sz="3000" dirty="0" smtClean="0"/>
              <a:t> </a:t>
            </a:r>
            <a:r>
              <a:rPr lang="en-GB" sz="3000" dirty="0" err="1" smtClean="0"/>
              <a:t>dari</a:t>
            </a:r>
            <a:r>
              <a:rPr lang="en-GB" sz="3000" dirty="0" smtClean="0"/>
              <a:t> </a:t>
            </a:r>
            <a:r>
              <a:rPr lang="en-GB" sz="3000" dirty="0" err="1" smtClean="0"/>
              <a:t>hasil</a:t>
            </a:r>
            <a:r>
              <a:rPr lang="en-GB" sz="3000" dirty="0" smtClean="0"/>
              <a:t> </a:t>
            </a:r>
            <a:r>
              <a:rPr lang="en-GB" sz="3000" dirty="0" err="1" smtClean="0"/>
              <a:t>penelitian</a:t>
            </a:r>
            <a:r>
              <a:rPr lang="en-GB" sz="3000" dirty="0" smtClean="0"/>
              <a:t> </a:t>
            </a:r>
            <a:r>
              <a:rPr lang="en-GB" sz="3000" dirty="0" err="1" smtClean="0"/>
              <a:t>pada</a:t>
            </a:r>
            <a:r>
              <a:rPr lang="en-GB" sz="3000" dirty="0" smtClean="0"/>
              <a:t> </a:t>
            </a:r>
            <a:r>
              <a:rPr lang="en-GB" sz="3000" dirty="0" err="1" smtClean="0"/>
              <a:t>bidang</a:t>
            </a:r>
            <a:r>
              <a:rPr lang="en-GB" sz="3000" dirty="0" smtClean="0"/>
              <a:t> </a:t>
            </a:r>
            <a:r>
              <a:rPr lang="en-GB" sz="3000" dirty="0" err="1" smtClean="0"/>
              <a:t>tertentu</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Renovasi</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Masalah</a:t>
            </a:r>
            <a:r>
              <a:rPr lang="en-GB" sz="3000" dirty="0" smtClean="0"/>
              <a:t> </a:t>
            </a:r>
            <a:r>
              <a:rPr lang="en-GB" sz="3000" dirty="0" err="1" smtClean="0"/>
              <a:t>penelitian</a:t>
            </a:r>
            <a:r>
              <a:rPr lang="en-GB" sz="3000" dirty="0" smtClean="0"/>
              <a:t> </a:t>
            </a:r>
            <a:r>
              <a:rPr lang="en-GB" sz="3000" dirty="0" err="1" smtClean="0"/>
              <a:t>dengan</a:t>
            </a:r>
            <a:r>
              <a:rPr lang="en-GB" sz="3000" dirty="0" smtClean="0"/>
              <a:t> </a:t>
            </a:r>
            <a:r>
              <a:rPr lang="en-GB" sz="3000" dirty="0" err="1" smtClean="0"/>
              <a:t>cara</a:t>
            </a:r>
            <a:r>
              <a:rPr lang="en-GB" sz="3000" dirty="0" smtClean="0"/>
              <a:t> </a:t>
            </a:r>
            <a:r>
              <a:rPr lang="en-GB" sz="3000" dirty="0" err="1" smtClean="0"/>
              <a:t>memperbaiki</a:t>
            </a:r>
            <a:r>
              <a:rPr lang="en-GB" sz="3000" dirty="0" smtClean="0"/>
              <a:t>/</a:t>
            </a:r>
            <a:r>
              <a:rPr lang="en-GB" sz="3000" dirty="0" err="1" smtClean="0"/>
              <a:t>mengganti</a:t>
            </a:r>
            <a:r>
              <a:rPr lang="en-GB" sz="3000" dirty="0" smtClean="0"/>
              <a:t> </a:t>
            </a:r>
            <a:r>
              <a:rPr lang="en-GB" sz="3000" dirty="0" err="1" smtClean="0"/>
              <a:t>komponen</a:t>
            </a:r>
            <a:r>
              <a:rPr lang="en-GB" sz="3000" dirty="0" smtClean="0"/>
              <a:t> </a:t>
            </a:r>
            <a:r>
              <a:rPr lang="en-GB" sz="3000" dirty="0" err="1" smtClean="0"/>
              <a:t>teori</a:t>
            </a:r>
            <a:r>
              <a:rPr lang="en-GB" sz="3000" dirty="0" smtClean="0"/>
              <a:t> </a:t>
            </a:r>
            <a:r>
              <a:rPr lang="en-GB" sz="3000" dirty="0" err="1" smtClean="0"/>
              <a:t>oleh</a:t>
            </a:r>
            <a:r>
              <a:rPr lang="en-GB" sz="3000" dirty="0" smtClean="0"/>
              <a:t> </a:t>
            </a:r>
            <a:r>
              <a:rPr lang="en-GB" sz="3000" dirty="0" err="1" smtClean="0"/>
              <a:t>teori</a:t>
            </a:r>
            <a:r>
              <a:rPr lang="en-GB" sz="3000" dirty="0" smtClean="0"/>
              <a:t>/</a:t>
            </a:r>
            <a:r>
              <a:rPr lang="en-GB" sz="3000" dirty="0" err="1" smtClean="0"/>
              <a:t>komponen</a:t>
            </a:r>
            <a:r>
              <a:rPr lang="en-GB" sz="3000" dirty="0" smtClean="0"/>
              <a:t> yang </a:t>
            </a:r>
            <a:r>
              <a:rPr lang="en-GB" sz="3000" dirty="0" err="1" smtClean="0"/>
              <a:t>lebih</a:t>
            </a:r>
            <a:r>
              <a:rPr lang="en-GB" sz="3000" dirty="0" smtClean="0"/>
              <a:t> </a:t>
            </a:r>
            <a:r>
              <a:rPr lang="en-GB" sz="3000" dirty="0" err="1" smtClean="0"/>
              <a:t>efektif</a:t>
            </a:r>
            <a:r>
              <a:rPr lang="en-GB" sz="3000" dirty="0" smtClean="0"/>
              <a:t>.</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Dialektis</a:t>
            </a:r>
            <a:endParaRPr lang="en-GB" sz="3000" dirty="0" smtClean="0">
              <a:solidFill>
                <a:schemeClr val="tx1">
                  <a:tint val="85000"/>
                </a:schemeClr>
              </a:solidFill>
            </a:endParaRPr>
          </a:p>
          <a:p>
            <a:pPr marL="521208" lvl="1" indent="1588" algn="just" eaLnBrk="1" fontAlgn="auto" hangingPunct="1">
              <a:spcBef>
                <a:spcPts val="370"/>
              </a:spcBef>
              <a:spcAft>
                <a:spcPts val="0"/>
              </a:spcAft>
              <a:buClr>
                <a:schemeClr val="accent4"/>
              </a:buClr>
              <a:buFont typeface="Arial" pitchFamily="34" charset="0"/>
              <a:buNone/>
              <a:defRPr/>
            </a:pPr>
            <a:r>
              <a:rPr lang="en-GB" sz="3000" dirty="0" err="1" smtClean="0">
                <a:solidFill>
                  <a:schemeClr val="tx1">
                    <a:tint val="85000"/>
                  </a:schemeClr>
                </a:solidFill>
              </a:rPr>
              <a:t>Dengan</a:t>
            </a:r>
            <a:r>
              <a:rPr lang="en-GB" sz="3000" dirty="0" smtClean="0">
                <a:solidFill>
                  <a:schemeClr val="tx1">
                    <a:tint val="85000"/>
                  </a:schemeClr>
                </a:solidFill>
              </a:rPr>
              <a:t> </a:t>
            </a:r>
            <a:r>
              <a:rPr lang="en-GB" sz="3000" dirty="0" err="1" smtClean="0">
                <a:solidFill>
                  <a:schemeClr val="tx1">
                    <a:tint val="85000"/>
                  </a:schemeClr>
                </a:solidFill>
              </a:rPr>
              <a:t>cara</a:t>
            </a:r>
            <a:r>
              <a:rPr lang="en-GB" sz="3000" dirty="0" smtClean="0">
                <a:solidFill>
                  <a:schemeClr val="tx1">
                    <a:tint val="85000"/>
                  </a:schemeClr>
                </a:solidFill>
              </a:rPr>
              <a:t> </a:t>
            </a:r>
            <a:r>
              <a:rPr lang="en-GB" sz="3000" dirty="0" err="1" smtClean="0">
                <a:solidFill>
                  <a:schemeClr val="tx1">
                    <a:tint val="85000"/>
                  </a:schemeClr>
                </a:solidFill>
              </a:rPr>
              <a:t>usulan</a:t>
            </a:r>
            <a:r>
              <a:rPr lang="en-GB" sz="3000" dirty="0" smtClean="0">
                <a:solidFill>
                  <a:schemeClr val="tx1">
                    <a:tint val="85000"/>
                  </a:schemeClr>
                </a:solidFill>
              </a:rPr>
              <a:t> </a:t>
            </a:r>
            <a:r>
              <a:rPr lang="en-GB" sz="3000" dirty="0" err="1" smtClean="0">
                <a:solidFill>
                  <a:schemeClr val="tx1">
                    <a:tint val="85000"/>
                  </a:schemeClr>
                </a:solidFill>
              </a:rPr>
              <a:t>pengembangan</a:t>
            </a:r>
            <a:r>
              <a:rPr lang="en-GB" sz="3000" dirty="0" smtClean="0">
                <a:solidFill>
                  <a:schemeClr val="tx1">
                    <a:tint val="85000"/>
                  </a:schemeClr>
                </a:solidFill>
              </a:rPr>
              <a:t> </a:t>
            </a:r>
            <a:r>
              <a:rPr lang="en-GB" sz="3000" dirty="0" err="1" smtClean="0">
                <a:solidFill>
                  <a:schemeClr val="tx1">
                    <a:tint val="85000"/>
                  </a:schemeClr>
                </a:solidFill>
              </a:rPr>
              <a:t>terhadap</a:t>
            </a:r>
            <a:r>
              <a:rPr lang="en-GB" sz="3000" dirty="0" smtClean="0">
                <a:solidFill>
                  <a:schemeClr val="tx1">
                    <a:tint val="85000"/>
                  </a:schemeClr>
                </a:solidFill>
              </a:rPr>
              <a:t> </a:t>
            </a:r>
            <a:r>
              <a:rPr lang="en-GB" sz="3000" dirty="0" err="1" smtClean="0">
                <a:solidFill>
                  <a:schemeClr val="tx1">
                    <a:tint val="85000"/>
                  </a:schemeClr>
                </a:solidFill>
              </a:rPr>
              <a:t>teori</a:t>
            </a:r>
            <a:r>
              <a:rPr lang="en-GB" sz="3000" dirty="0" smtClean="0">
                <a:solidFill>
                  <a:schemeClr val="tx1">
                    <a:tint val="85000"/>
                  </a:schemeClr>
                </a:solidFill>
              </a:rPr>
              <a:t>/</a:t>
            </a:r>
            <a:r>
              <a:rPr lang="en-GB" sz="3000" dirty="0" err="1" smtClean="0">
                <a:solidFill>
                  <a:schemeClr val="tx1">
                    <a:tint val="85000"/>
                  </a:schemeClr>
                </a:solidFill>
              </a:rPr>
              <a:t>metoda</a:t>
            </a:r>
            <a:r>
              <a:rPr lang="en-GB" sz="3000" dirty="0" smtClean="0">
                <a:solidFill>
                  <a:schemeClr val="tx1">
                    <a:tint val="85000"/>
                  </a:schemeClr>
                </a:solidFill>
              </a:rPr>
              <a:t> yang </a:t>
            </a:r>
            <a:r>
              <a:rPr lang="en-GB" sz="3000" dirty="0" err="1" smtClean="0">
                <a:solidFill>
                  <a:schemeClr val="tx1">
                    <a:tint val="85000"/>
                  </a:schemeClr>
                </a:solidFill>
              </a:rPr>
              <a:t>telah</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a:t>
            </a:r>
            <a:endParaRPr lang="en-US" sz="3000" dirty="0" smtClean="0">
              <a:solidFill>
                <a:schemeClr val="tx1">
                  <a:tint val="85000"/>
                </a:schemeClr>
              </a:solidFill>
            </a:endParaRPr>
          </a:p>
          <a:p>
            <a:pPr marL="548640" lvl="1" algn="just" eaLnBrk="1" fontAlgn="auto" hangingPunct="1">
              <a:spcBef>
                <a:spcPts val="370"/>
              </a:spcBef>
              <a:spcAft>
                <a:spcPts val="0"/>
              </a:spcAft>
              <a:buClr>
                <a:schemeClr val="accent4"/>
              </a:buClr>
              <a:buFont typeface="Arial" pitchFamily="34" charset="0"/>
              <a:buChar char="–"/>
              <a:defRPr/>
            </a:pPr>
            <a:endParaRPr lang="en-US" sz="3000" dirty="0" smtClean="0">
              <a:solidFill>
                <a:schemeClr val="tx1">
                  <a:tint val="85000"/>
                </a:schemeClr>
              </a:solidFill>
            </a:endParaRPr>
          </a:p>
          <a:p>
            <a:pPr marL="514350" indent="-51435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20675"/>
            <a:ext cx="7239000" cy="1143000"/>
          </a:xfrm>
        </p:spPr>
        <p:txBody>
          <a:bodyPr/>
          <a:lstStyle/>
          <a:p>
            <a:pPr eaLnBrk="1" hangingPunct="1"/>
            <a:r>
              <a:rPr lang="en-US" smtClean="0"/>
              <a:t>Pendekatan Formal</a:t>
            </a:r>
          </a:p>
        </p:txBody>
      </p:sp>
      <p:sp>
        <p:nvSpPr>
          <p:cNvPr id="3" name="Content Placeholder 2"/>
          <p:cNvSpPr>
            <a:spLocks noGrp="1"/>
          </p:cNvSpPr>
          <p:nvPr>
            <p:ph idx="1"/>
          </p:nvPr>
        </p:nvSpPr>
        <p:spPr/>
        <p:txBody>
          <a:bodyPr rtlCol="0">
            <a:normAutofit lnSpcReduction="10000"/>
          </a:bodyPr>
          <a:lstStyle/>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Morfologi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Menganalisis</a:t>
            </a:r>
            <a:r>
              <a:rPr lang="en-GB" sz="2800" dirty="0" smtClean="0"/>
              <a:t> </a:t>
            </a:r>
            <a:r>
              <a:rPr lang="en-GB" sz="2800" dirty="0" err="1" smtClean="0"/>
              <a:t>dengan</a:t>
            </a:r>
            <a:r>
              <a:rPr lang="en-GB" sz="2800" dirty="0" smtClean="0"/>
              <a:t> </a:t>
            </a:r>
            <a:r>
              <a:rPr lang="en-GB" sz="2800" dirty="0" err="1" smtClean="0"/>
              <a:t>kombinasi</a:t>
            </a:r>
            <a:r>
              <a:rPr lang="en-GB" sz="2800" dirty="0" smtClean="0"/>
              <a:t> </a:t>
            </a:r>
            <a:r>
              <a:rPr lang="en-GB" sz="2800" dirty="0" err="1" smtClean="0"/>
              <a:t>bidang</a:t>
            </a:r>
            <a:r>
              <a:rPr lang="en-GB" sz="2800" dirty="0" smtClean="0"/>
              <a:t> </a:t>
            </a:r>
            <a:r>
              <a:rPr lang="en-GB" sz="2800" dirty="0" err="1" smtClean="0"/>
              <a:t>masalah</a:t>
            </a:r>
            <a:r>
              <a:rPr lang="en-GB" sz="2800" dirty="0" smtClean="0"/>
              <a:t> yang </a:t>
            </a:r>
            <a:r>
              <a:rPr lang="en-GB" sz="2800" dirty="0" err="1" smtClean="0"/>
              <a:t>saling</a:t>
            </a:r>
            <a:r>
              <a:rPr lang="en-GB" sz="2800" dirty="0" smtClean="0"/>
              <a:t> </a:t>
            </a:r>
            <a:r>
              <a:rPr lang="en-GB" sz="2800" dirty="0" err="1" smtClean="0"/>
              <a:t>berhubungan</a:t>
            </a:r>
            <a:r>
              <a:rPr lang="en-GB" sz="2800" dirty="0" smtClean="0"/>
              <a:t> </a:t>
            </a:r>
            <a:r>
              <a:rPr lang="en-GB" sz="2800" dirty="0" err="1" smtClean="0"/>
              <a:t>dalam</a:t>
            </a:r>
            <a:r>
              <a:rPr lang="en-GB" sz="2800" dirty="0" smtClean="0"/>
              <a:t> </a:t>
            </a:r>
            <a:r>
              <a:rPr lang="en-GB" sz="2800" dirty="0" err="1" smtClean="0"/>
              <a:t>bentuk</a:t>
            </a:r>
            <a:r>
              <a:rPr lang="en-GB" sz="2800" dirty="0" smtClean="0"/>
              <a:t> </a:t>
            </a:r>
            <a:r>
              <a:rPr lang="en-GB" sz="2800" dirty="0" err="1" smtClean="0"/>
              <a:t>matrik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Dekomposisi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Dengan</a:t>
            </a:r>
            <a:r>
              <a:rPr lang="en-GB" sz="2800" dirty="0" smtClean="0"/>
              <a:t> </a:t>
            </a:r>
            <a:r>
              <a:rPr lang="en-GB" sz="2800" dirty="0" err="1" smtClean="0"/>
              <a:t>cara</a:t>
            </a:r>
            <a:r>
              <a:rPr lang="en-GB" sz="2800" dirty="0" smtClean="0"/>
              <a:t> </a:t>
            </a:r>
            <a:r>
              <a:rPr lang="en-GB" sz="2800" dirty="0" err="1" smtClean="0"/>
              <a:t>membagi</a:t>
            </a:r>
            <a:r>
              <a:rPr lang="en-GB" sz="2800" dirty="0" smtClean="0"/>
              <a:t> </a:t>
            </a:r>
            <a:r>
              <a:rPr lang="en-GB" sz="2800" dirty="0" err="1" smtClean="0"/>
              <a:t>masalah</a:t>
            </a:r>
            <a:r>
              <a:rPr lang="en-GB" sz="2800" dirty="0" smtClean="0"/>
              <a:t> </a:t>
            </a:r>
            <a:r>
              <a:rPr lang="en-GB" sz="2800" dirty="0" err="1" smtClean="0"/>
              <a:t>ke</a:t>
            </a:r>
            <a:r>
              <a:rPr lang="en-GB" sz="2800" dirty="0" smtClean="0"/>
              <a:t> </a:t>
            </a:r>
            <a:r>
              <a:rPr lang="en-GB" sz="2800" dirty="0" err="1" smtClean="0"/>
              <a:t>elemen-elemen</a:t>
            </a:r>
            <a:r>
              <a:rPr lang="en-GB" sz="2800" dirty="0" smtClean="0"/>
              <a:t> yang </a:t>
            </a:r>
            <a:r>
              <a:rPr lang="en-GB" sz="2800" dirty="0" err="1" smtClean="0"/>
              <a:t>lebih</a:t>
            </a:r>
            <a:r>
              <a:rPr lang="en-GB" sz="2800" dirty="0" smtClean="0"/>
              <a:t> </a:t>
            </a:r>
            <a:r>
              <a:rPr lang="en-GB" sz="2800" dirty="0" err="1" smtClean="0"/>
              <a:t>spesifik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Agregasi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Kebalikan</a:t>
            </a:r>
            <a:r>
              <a:rPr lang="en-GB" sz="2800" dirty="0" smtClean="0"/>
              <a:t> </a:t>
            </a:r>
            <a:r>
              <a:rPr lang="en-GB" sz="2800" dirty="0" err="1" smtClean="0"/>
              <a:t>dari</a:t>
            </a:r>
            <a:r>
              <a:rPr lang="en-GB" sz="2800" dirty="0" smtClean="0"/>
              <a:t> </a:t>
            </a:r>
            <a:r>
              <a:rPr lang="en-GB" sz="2800" dirty="0" err="1" smtClean="0"/>
              <a:t>dekomposisi</a:t>
            </a:r>
            <a:r>
              <a:rPr lang="en-GB" sz="2800" dirty="0" smtClean="0"/>
              <a:t>, </a:t>
            </a:r>
            <a:r>
              <a:rPr lang="en-GB" sz="2800" dirty="0" err="1" smtClean="0"/>
              <a:t>dari</a:t>
            </a:r>
            <a:r>
              <a:rPr lang="en-GB" sz="2800" dirty="0" smtClean="0"/>
              <a:t> </a:t>
            </a:r>
            <a:r>
              <a:rPr lang="en-GB" sz="2800" dirty="0" err="1" smtClean="0"/>
              <a:t>berbagai</a:t>
            </a:r>
            <a:r>
              <a:rPr lang="en-GB" sz="2800" dirty="0" smtClean="0"/>
              <a:t> </a:t>
            </a:r>
            <a:r>
              <a:rPr lang="en-GB" sz="2800" dirty="0" err="1" smtClean="0"/>
              <a:t>bidng</a:t>
            </a:r>
            <a:r>
              <a:rPr lang="en-GB" sz="2800" dirty="0" smtClean="0"/>
              <a:t> yang </a:t>
            </a:r>
            <a:r>
              <a:rPr lang="en-GB" sz="2800" dirty="0" err="1" smtClean="0"/>
              <a:t>berbeda</a:t>
            </a:r>
            <a:r>
              <a:rPr lang="en-GB" sz="2800" dirty="0" smtClean="0"/>
              <a:t> </a:t>
            </a:r>
            <a:r>
              <a:rPr lang="en-GB" sz="2800" dirty="0" err="1" smtClean="0"/>
              <a:t>untuk</a:t>
            </a:r>
            <a:r>
              <a:rPr lang="en-GB" sz="2800" dirty="0" smtClean="0"/>
              <a:t> </a:t>
            </a:r>
            <a:r>
              <a:rPr lang="en-GB" sz="2800" dirty="0" err="1" smtClean="0"/>
              <a:t>menentukan</a:t>
            </a:r>
            <a:r>
              <a:rPr lang="en-GB" sz="2800" dirty="0" smtClean="0"/>
              <a:t> </a:t>
            </a:r>
            <a:r>
              <a:rPr lang="en-GB" sz="2800" dirty="0" err="1" smtClean="0"/>
              <a:t>suatu</a:t>
            </a:r>
            <a:r>
              <a:rPr lang="en-GB" sz="2800" dirty="0" smtClean="0"/>
              <a:t> </a:t>
            </a:r>
            <a:r>
              <a:rPr lang="en-GB" sz="2800" dirty="0" err="1" smtClean="0"/>
              <a:t>masalah</a:t>
            </a:r>
            <a:r>
              <a:rPr lang="en-GB" sz="2800" dirty="0" smtClean="0"/>
              <a:t> </a:t>
            </a:r>
            <a:r>
              <a:rPr lang="en-GB" sz="2800" dirty="0" err="1" smtClean="0"/>
              <a:t>penelitian</a:t>
            </a:r>
            <a:r>
              <a:rPr lang="en-GB" sz="2800" dirty="0" smtClean="0"/>
              <a:t>.</a:t>
            </a:r>
            <a:endParaRPr lang="en-US" sz="28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20675"/>
            <a:ext cx="7239000" cy="1143000"/>
          </a:xfrm>
        </p:spPr>
        <p:txBody>
          <a:bodyPr/>
          <a:lstStyle/>
          <a:p>
            <a:pPr eaLnBrk="1" hangingPunct="1"/>
            <a:r>
              <a:rPr lang="en-US" smtClean="0"/>
              <a:t>Pendekatan Informal</a:t>
            </a:r>
          </a:p>
        </p:txBody>
      </p:sp>
      <p:sp>
        <p:nvSpPr>
          <p:cNvPr id="3" name="Content Placeholder 2"/>
          <p:cNvSpPr>
            <a:spLocks noGrp="1"/>
          </p:cNvSpPr>
          <p:nvPr>
            <p:ph idx="1"/>
          </p:nvPr>
        </p:nvSpPr>
        <p:spPr/>
        <p:txBody>
          <a:bodyPr rtlCol="0">
            <a:normAutofit fontScale="92500" lnSpcReduction="20000"/>
          </a:bodyPr>
          <a:lstStyle/>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Perkiraan</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instuisi</a:t>
            </a:r>
            <a:r>
              <a:rPr lang="en-GB" sz="3000" dirty="0" smtClean="0"/>
              <a:t> </a:t>
            </a:r>
            <a:r>
              <a:rPr lang="en-GB" sz="3000" dirty="0" err="1" smtClean="0"/>
              <a:t>pembuat</a:t>
            </a:r>
            <a:r>
              <a:rPr lang="en-GB" sz="3000" dirty="0" smtClean="0"/>
              <a:t> </a:t>
            </a:r>
            <a:r>
              <a:rPr lang="en-GB" sz="3000" dirty="0" err="1" smtClean="0"/>
              <a:t>keputusan</a:t>
            </a:r>
            <a:r>
              <a:rPr lang="en-GB" sz="3000" dirty="0" smtClean="0"/>
              <a:t> </a:t>
            </a:r>
            <a:r>
              <a:rPr lang="en-GB" sz="3000" dirty="0" err="1" smtClean="0"/>
              <a:t>mengenai</a:t>
            </a:r>
            <a:r>
              <a:rPr lang="en-GB" sz="3000" dirty="0" smtClean="0"/>
              <a:t> </a:t>
            </a:r>
            <a:r>
              <a:rPr lang="en-GB" sz="3000" dirty="0" err="1" smtClean="0"/>
              <a:t>situasi</a:t>
            </a:r>
            <a:r>
              <a:rPr lang="en-GB" sz="3000" dirty="0" smtClean="0"/>
              <a:t> </a:t>
            </a:r>
            <a:r>
              <a:rPr lang="en-GB" sz="3000" dirty="0" err="1" smtClean="0"/>
              <a:t>tertentu</a:t>
            </a:r>
            <a:r>
              <a:rPr lang="en-GB" sz="3000" dirty="0" smtClean="0"/>
              <a:t> yang </a:t>
            </a:r>
            <a:r>
              <a:rPr lang="en-GB" sz="3000" dirty="0" err="1" smtClean="0"/>
              <a:t>diperkirakan</a:t>
            </a:r>
            <a:r>
              <a:rPr lang="en-GB" sz="3000" dirty="0" smtClean="0"/>
              <a:t> </a:t>
            </a:r>
            <a:r>
              <a:rPr lang="en-GB" sz="3000" dirty="0" err="1" smtClean="0"/>
              <a:t>mempunyai</a:t>
            </a:r>
            <a:r>
              <a:rPr lang="en-GB" sz="3000" dirty="0" smtClean="0"/>
              <a:t> </a:t>
            </a:r>
            <a:r>
              <a:rPr lang="en-GB" sz="3000" dirty="0" err="1" smtClean="0"/>
              <a:t>potensi</a:t>
            </a:r>
            <a:r>
              <a:rPr lang="en-GB" sz="3000" dirty="0" smtClean="0"/>
              <a:t> </a:t>
            </a:r>
            <a:r>
              <a:rPr lang="en-GB" sz="3000" dirty="0" err="1" smtClean="0"/>
              <a:t>masalah</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Fenomenologi</a:t>
            </a:r>
            <a:endParaRPr lang="en-US" sz="3000" dirty="0" smtClean="0">
              <a:solidFill>
                <a:schemeClr val="tx1">
                  <a:tint val="85000"/>
                </a:schemeClr>
              </a:solidFill>
            </a:endParaRPr>
          </a:p>
          <a:p>
            <a:pPr marL="274638"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hasil</a:t>
            </a:r>
            <a:r>
              <a:rPr lang="en-GB" sz="3000" dirty="0" smtClean="0"/>
              <a:t> </a:t>
            </a:r>
            <a:r>
              <a:rPr lang="en-GB" sz="3000" dirty="0" err="1" smtClean="0"/>
              <a:t>observasi</a:t>
            </a:r>
            <a:r>
              <a:rPr lang="en-GB" sz="3000" dirty="0" smtClean="0"/>
              <a:t> </a:t>
            </a:r>
            <a:r>
              <a:rPr lang="en-GB" sz="3000" dirty="0" err="1" smtClean="0"/>
              <a:t>pada</a:t>
            </a:r>
            <a:r>
              <a:rPr lang="en-GB" sz="3000" dirty="0" smtClean="0"/>
              <a:t> </a:t>
            </a:r>
            <a:r>
              <a:rPr lang="en-GB" sz="3000" dirty="0" err="1" smtClean="0"/>
              <a:t>fakta</a:t>
            </a:r>
            <a:r>
              <a:rPr lang="en-GB" sz="3000" dirty="0" smtClean="0"/>
              <a:t>/</a:t>
            </a:r>
            <a:r>
              <a:rPr lang="en-GB" sz="3000" dirty="0" err="1" smtClean="0"/>
              <a:t>kejadian</a:t>
            </a:r>
            <a:endParaRPr lang="en-US" sz="3000" dirty="0" smtClean="0"/>
          </a:p>
          <a:p>
            <a:pPr marL="0" lvl="1" indent="92075"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konsensus</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adanya</a:t>
            </a:r>
            <a:r>
              <a:rPr lang="en-GB" sz="3000" dirty="0" smtClean="0"/>
              <a:t> </a:t>
            </a:r>
            <a:r>
              <a:rPr lang="en-GB" sz="3000" dirty="0" err="1" smtClean="0"/>
              <a:t>konsensus</a:t>
            </a:r>
            <a:r>
              <a:rPr lang="en-GB" sz="3000" dirty="0" smtClean="0"/>
              <a:t>/</a:t>
            </a:r>
            <a:r>
              <a:rPr lang="en-GB" sz="3000" dirty="0" err="1" smtClean="0"/>
              <a:t>konvensi</a:t>
            </a:r>
            <a:r>
              <a:rPr lang="en-GB" sz="3000" dirty="0" smtClean="0"/>
              <a:t> </a:t>
            </a:r>
            <a:r>
              <a:rPr lang="en-GB" sz="3000" dirty="0" err="1" smtClean="0"/>
              <a:t>dalam</a:t>
            </a:r>
            <a:r>
              <a:rPr lang="en-GB" sz="3000" dirty="0" smtClean="0"/>
              <a:t> </a:t>
            </a:r>
            <a:r>
              <a:rPr lang="en-GB" sz="3000" dirty="0" err="1" smtClean="0"/>
              <a:t>praktek</a:t>
            </a:r>
            <a:r>
              <a:rPr lang="en-GB" sz="3000" dirty="0" smtClean="0"/>
              <a:t> </a:t>
            </a:r>
            <a:r>
              <a:rPr lang="en-GB" sz="3000" dirty="0" err="1" smtClean="0"/>
              <a:t>bisnis</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pengalaman</a:t>
            </a:r>
            <a:endParaRPr lang="en-US" sz="3000" dirty="0" smtClean="0">
              <a:solidFill>
                <a:schemeClr val="tx1">
                  <a:tint val="85000"/>
                </a:schemeClr>
              </a:solidFill>
            </a:endParaRPr>
          </a:p>
          <a:p>
            <a:pPr marL="274320" indent="-160338"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pengalaman</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z="3600" smtClean="0"/>
              <a:t>Beberapa kesalahan yang terjadi dalam memilih permasalahan penelitian</a:t>
            </a:r>
          </a:p>
        </p:txBody>
      </p:sp>
      <p:sp>
        <p:nvSpPr>
          <p:cNvPr id="46083" name="Content Placeholder 2"/>
          <p:cNvSpPr>
            <a:spLocks noGrp="1"/>
          </p:cNvSpPr>
          <p:nvPr>
            <p:ph idx="1"/>
          </p:nvPr>
        </p:nvSpPr>
        <p:spPr/>
        <p:txBody>
          <a:bodyPr/>
          <a:lstStyle/>
          <a:p>
            <a:pPr marL="571500" indent="-571500" eaLnBrk="1" hangingPunct="1"/>
            <a:r>
              <a:rPr lang="en-US" sz="3000" smtClean="0"/>
              <a:t>Permasalahan penelitian tidak diambil dari akar masalah yang sesungguhnya </a:t>
            </a:r>
          </a:p>
          <a:p>
            <a:pPr marL="571500" indent="-571500" eaLnBrk="1" hangingPunct="1"/>
            <a:r>
              <a:rPr lang="en-US" sz="3000" smtClean="0"/>
              <a:t>Permasalahan yang akan dipecahkan tidak sesuai dengan kemampuan peneliti baik dalam penguasaan teori, waktu, tenaga dan dana.</a:t>
            </a:r>
          </a:p>
          <a:p>
            <a:pPr marL="571500" indent="-571500" eaLnBrk="1" hangingPunct="1"/>
            <a:r>
              <a:rPr lang="en-US" sz="3000" smtClean="0"/>
              <a:t>Permasalahan yang akan dipecahkan tidak sesuai dengan faktor-faktor pendukung yang ada.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20675"/>
            <a:ext cx="7239000" cy="3036888"/>
          </a:xfrm>
        </p:spPr>
        <p:txBody>
          <a:bodyPr/>
          <a:lstStyle/>
          <a:p>
            <a:pPr eaLnBrk="1" hangingPunct="1"/>
            <a:r>
              <a:rPr lang="en-US" dirty="0" smtClean="0"/>
              <a:t>MATERI 4</a:t>
            </a:r>
          </a:p>
        </p:txBody>
      </p:sp>
      <p:sp>
        <p:nvSpPr>
          <p:cNvPr id="47107" name="Content Placeholder 2"/>
          <p:cNvSpPr>
            <a:spLocks noGrp="1"/>
          </p:cNvSpPr>
          <p:nvPr>
            <p:ph idx="1"/>
          </p:nvPr>
        </p:nvSpPr>
        <p:spPr>
          <a:xfrm>
            <a:off x="457200" y="4500563"/>
            <a:ext cx="7239000" cy="1955800"/>
          </a:xfrm>
        </p:spPr>
        <p:txBody>
          <a:bodyPr/>
          <a:lstStyle/>
          <a:p>
            <a:pPr marL="571500" indent="-571500" eaLnBrk="1" hangingPunct="1">
              <a:buFont typeface="Wingdings 2" pitchFamily="18" charset="2"/>
              <a:buNone/>
            </a:pPr>
            <a:r>
              <a:rPr lang="en-US" sz="3600" smtClean="0"/>
              <a:t>STUDI PENDAHULUAN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CARA DALAM MELAKUKAN STUDI PENDAHULUAN</a:t>
            </a:r>
            <a:endParaRPr lang="en-US" dirty="0"/>
          </a:p>
        </p:txBody>
      </p:sp>
      <p:sp>
        <p:nvSpPr>
          <p:cNvPr id="48131" name="Content Placeholder 2"/>
          <p:cNvSpPr>
            <a:spLocks noGrp="1"/>
          </p:cNvSpPr>
          <p:nvPr>
            <p:ph idx="1"/>
          </p:nvPr>
        </p:nvSpPr>
        <p:spPr/>
        <p:txBody>
          <a:bodyPr/>
          <a:lstStyle/>
          <a:p>
            <a:pPr marL="571500" indent="-571500" eaLnBrk="1" hangingPunct="1">
              <a:buFont typeface="Wingdings" pitchFamily="2" charset="2"/>
              <a:buAutoNum type="alphaUcPeriod"/>
            </a:pPr>
            <a:r>
              <a:rPr lang="en-US" sz="2800" smtClean="0"/>
              <a:t>KAJIAN TEORITIS</a:t>
            </a:r>
          </a:p>
          <a:p>
            <a:pPr marL="571500" indent="-571500" eaLnBrk="1" hangingPunct="1">
              <a:buFont typeface="Wingdings" pitchFamily="2" charset="2"/>
              <a:buAutoNum type="alphaUcPeriod"/>
            </a:pPr>
            <a:r>
              <a:rPr lang="en-US" sz="2800" smtClean="0"/>
              <a:t>PENELITIAN EMPIRIS</a:t>
            </a:r>
          </a:p>
          <a:p>
            <a:pPr marL="571500" indent="-571500" eaLnBrk="1" hangingPunct="1">
              <a:buFont typeface="Wingdings" pitchFamily="2" charset="2"/>
              <a:buAutoNum type="alphaUcPeriod"/>
            </a:pPr>
            <a:r>
              <a:rPr lang="en-US" sz="2800" smtClean="0"/>
              <a:t>PENELITIAN KECIL</a:t>
            </a:r>
          </a:p>
          <a:p>
            <a:pPr marL="571500" indent="-571500" eaLnBrk="1" hangingPunct="1">
              <a:buFont typeface="Wingdings" pitchFamily="2" charset="2"/>
              <a:buAutoNum type="alphaUcPeriod"/>
            </a:pPr>
            <a:r>
              <a:rPr lang="en-US" sz="2800" smtClean="0"/>
              <a:t>KONSULTASI</a:t>
            </a:r>
            <a:endParaRPr lang="en-US"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20675"/>
            <a:ext cx="7239000" cy="1143000"/>
          </a:xfrm>
        </p:spPr>
        <p:txBody>
          <a:bodyPr/>
          <a:lstStyle/>
          <a:p>
            <a:pPr marL="571500" indent="-571500" eaLnBrk="1" hangingPunct="1"/>
            <a:r>
              <a:rPr lang="en-US" smtClean="0"/>
              <a:t>KAJIAN TEORITIS</a:t>
            </a:r>
          </a:p>
        </p:txBody>
      </p:sp>
      <p:sp>
        <p:nvSpPr>
          <p:cNvPr id="49155" name="Content Placeholder 2"/>
          <p:cNvSpPr>
            <a:spLocks noGrp="1"/>
          </p:cNvSpPr>
          <p:nvPr>
            <p:ph idx="1"/>
          </p:nvPr>
        </p:nvSpPr>
        <p:spPr/>
        <p:txBody>
          <a:bodyPr/>
          <a:lstStyle/>
          <a:p>
            <a:pPr algn="ctr" eaLnBrk="1" hangingPunct="1">
              <a:buFont typeface="Arial" pitchFamily="34" charset="0"/>
              <a:buNone/>
            </a:pPr>
            <a:r>
              <a:rPr lang="en-US" sz="2800" smtClean="0"/>
              <a:t>Hubungan Antara Teori dan Riset</a:t>
            </a:r>
          </a:p>
          <a:p>
            <a:pPr eaLnBrk="1" hangingPunct="1">
              <a:buFont typeface="Arial" pitchFamily="34" charset="0"/>
              <a:buNone/>
            </a:pPr>
            <a:endParaRPr lang="en-US" sz="2800" smtClean="0"/>
          </a:p>
        </p:txBody>
      </p:sp>
      <p:grpSp>
        <p:nvGrpSpPr>
          <p:cNvPr id="2" name="Group 4"/>
          <p:cNvGrpSpPr>
            <a:grpSpLocks/>
          </p:cNvGrpSpPr>
          <p:nvPr/>
        </p:nvGrpSpPr>
        <p:grpSpPr bwMode="auto">
          <a:xfrm>
            <a:off x="3143250" y="2714625"/>
            <a:ext cx="2819400" cy="2971800"/>
            <a:chOff x="4248" y="2265"/>
            <a:chExt cx="4026" cy="4315"/>
          </a:xfrm>
        </p:grpSpPr>
        <p:sp>
          <p:nvSpPr>
            <p:cNvPr id="5" name="AutoShape 5"/>
            <p:cNvSpPr>
              <a:spLocks noChangeArrowheads="1"/>
            </p:cNvSpPr>
            <p:nvPr/>
          </p:nvSpPr>
          <p:spPr bwMode="auto">
            <a:xfrm>
              <a:off x="4742" y="3344"/>
              <a:ext cx="1757" cy="61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6" name="AutoShape 6"/>
            <p:cNvSpPr>
              <a:spLocks noChangeArrowheads="1"/>
            </p:cNvSpPr>
            <p:nvPr/>
          </p:nvSpPr>
          <p:spPr bwMode="auto">
            <a:xfrm>
              <a:off x="4742" y="4423"/>
              <a:ext cx="1757" cy="615"/>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Riset</a:t>
              </a:r>
            </a:p>
          </p:txBody>
        </p:sp>
        <p:sp>
          <p:nvSpPr>
            <p:cNvPr id="7" name="AutoShape 7"/>
            <p:cNvSpPr>
              <a:spLocks noChangeArrowheads="1"/>
            </p:cNvSpPr>
            <p:nvPr/>
          </p:nvSpPr>
          <p:spPr bwMode="auto">
            <a:xfrm>
              <a:off x="4248" y="5501"/>
              <a:ext cx="2809" cy="1079"/>
            </a:xfrm>
            <a:prstGeom prst="flowChartDecision">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Kesimpulan</a:t>
              </a:r>
            </a:p>
          </p:txBody>
        </p:sp>
        <p:sp>
          <p:nvSpPr>
            <p:cNvPr id="8" name="Oval 8"/>
            <p:cNvSpPr>
              <a:spLocks noChangeArrowheads="1"/>
            </p:cNvSpPr>
            <p:nvPr/>
          </p:nvSpPr>
          <p:spPr bwMode="auto">
            <a:xfrm>
              <a:off x="4486" y="2265"/>
              <a:ext cx="2283" cy="770"/>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Permasalahan</a:t>
              </a:r>
            </a:p>
          </p:txBody>
        </p:sp>
        <p:sp>
          <p:nvSpPr>
            <p:cNvPr id="49161" name="Line 9"/>
            <p:cNvSpPr>
              <a:spLocks noChangeShapeType="1"/>
            </p:cNvSpPr>
            <p:nvPr/>
          </p:nvSpPr>
          <p:spPr bwMode="auto">
            <a:xfrm>
              <a:off x="5568" y="3036"/>
              <a:ext cx="1" cy="308"/>
            </a:xfrm>
            <a:prstGeom prst="line">
              <a:avLst/>
            </a:prstGeom>
            <a:noFill/>
            <a:ln w="9525">
              <a:solidFill>
                <a:srgbClr val="000000"/>
              </a:solidFill>
              <a:round/>
              <a:headEnd/>
              <a:tailEnd type="triangle" w="med" len="med"/>
            </a:ln>
          </p:spPr>
          <p:txBody>
            <a:bodyPr/>
            <a:lstStyle/>
            <a:p>
              <a:endParaRPr lang="en-US"/>
            </a:p>
          </p:txBody>
        </p:sp>
        <p:sp>
          <p:nvSpPr>
            <p:cNvPr id="49162" name="Line 10"/>
            <p:cNvSpPr>
              <a:spLocks noChangeShapeType="1"/>
            </p:cNvSpPr>
            <p:nvPr/>
          </p:nvSpPr>
          <p:spPr bwMode="auto">
            <a:xfrm>
              <a:off x="5568" y="3960"/>
              <a:ext cx="1" cy="463"/>
            </a:xfrm>
            <a:prstGeom prst="line">
              <a:avLst/>
            </a:prstGeom>
            <a:noFill/>
            <a:ln w="9525">
              <a:solidFill>
                <a:srgbClr val="000000"/>
              </a:solidFill>
              <a:round/>
              <a:headEnd/>
              <a:tailEnd type="triangle" w="med" len="med"/>
            </a:ln>
          </p:spPr>
          <p:txBody>
            <a:bodyPr/>
            <a:lstStyle/>
            <a:p>
              <a:endParaRPr lang="en-US"/>
            </a:p>
          </p:txBody>
        </p:sp>
        <p:sp>
          <p:nvSpPr>
            <p:cNvPr id="49163" name="Line 11"/>
            <p:cNvSpPr>
              <a:spLocks noChangeShapeType="1"/>
            </p:cNvSpPr>
            <p:nvPr/>
          </p:nvSpPr>
          <p:spPr bwMode="auto">
            <a:xfrm>
              <a:off x="5568" y="5039"/>
              <a:ext cx="1" cy="462"/>
            </a:xfrm>
            <a:prstGeom prst="line">
              <a:avLst/>
            </a:prstGeom>
            <a:noFill/>
            <a:ln w="9525">
              <a:solidFill>
                <a:srgbClr val="000000"/>
              </a:solidFill>
              <a:round/>
              <a:headEnd/>
              <a:tailEnd type="triangle" w="med" len="med"/>
            </a:ln>
          </p:spPr>
          <p:txBody>
            <a:bodyPr/>
            <a:lstStyle/>
            <a:p>
              <a:endParaRPr lang="en-US"/>
            </a:p>
          </p:txBody>
        </p:sp>
        <p:sp>
          <p:nvSpPr>
            <p:cNvPr id="49164" name="Line 12"/>
            <p:cNvSpPr>
              <a:spLocks noChangeShapeType="1"/>
            </p:cNvSpPr>
            <p:nvPr/>
          </p:nvSpPr>
          <p:spPr bwMode="auto">
            <a:xfrm>
              <a:off x="6870" y="6015"/>
              <a:ext cx="1404" cy="1"/>
            </a:xfrm>
            <a:prstGeom prst="line">
              <a:avLst/>
            </a:prstGeom>
            <a:noFill/>
            <a:ln w="9525">
              <a:solidFill>
                <a:srgbClr val="000000"/>
              </a:solidFill>
              <a:round/>
              <a:headEnd/>
              <a:tailEnd/>
            </a:ln>
          </p:spPr>
          <p:txBody>
            <a:bodyPr/>
            <a:lstStyle/>
            <a:p>
              <a:endParaRPr lang="en-US"/>
            </a:p>
          </p:txBody>
        </p:sp>
        <p:sp>
          <p:nvSpPr>
            <p:cNvPr id="49165" name="Line 13"/>
            <p:cNvSpPr>
              <a:spLocks noChangeShapeType="1"/>
            </p:cNvSpPr>
            <p:nvPr/>
          </p:nvSpPr>
          <p:spPr bwMode="auto">
            <a:xfrm flipV="1">
              <a:off x="8208" y="3703"/>
              <a:ext cx="1" cy="2312"/>
            </a:xfrm>
            <a:prstGeom prst="line">
              <a:avLst/>
            </a:prstGeom>
            <a:noFill/>
            <a:ln w="9525">
              <a:solidFill>
                <a:srgbClr val="000000"/>
              </a:solidFill>
              <a:round/>
              <a:headEnd/>
              <a:tailEnd/>
            </a:ln>
          </p:spPr>
          <p:txBody>
            <a:bodyPr/>
            <a:lstStyle/>
            <a:p>
              <a:endParaRPr lang="en-US"/>
            </a:p>
          </p:txBody>
        </p:sp>
        <p:sp>
          <p:nvSpPr>
            <p:cNvPr id="49166" name="Line 14"/>
            <p:cNvSpPr>
              <a:spLocks noChangeShapeType="1"/>
            </p:cNvSpPr>
            <p:nvPr/>
          </p:nvSpPr>
          <p:spPr bwMode="auto">
            <a:xfrm flipH="1">
              <a:off x="6588" y="3700"/>
              <a:ext cx="1620" cy="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20675"/>
            <a:ext cx="7239000" cy="1143000"/>
          </a:xfrm>
        </p:spPr>
        <p:txBody>
          <a:bodyPr>
            <a:normAutofit fontScale="90000"/>
          </a:bodyPr>
          <a:lstStyle/>
          <a:p>
            <a:pPr eaLnBrk="1" hangingPunct="1"/>
            <a:r>
              <a:rPr lang="en-US" smtClean="0"/>
              <a:t>PROSES TERBENTUKNYA TEORI</a:t>
            </a:r>
          </a:p>
        </p:txBody>
      </p:sp>
      <p:grpSp>
        <p:nvGrpSpPr>
          <p:cNvPr id="2" name="Group 4"/>
          <p:cNvGrpSpPr>
            <a:grpSpLocks noGrp="1"/>
          </p:cNvGrpSpPr>
          <p:nvPr/>
        </p:nvGrpSpPr>
        <p:grpSpPr bwMode="auto">
          <a:xfrm>
            <a:off x="457200" y="1609725"/>
            <a:ext cx="7239000" cy="4846638"/>
            <a:chOff x="1800" y="6100"/>
            <a:chExt cx="8620" cy="5420"/>
          </a:xfrm>
        </p:grpSpPr>
        <p:sp>
          <p:nvSpPr>
            <p:cNvPr id="5" name="Rectangle 5"/>
            <p:cNvSpPr>
              <a:spLocks noChangeArrowheads="1"/>
            </p:cNvSpPr>
            <p:nvPr/>
          </p:nvSpPr>
          <p:spPr bwMode="auto">
            <a:xfrm>
              <a:off x="1800"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6" name="Rectangle 6"/>
            <p:cNvSpPr>
              <a:spLocks noChangeArrowheads="1"/>
            </p:cNvSpPr>
            <p:nvPr/>
          </p:nvSpPr>
          <p:spPr bwMode="auto">
            <a:xfrm>
              <a:off x="3602" y="6121"/>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7" name="Rectangle 7"/>
            <p:cNvSpPr>
              <a:spLocks noChangeArrowheads="1"/>
            </p:cNvSpPr>
            <p:nvPr/>
          </p:nvSpPr>
          <p:spPr bwMode="auto">
            <a:xfrm>
              <a:off x="53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8" name="Rectangle 8"/>
            <p:cNvSpPr>
              <a:spLocks noChangeArrowheads="1"/>
            </p:cNvSpPr>
            <p:nvPr/>
          </p:nvSpPr>
          <p:spPr bwMode="auto">
            <a:xfrm>
              <a:off x="70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9" name="Rectangle 9"/>
            <p:cNvSpPr>
              <a:spLocks noChangeArrowheads="1"/>
            </p:cNvSpPr>
            <p:nvPr/>
          </p:nvSpPr>
          <p:spPr bwMode="auto">
            <a:xfrm>
              <a:off x="8961" y="6100"/>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10" name="AutoShape 10"/>
            <p:cNvSpPr>
              <a:spLocks noChangeArrowheads="1"/>
            </p:cNvSpPr>
            <p:nvPr/>
          </p:nvSpPr>
          <p:spPr bwMode="auto">
            <a:xfrm>
              <a:off x="180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1" name="AutoShape 11"/>
            <p:cNvSpPr>
              <a:spLocks noChangeArrowheads="1"/>
            </p:cNvSpPr>
            <p:nvPr/>
          </p:nvSpPr>
          <p:spPr bwMode="auto">
            <a:xfrm>
              <a:off x="3420" y="7559"/>
              <a:ext cx="162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2" name="AutoShape 12"/>
            <p:cNvSpPr>
              <a:spLocks noChangeArrowheads="1"/>
            </p:cNvSpPr>
            <p:nvPr/>
          </p:nvSpPr>
          <p:spPr bwMode="auto">
            <a:xfrm>
              <a:off x="5399"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3" name="AutoShape 13"/>
            <p:cNvSpPr>
              <a:spLocks noChangeArrowheads="1"/>
            </p:cNvSpPr>
            <p:nvPr/>
          </p:nvSpPr>
          <p:spPr bwMode="auto">
            <a:xfrm>
              <a:off x="7201"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4" name="AutoShape 14"/>
            <p:cNvSpPr>
              <a:spLocks noChangeArrowheads="1"/>
            </p:cNvSpPr>
            <p:nvPr/>
          </p:nvSpPr>
          <p:spPr bwMode="auto">
            <a:xfrm>
              <a:off x="898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5" name="AutoShape 15"/>
            <p:cNvSpPr>
              <a:spLocks noChangeArrowheads="1"/>
            </p:cNvSpPr>
            <p:nvPr/>
          </p:nvSpPr>
          <p:spPr bwMode="auto">
            <a:xfrm>
              <a:off x="5220" y="8820"/>
              <a:ext cx="1981" cy="1079"/>
            </a:xfrm>
            <a:prstGeom prst="flowChartDecision">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Benar</a:t>
              </a:r>
            </a:p>
          </p:txBody>
        </p:sp>
        <p:sp>
          <p:nvSpPr>
            <p:cNvPr id="16" name="AutoShape 16"/>
            <p:cNvSpPr>
              <a:spLocks noChangeArrowheads="1"/>
            </p:cNvSpPr>
            <p:nvPr/>
          </p:nvSpPr>
          <p:spPr bwMode="auto">
            <a:xfrm>
              <a:off x="5581" y="10441"/>
              <a:ext cx="1259" cy="1079"/>
            </a:xfrm>
            <a:prstGeom prst="flowChartDocumen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50192" name="Line 17"/>
            <p:cNvSpPr>
              <a:spLocks noChangeShapeType="1"/>
            </p:cNvSpPr>
            <p:nvPr/>
          </p:nvSpPr>
          <p:spPr bwMode="auto">
            <a:xfrm>
              <a:off x="2520" y="8100"/>
              <a:ext cx="3600" cy="720"/>
            </a:xfrm>
            <a:prstGeom prst="line">
              <a:avLst/>
            </a:prstGeom>
            <a:noFill/>
            <a:ln w="9525">
              <a:solidFill>
                <a:srgbClr val="000000"/>
              </a:solidFill>
              <a:round/>
              <a:headEnd/>
              <a:tailEnd type="triangle" w="med" len="med"/>
            </a:ln>
          </p:spPr>
          <p:txBody>
            <a:bodyPr/>
            <a:lstStyle/>
            <a:p>
              <a:endParaRPr lang="en-US"/>
            </a:p>
          </p:txBody>
        </p:sp>
        <p:sp>
          <p:nvSpPr>
            <p:cNvPr id="50193" name="Line 18"/>
            <p:cNvSpPr>
              <a:spLocks noChangeShapeType="1"/>
            </p:cNvSpPr>
            <p:nvPr/>
          </p:nvSpPr>
          <p:spPr bwMode="auto">
            <a:xfrm flipH="1">
              <a:off x="6300" y="8100"/>
              <a:ext cx="3420" cy="720"/>
            </a:xfrm>
            <a:prstGeom prst="line">
              <a:avLst/>
            </a:prstGeom>
            <a:noFill/>
            <a:ln w="9525">
              <a:solidFill>
                <a:srgbClr val="000000"/>
              </a:solidFill>
              <a:round/>
              <a:headEnd/>
              <a:tailEnd type="triangle" w="med" len="med"/>
            </a:ln>
          </p:spPr>
          <p:txBody>
            <a:bodyPr/>
            <a:lstStyle/>
            <a:p>
              <a:endParaRPr lang="en-US"/>
            </a:p>
          </p:txBody>
        </p:sp>
        <p:sp>
          <p:nvSpPr>
            <p:cNvPr id="50194" name="Line 19"/>
            <p:cNvSpPr>
              <a:spLocks noChangeShapeType="1"/>
            </p:cNvSpPr>
            <p:nvPr/>
          </p:nvSpPr>
          <p:spPr bwMode="auto">
            <a:xfrm>
              <a:off x="4140" y="8100"/>
              <a:ext cx="1980" cy="720"/>
            </a:xfrm>
            <a:prstGeom prst="line">
              <a:avLst/>
            </a:prstGeom>
            <a:noFill/>
            <a:ln w="9525">
              <a:solidFill>
                <a:srgbClr val="000000"/>
              </a:solidFill>
              <a:round/>
              <a:headEnd/>
              <a:tailEnd type="triangle" w="med" len="med"/>
            </a:ln>
          </p:spPr>
          <p:txBody>
            <a:bodyPr/>
            <a:lstStyle/>
            <a:p>
              <a:endParaRPr lang="en-US"/>
            </a:p>
          </p:txBody>
        </p:sp>
        <p:sp>
          <p:nvSpPr>
            <p:cNvPr id="50195" name="Line 20"/>
            <p:cNvSpPr>
              <a:spLocks noChangeShapeType="1"/>
            </p:cNvSpPr>
            <p:nvPr/>
          </p:nvSpPr>
          <p:spPr bwMode="auto">
            <a:xfrm flipH="1">
              <a:off x="6300" y="8100"/>
              <a:ext cx="1440" cy="720"/>
            </a:xfrm>
            <a:prstGeom prst="line">
              <a:avLst/>
            </a:prstGeom>
            <a:noFill/>
            <a:ln w="9525">
              <a:solidFill>
                <a:srgbClr val="000000"/>
              </a:solidFill>
              <a:round/>
              <a:headEnd/>
              <a:tailEnd type="triangle" w="med" len="med"/>
            </a:ln>
          </p:spPr>
          <p:txBody>
            <a:bodyPr/>
            <a:lstStyle/>
            <a:p>
              <a:endParaRPr lang="en-US"/>
            </a:p>
          </p:txBody>
        </p:sp>
        <p:sp>
          <p:nvSpPr>
            <p:cNvPr id="50196" name="Line 21"/>
            <p:cNvSpPr>
              <a:spLocks noChangeShapeType="1"/>
            </p:cNvSpPr>
            <p:nvPr/>
          </p:nvSpPr>
          <p:spPr bwMode="auto">
            <a:xfrm>
              <a:off x="6200" y="8120"/>
              <a:ext cx="0" cy="720"/>
            </a:xfrm>
            <a:prstGeom prst="line">
              <a:avLst/>
            </a:prstGeom>
            <a:noFill/>
            <a:ln w="9525">
              <a:solidFill>
                <a:srgbClr val="000000"/>
              </a:solidFill>
              <a:round/>
              <a:headEnd/>
              <a:tailEnd type="triangle" w="med" len="med"/>
            </a:ln>
          </p:spPr>
          <p:txBody>
            <a:bodyPr/>
            <a:lstStyle/>
            <a:p>
              <a:endParaRPr lang="en-US"/>
            </a:p>
          </p:txBody>
        </p:sp>
        <p:sp>
          <p:nvSpPr>
            <p:cNvPr id="50197" name="Line 22"/>
            <p:cNvSpPr>
              <a:spLocks noChangeShapeType="1"/>
            </p:cNvSpPr>
            <p:nvPr/>
          </p:nvSpPr>
          <p:spPr bwMode="auto">
            <a:xfrm>
              <a:off x="2520" y="6660"/>
              <a:ext cx="0" cy="900"/>
            </a:xfrm>
            <a:prstGeom prst="line">
              <a:avLst/>
            </a:prstGeom>
            <a:noFill/>
            <a:ln w="9525">
              <a:solidFill>
                <a:srgbClr val="000000"/>
              </a:solidFill>
              <a:round/>
              <a:headEnd/>
              <a:tailEnd type="triangle" w="med" len="med"/>
            </a:ln>
          </p:spPr>
          <p:txBody>
            <a:bodyPr/>
            <a:lstStyle/>
            <a:p>
              <a:endParaRPr lang="en-US"/>
            </a:p>
          </p:txBody>
        </p:sp>
        <p:sp>
          <p:nvSpPr>
            <p:cNvPr id="50198" name="Line 23"/>
            <p:cNvSpPr>
              <a:spLocks noChangeShapeType="1"/>
            </p:cNvSpPr>
            <p:nvPr/>
          </p:nvSpPr>
          <p:spPr bwMode="auto">
            <a:xfrm>
              <a:off x="4320" y="6660"/>
              <a:ext cx="0" cy="900"/>
            </a:xfrm>
            <a:prstGeom prst="line">
              <a:avLst/>
            </a:prstGeom>
            <a:noFill/>
            <a:ln w="9525">
              <a:solidFill>
                <a:srgbClr val="000000"/>
              </a:solidFill>
              <a:round/>
              <a:headEnd/>
              <a:tailEnd type="triangle" w="med" len="med"/>
            </a:ln>
          </p:spPr>
          <p:txBody>
            <a:bodyPr/>
            <a:lstStyle/>
            <a:p>
              <a:endParaRPr lang="en-US"/>
            </a:p>
          </p:txBody>
        </p:sp>
        <p:sp>
          <p:nvSpPr>
            <p:cNvPr id="50199" name="Line 24"/>
            <p:cNvSpPr>
              <a:spLocks noChangeShapeType="1"/>
            </p:cNvSpPr>
            <p:nvPr/>
          </p:nvSpPr>
          <p:spPr bwMode="auto">
            <a:xfrm>
              <a:off x="6120" y="6660"/>
              <a:ext cx="0" cy="900"/>
            </a:xfrm>
            <a:prstGeom prst="line">
              <a:avLst/>
            </a:prstGeom>
            <a:noFill/>
            <a:ln w="9525">
              <a:solidFill>
                <a:srgbClr val="000000"/>
              </a:solidFill>
              <a:round/>
              <a:headEnd/>
              <a:tailEnd type="triangle" w="med" len="med"/>
            </a:ln>
          </p:spPr>
          <p:txBody>
            <a:bodyPr/>
            <a:lstStyle/>
            <a:p>
              <a:endParaRPr lang="en-US"/>
            </a:p>
          </p:txBody>
        </p:sp>
        <p:sp>
          <p:nvSpPr>
            <p:cNvPr id="50200" name="Line 25"/>
            <p:cNvSpPr>
              <a:spLocks noChangeShapeType="1"/>
            </p:cNvSpPr>
            <p:nvPr/>
          </p:nvSpPr>
          <p:spPr bwMode="auto">
            <a:xfrm>
              <a:off x="7920" y="6660"/>
              <a:ext cx="0" cy="900"/>
            </a:xfrm>
            <a:prstGeom prst="line">
              <a:avLst/>
            </a:prstGeom>
            <a:noFill/>
            <a:ln w="9525">
              <a:solidFill>
                <a:srgbClr val="000000"/>
              </a:solidFill>
              <a:round/>
              <a:headEnd/>
              <a:tailEnd type="triangle" w="med" len="med"/>
            </a:ln>
          </p:spPr>
          <p:txBody>
            <a:bodyPr/>
            <a:lstStyle/>
            <a:p>
              <a:endParaRPr lang="en-US"/>
            </a:p>
          </p:txBody>
        </p:sp>
        <p:sp>
          <p:nvSpPr>
            <p:cNvPr id="50201" name="Line 26"/>
            <p:cNvSpPr>
              <a:spLocks noChangeShapeType="1"/>
            </p:cNvSpPr>
            <p:nvPr/>
          </p:nvSpPr>
          <p:spPr bwMode="auto">
            <a:xfrm>
              <a:off x="9700" y="6660"/>
              <a:ext cx="0" cy="900"/>
            </a:xfrm>
            <a:prstGeom prst="line">
              <a:avLst/>
            </a:prstGeom>
            <a:noFill/>
            <a:ln w="9525">
              <a:solidFill>
                <a:srgbClr val="000000"/>
              </a:solidFill>
              <a:round/>
              <a:headEnd/>
              <a:tailEnd type="triangle" w="med" len="med"/>
            </a:ln>
          </p:spPr>
          <p:txBody>
            <a:bodyPr/>
            <a:lstStyle/>
            <a:p>
              <a:endParaRPr lang="en-US"/>
            </a:p>
          </p:txBody>
        </p:sp>
        <p:sp>
          <p:nvSpPr>
            <p:cNvPr id="50202" name="Line 27"/>
            <p:cNvSpPr>
              <a:spLocks noChangeShapeType="1"/>
            </p:cNvSpPr>
            <p:nvPr/>
          </p:nvSpPr>
          <p:spPr bwMode="auto">
            <a:xfrm>
              <a:off x="6200" y="9900"/>
              <a:ext cx="0" cy="54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mtClean="0"/>
              <a:t>FUNGSI TEORI DALAM PENELITIAN</a:t>
            </a:r>
          </a:p>
        </p:txBody>
      </p:sp>
      <p:sp>
        <p:nvSpPr>
          <p:cNvPr id="51203" name="Content Placeholder 2"/>
          <p:cNvSpPr>
            <a:spLocks noGrp="1"/>
          </p:cNvSpPr>
          <p:nvPr>
            <p:ph idx="1"/>
          </p:nvPr>
        </p:nvSpPr>
        <p:spPr/>
        <p:txBody>
          <a:bodyPr/>
          <a:lstStyle/>
          <a:p>
            <a:pPr eaLnBrk="1" hangingPunct="1"/>
            <a:r>
              <a:rPr lang="en-US" sz="3600" smtClean="0">
                <a:latin typeface="Tahoma" pitchFamily="34" charset="0"/>
              </a:rPr>
              <a:t>Sebagai penjelas</a:t>
            </a:r>
            <a:r>
              <a:rPr lang="en-US" sz="3600" smtClean="0"/>
              <a:t> </a:t>
            </a:r>
          </a:p>
          <a:p>
            <a:pPr eaLnBrk="1" hangingPunct="1"/>
            <a:r>
              <a:rPr lang="en-US" sz="3600" smtClean="0">
                <a:latin typeface="Tahoma" pitchFamily="34" charset="0"/>
              </a:rPr>
              <a:t>Sebagai prediksi</a:t>
            </a:r>
            <a:r>
              <a:rPr lang="en-US" sz="3600" smtClean="0"/>
              <a:t> </a:t>
            </a:r>
          </a:p>
          <a:p>
            <a:pPr eaLnBrk="1" hangingPunct="1"/>
            <a:r>
              <a:rPr lang="en-US" sz="3600" smtClean="0">
                <a:latin typeface="Tahoma" pitchFamily="34" charset="0"/>
              </a:rPr>
              <a:t>Sebagai kontrol</a:t>
            </a:r>
            <a:r>
              <a:rPr lang="en-US" sz="3600" smtClean="0"/>
              <a:t> </a:t>
            </a:r>
          </a:p>
          <a:p>
            <a:pPr eaLnBrk="1" hangingPunct="1"/>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Jalan Mencari Kebenaran</a:t>
            </a:r>
          </a:p>
        </p:txBody>
      </p:sp>
      <p:sp>
        <p:nvSpPr>
          <p:cNvPr id="8195"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Penemuan secara Kebetulan</a:t>
            </a:r>
          </a:p>
          <a:p>
            <a:pPr marL="514350" indent="-514350" eaLnBrk="1" hangingPunct="1">
              <a:buFont typeface="Calibri" pitchFamily="34" charset="0"/>
              <a:buAutoNum type="arabicPeriod"/>
            </a:pPr>
            <a:r>
              <a:rPr lang="en-US" smtClean="0"/>
              <a:t>Melalui “Trial and Error”</a:t>
            </a:r>
          </a:p>
          <a:p>
            <a:pPr marL="514350" indent="-514350" eaLnBrk="1" hangingPunct="1">
              <a:buFont typeface="Calibri" pitchFamily="34" charset="0"/>
              <a:buAutoNum type="arabicPeriod"/>
            </a:pPr>
            <a:r>
              <a:rPr lang="en-US" smtClean="0"/>
              <a:t>Melalui otoritas atau kewibawaan</a:t>
            </a:r>
          </a:p>
          <a:p>
            <a:pPr marL="514350" indent="-514350" eaLnBrk="1" hangingPunct="1">
              <a:buFont typeface="Calibri" pitchFamily="34" charset="0"/>
              <a:buAutoNum type="arabicPeriod"/>
            </a:pPr>
            <a:r>
              <a:rPr lang="en-US" smtClean="0"/>
              <a:t>Pemecahan cara spekulasi</a:t>
            </a:r>
          </a:p>
          <a:p>
            <a:pPr marL="514350" indent="-514350" algn="just" eaLnBrk="1" hangingPunct="1">
              <a:buFont typeface="Calibri" pitchFamily="34" charset="0"/>
              <a:buAutoNum type="arabicPeriod"/>
            </a:pPr>
            <a:r>
              <a:rPr lang="en-US" smtClean="0"/>
              <a:t>Dengan berpikir kritik atau berdasarkan pengalaman</a:t>
            </a:r>
          </a:p>
          <a:p>
            <a:pPr marL="514350" indent="-514350" algn="just" eaLnBrk="1" hangingPunct="1">
              <a:buFont typeface="Calibri" pitchFamily="34" charset="0"/>
              <a:buAutoNum type="arabicPeriod"/>
            </a:pPr>
            <a:r>
              <a:rPr lang="en-US" smtClean="0"/>
              <a:t>Melalui penelitian ilmiah</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8197"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20675"/>
            <a:ext cx="7239000" cy="1143000"/>
          </a:xfrm>
        </p:spPr>
        <p:txBody>
          <a:bodyPr/>
          <a:lstStyle/>
          <a:p>
            <a:pPr eaLnBrk="1" hangingPunct="1"/>
            <a:r>
              <a:rPr lang="en-US" smtClean="0"/>
              <a:t>PENELITIAN EMPIRIS</a:t>
            </a:r>
          </a:p>
        </p:txBody>
      </p:sp>
      <p:sp>
        <p:nvSpPr>
          <p:cNvPr id="3" name="Content Placeholder 2"/>
          <p:cNvSpPr>
            <a:spLocks noGrp="1"/>
          </p:cNvSpPr>
          <p:nvPr>
            <p:ph idx="1"/>
          </p:nvPr>
        </p:nvSpPr>
        <p:spPr/>
        <p:txBody>
          <a:bodyPr rtlCol="0">
            <a:normAutofit/>
          </a:bodyPr>
          <a:lstStyle/>
          <a:p>
            <a:pPr marL="288925" indent="-288925" eaLnBrk="1" fontAlgn="auto" hangingPunct="1">
              <a:spcAft>
                <a:spcPts val="0"/>
              </a:spcAft>
              <a:buFont typeface="Wingdings" pitchFamily="2" charset="2"/>
              <a:buNone/>
              <a:defRPr/>
            </a:pPr>
            <a:r>
              <a:rPr lang="en-US" dirty="0" smtClean="0"/>
              <a:t>PENELITIAN SEBELUMNYA DAPAT DIPERGUNAKAN UNTUK:</a:t>
            </a: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kekurangan-kekurangan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apa</a:t>
            </a:r>
            <a:r>
              <a:rPr lang="en-US" i="1" dirty="0" smtClean="0">
                <a:latin typeface="Tahoma" charset="0"/>
              </a:rPr>
              <a:t> yang </a:t>
            </a:r>
            <a:r>
              <a:rPr lang="en-US" i="1" dirty="0" err="1" smtClean="0">
                <a:latin typeface="Tahoma" charset="0"/>
              </a:rPr>
              <a:t>telah</a:t>
            </a:r>
            <a:r>
              <a:rPr lang="en-US" i="1" dirty="0" smtClean="0">
                <a:latin typeface="Tahoma" charset="0"/>
              </a:rPr>
              <a:t> </a:t>
            </a:r>
            <a:r>
              <a:rPr lang="en-US" i="1" dirty="0" err="1" smtClean="0">
                <a:latin typeface="Tahoma" charset="0"/>
              </a:rPr>
              <a:t>dihasilkan</a:t>
            </a:r>
            <a:r>
              <a:rPr lang="en-US" i="1" dirty="0" smtClean="0">
                <a:latin typeface="Tahoma" charset="0"/>
              </a:rPr>
              <a:t> </a:t>
            </a:r>
            <a:r>
              <a:rPr lang="en-US" i="1" dirty="0" err="1" smtClean="0">
                <a:latin typeface="Tahoma" charset="0"/>
              </a:rPr>
              <a:t>dari</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perbedaan</a:t>
            </a:r>
            <a:r>
              <a:rPr lang="en-US" i="1" dirty="0" smtClean="0">
                <a:latin typeface="Tahoma" charset="0"/>
              </a:rPr>
              <a:t> </a:t>
            </a:r>
            <a:r>
              <a:rPr lang="en-US" i="1" dirty="0" err="1" smtClean="0">
                <a:latin typeface="Tahoma" charset="0"/>
              </a:rPr>
              <a:t>dengan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PENYAJIAN PENELITIAN EMPIRIS DALAM LAPORAN PENELITIAN</a:t>
            </a:r>
          </a:p>
        </p:txBody>
      </p:sp>
      <p:sp>
        <p:nvSpPr>
          <p:cNvPr id="3" name="Content Placeholder 2"/>
          <p:cNvSpPr>
            <a:spLocks noGrp="1"/>
          </p:cNvSpPr>
          <p:nvPr>
            <p:ph idx="1"/>
          </p:nvPr>
        </p:nvSpPr>
        <p:spPr/>
        <p:txBody>
          <a:bodyPr rtlCol="0">
            <a:normAutofit/>
          </a:bodyPr>
          <a:lstStyle/>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Paragraf</a:t>
            </a:r>
            <a:endParaRPr lang="en-US" dirty="0" smtClean="0"/>
          </a:p>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matrik</a:t>
            </a:r>
            <a:endParaRPr lang="en-US" dirty="0" smtClean="0"/>
          </a:p>
          <a:p>
            <a:pPr marL="571500" indent="-571500" eaLnBrk="1" fontAlgn="auto" hangingPunct="1">
              <a:spcAft>
                <a:spcPts val="0"/>
              </a:spcAft>
              <a:buFont typeface="Arial" pitchFamily="34" charset="0"/>
              <a:buNone/>
              <a:defRPr/>
            </a:pPr>
            <a:endParaRPr lang="en-US" dirty="0" smtClean="0"/>
          </a:p>
          <a:p>
            <a:pPr marL="571500" indent="-571500" eaLnBrk="1" fontAlgn="auto" hangingPunct="1">
              <a:spcAft>
                <a:spcPts val="0"/>
              </a:spcAft>
              <a:buFont typeface="Arial" pitchFamily="34" charset="0"/>
              <a:buChar char="•"/>
              <a:defRPr/>
            </a:pPr>
            <a:endParaRPr lang="en-US" dirty="0" smtClean="0"/>
          </a:p>
          <a:p>
            <a:pPr marL="274320" indent="-274320" eaLnBrk="1" fontAlgn="auto" hangingPunct="1">
              <a:spcAft>
                <a:spcPts val="0"/>
              </a:spcAft>
              <a:buFont typeface="Arial" pitchFamily="34" charset="0"/>
              <a:buChar char="•"/>
              <a:defRPr/>
            </a:pPr>
            <a:endParaRPr lang="en-US" dirty="0" smtClean="0"/>
          </a:p>
        </p:txBody>
      </p:sp>
      <p:grpSp>
        <p:nvGrpSpPr>
          <p:cNvPr id="4" name="Group 1090"/>
          <p:cNvGrpSpPr>
            <a:grpSpLocks/>
          </p:cNvGrpSpPr>
          <p:nvPr/>
        </p:nvGrpSpPr>
        <p:grpSpPr bwMode="auto">
          <a:xfrm>
            <a:off x="357188" y="3143250"/>
            <a:ext cx="7543800" cy="1782763"/>
            <a:chOff x="-3" y="-3"/>
            <a:chExt cx="3831" cy="1688"/>
          </a:xfrm>
        </p:grpSpPr>
        <p:grpSp>
          <p:nvGrpSpPr>
            <p:cNvPr id="5" name="Group 1088"/>
            <p:cNvGrpSpPr>
              <a:grpSpLocks/>
            </p:cNvGrpSpPr>
            <p:nvPr/>
          </p:nvGrpSpPr>
          <p:grpSpPr bwMode="auto">
            <a:xfrm>
              <a:off x="0" y="0"/>
              <a:ext cx="3825" cy="1682"/>
              <a:chOff x="0" y="0"/>
              <a:chExt cx="3825" cy="1682"/>
            </a:xfrm>
          </p:grpSpPr>
          <p:grpSp>
            <p:nvGrpSpPr>
              <p:cNvPr id="6" name="Group 1049"/>
              <p:cNvGrpSpPr>
                <a:grpSpLocks/>
              </p:cNvGrpSpPr>
              <p:nvPr/>
            </p:nvGrpSpPr>
            <p:grpSpPr bwMode="auto">
              <a:xfrm>
                <a:off x="0" y="0"/>
                <a:ext cx="765" cy="500"/>
                <a:chOff x="0" y="0"/>
                <a:chExt cx="765" cy="500"/>
              </a:xfrm>
            </p:grpSpPr>
            <p:sp>
              <p:nvSpPr>
                <p:cNvPr id="53313" name="Rectangle 1028"/>
                <p:cNvSpPr>
                  <a:spLocks noChangeArrowheads="1"/>
                </p:cNvSpPr>
                <p:nvPr/>
              </p:nvSpPr>
              <p:spPr bwMode="auto">
                <a:xfrm>
                  <a:off x="43" y="0"/>
                  <a:ext cx="679" cy="500"/>
                </a:xfrm>
                <a:prstGeom prst="rect">
                  <a:avLst/>
                </a:prstGeom>
                <a:noFill/>
                <a:ln w="9525">
                  <a:noFill/>
                  <a:miter lim="800000"/>
                  <a:headEnd/>
                  <a:tailEnd/>
                </a:ln>
              </p:spPr>
              <p:txBody>
                <a:bodyPr/>
                <a:lstStyle/>
                <a:p>
                  <a:pPr algn="ctr"/>
                  <a:r>
                    <a:rPr lang="en-GB" sz="1100" b="1">
                      <a:latin typeface="Tahoma" pitchFamily="34" charset="0"/>
                    </a:rPr>
                    <a:t>Nama Peneliti (th)</a:t>
                  </a:r>
                </a:p>
                <a:p>
                  <a:pPr algn="ctr" eaLnBrk="0" hangingPunct="0"/>
                  <a:endParaRPr lang="en-GB" sz="2400" b="1">
                    <a:latin typeface="Times New Roman" pitchFamily="18" charset="0"/>
                  </a:endParaRPr>
                </a:p>
              </p:txBody>
            </p:sp>
            <p:sp>
              <p:nvSpPr>
                <p:cNvPr id="53314" name="Rectangle 1048"/>
                <p:cNvSpPr>
                  <a:spLocks noChangeArrowheads="1"/>
                </p:cNvSpPr>
                <p:nvPr/>
              </p:nvSpPr>
              <p:spPr bwMode="auto">
                <a:xfrm>
                  <a:off x="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7" name="Group 1051"/>
              <p:cNvGrpSpPr>
                <a:grpSpLocks/>
              </p:cNvGrpSpPr>
              <p:nvPr/>
            </p:nvGrpSpPr>
            <p:grpSpPr bwMode="auto">
              <a:xfrm>
                <a:off x="765" y="0"/>
                <a:ext cx="765" cy="500"/>
                <a:chOff x="765" y="0"/>
                <a:chExt cx="765" cy="500"/>
              </a:xfrm>
            </p:grpSpPr>
            <p:sp>
              <p:nvSpPr>
                <p:cNvPr id="53311" name="Rectangle 1029"/>
                <p:cNvSpPr>
                  <a:spLocks noChangeArrowheads="1"/>
                </p:cNvSpPr>
                <p:nvPr/>
              </p:nvSpPr>
              <p:spPr bwMode="auto">
                <a:xfrm>
                  <a:off x="808" y="0"/>
                  <a:ext cx="679" cy="500"/>
                </a:xfrm>
                <a:prstGeom prst="rect">
                  <a:avLst/>
                </a:prstGeom>
                <a:noFill/>
                <a:ln w="9525">
                  <a:noFill/>
                  <a:miter lim="800000"/>
                  <a:headEnd/>
                  <a:tailEnd/>
                </a:ln>
              </p:spPr>
              <p:txBody>
                <a:bodyPr/>
                <a:lstStyle/>
                <a:p>
                  <a:pPr algn="ctr"/>
                  <a:r>
                    <a:rPr lang="en-GB" sz="1100" b="1">
                      <a:latin typeface="Tahoma" pitchFamily="34" charset="0"/>
                    </a:rPr>
                    <a:t>Judul Penelitian</a:t>
                  </a:r>
                </a:p>
                <a:p>
                  <a:pPr algn="ctr" eaLnBrk="0" hangingPunct="0"/>
                  <a:endParaRPr lang="en-GB" sz="2400">
                    <a:latin typeface="Times New Roman" pitchFamily="18" charset="0"/>
                  </a:endParaRPr>
                </a:p>
              </p:txBody>
            </p:sp>
            <p:sp>
              <p:nvSpPr>
                <p:cNvPr id="53312" name="Rectangle 1050"/>
                <p:cNvSpPr>
                  <a:spLocks noChangeArrowheads="1"/>
                </p:cNvSpPr>
                <p:nvPr/>
              </p:nvSpPr>
              <p:spPr bwMode="auto">
                <a:xfrm>
                  <a:off x="76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8" name="Group 1053"/>
              <p:cNvGrpSpPr>
                <a:grpSpLocks/>
              </p:cNvGrpSpPr>
              <p:nvPr/>
            </p:nvGrpSpPr>
            <p:grpSpPr bwMode="auto">
              <a:xfrm>
                <a:off x="1530" y="0"/>
                <a:ext cx="765" cy="500"/>
                <a:chOff x="1530" y="0"/>
                <a:chExt cx="765" cy="500"/>
              </a:xfrm>
            </p:grpSpPr>
            <p:sp>
              <p:nvSpPr>
                <p:cNvPr id="53309" name="Rectangle 1030"/>
                <p:cNvSpPr>
                  <a:spLocks noChangeArrowheads="1"/>
                </p:cNvSpPr>
                <p:nvPr/>
              </p:nvSpPr>
              <p:spPr bwMode="auto">
                <a:xfrm>
                  <a:off x="1573" y="0"/>
                  <a:ext cx="679" cy="500"/>
                </a:xfrm>
                <a:prstGeom prst="rect">
                  <a:avLst/>
                </a:prstGeom>
                <a:noFill/>
                <a:ln w="9525">
                  <a:noFill/>
                  <a:miter lim="800000"/>
                  <a:headEnd/>
                  <a:tailEnd/>
                </a:ln>
              </p:spPr>
              <p:txBody>
                <a:bodyPr/>
                <a:lstStyle/>
                <a:p>
                  <a:pPr algn="ctr"/>
                  <a:r>
                    <a:rPr lang="en-GB" sz="1100" b="1">
                      <a:latin typeface="Tahoma" pitchFamily="34" charset="0"/>
                    </a:rPr>
                    <a:t>Tujuan Penelitian</a:t>
                  </a:r>
                </a:p>
                <a:p>
                  <a:pPr algn="ctr" eaLnBrk="0" hangingPunct="0"/>
                  <a:endParaRPr lang="en-GB" sz="2400">
                    <a:latin typeface="Times New Roman" pitchFamily="18" charset="0"/>
                  </a:endParaRPr>
                </a:p>
              </p:txBody>
            </p:sp>
            <p:sp>
              <p:nvSpPr>
                <p:cNvPr id="53310" name="Rectangle 1052"/>
                <p:cNvSpPr>
                  <a:spLocks noChangeArrowheads="1"/>
                </p:cNvSpPr>
                <p:nvPr/>
              </p:nvSpPr>
              <p:spPr bwMode="auto">
                <a:xfrm>
                  <a:off x="153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9" name="Group 1055"/>
              <p:cNvGrpSpPr>
                <a:grpSpLocks/>
              </p:cNvGrpSpPr>
              <p:nvPr/>
            </p:nvGrpSpPr>
            <p:grpSpPr bwMode="auto">
              <a:xfrm>
                <a:off x="2295" y="0"/>
                <a:ext cx="765" cy="500"/>
                <a:chOff x="2295" y="0"/>
                <a:chExt cx="765" cy="500"/>
              </a:xfrm>
            </p:grpSpPr>
            <p:sp>
              <p:nvSpPr>
                <p:cNvPr id="53307" name="Rectangle 1031"/>
                <p:cNvSpPr>
                  <a:spLocks noChangeArrowheads="1"/>
                </p:cNvSpPr>
                <p:nvPr/>
              </p:nvSpPr>
              <p:spPr bwMode="auto">
                <a:xfrm>
                  <a:off x="2338" y="0"/>
                  <a:ext cx="679" cy="500"/>
                </a:xfrm>
                <a:prstGeom prst="rect">
                  <a:avLst/>
                </a:prstGeom>
                <a:noFill/>
                <a:ln w="9525">
                  <a:noFill/>
                  <a:miter lim="800000"/>
                  <a:headEnd/>
                  <a:tailEnd/>
                </a:ln>
              </p:spPr>
              <p:txBody>
                <a:bodyPr/>
                <a:lstStyle/>
                <a:p>
                  <a:pPr algn="ctr"/>
                  <a:r>
                    <a:rPr lang="en-GB" sz="1100" b="1">
                      <a:latin typeface="Tahoma" pitchFamily="34" charset="0"/>
                    </a:rPr>
                    <a:t>Alat Analisis</a:t>
                  </a:r>
                </a:p>
                <a:p>
                  <a:pPr algn="ctr" eaLnBrk="0" hangingPunct="0"/>
                  <a:endParaRPr lang="en-GB" sz="2400" b="1">
                    <a:latin typeface="Times New Roman" pitchFamily="18" charset="0"/>
                  </a:endParaRPr>
                </a:p>
              </p:txBody>
            </p:sp>
            <p:sp>
              <p:nvSpPr>
                <p:cNvPr id="53308" name="Rectangle 1054"/>
                <p:cNvSpPr>
                  <a:spLocks noChangeArrowheads="1"/>
                </p:cNvSpPr>
                <p:nvPr/>
              </p:nvSpPr>
              <p:spPr bwMode="auto">
                <a:xfrm>
                  <a:off x="229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0" name="Group 1057"/>
              <p:cNvGrpSpPr>
                <a:grpSpLocks/>
              </p:cNvGrpSpPr>
              <p:nvPr/>
            </p:nvGrpSpPr>
            <p:grpSpPr bwMode="auto">
              <a:xfrm>
                <a:off x="3060" y="0"/>
                <a:ext cx="765" cy="500"/>
                <a:chOff x="3060" y="0"/>
                <a:chExt cx="765" cy="500"/>
              </a:xfrm>
            </p:grpSpPr>
            <p:sp>
              <p:nvSpPr>
                <p:cNvPr id="53305" name="Rectangle 1032"/>
                <p:cNvSpPr>
                  <a:spLocks noChangeArrowheads="1"/>
                </p:cNvSpPr>
                <p:nvPr/>
              </p:nvSpPr>
              <p:spPr bwMode="auto">
                <a:xfrm>
                  <a:off x="3103" y="0"/>
                  <a:ext cx="679" cy="500"/>
                </a:xfrm>
                <a:prstGeom prst="rect">
                  <a:avLst/>
                </a:prstGeom>
                <a:noFill/>
                <a:ln w="9525">
                  <a:noFill/>
                  <a:miter lim="800000"/>
                  <a:headEnd/>
                  <a:tailEnd/>
                </a:ln>
              </p:spPr>
              <p:txBody>
                <a:bodyPr/>
                <a:lstStyle/>
                <a:p>
                  <a:pPr algn="ctr"/>
                  <a:r>
                    <a:rPr lang="en-GB" sz="1100" b="1">
                      <a:latin typeface="Tahoma" pitchFamily="34" charset="0"/>
                    </a:rPr>
                    <a:t>Hasil Penelitian</a:t>
                  </a:r>
                </a:p>
                <a:p>
                  <a:pPr algn="ctr" eaLnBrk="0" hangingPunct="0"/>
                  <a:endParaRPr lang="en-GB" sz="2400" b="1">
                    <a:latin typeface="Times New Roman" pitchFamily="18" charset="0"/>
                  </a:endParaRPr>
                </a:p>
              </p:txBody>
            </p:sp>
            <p:sp>
              <p:nvSpPr>
                <p:cNvPr id="53306" name="Rectangle 1056"/>
                <p:cNvSpPr>
                  <a:spLocks noChangeArrowheads="1"/>
                </p:cNvSpPr>
                <p:nvPr/>
              </p:nvSpPr>
              <p:spPr bwMode="auto">
                <a:xfrm>
                  <a:off x="306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1" name="Group 1059"/>
              <p:cNvGrpSpPr>
                <a:grpSpLocks/>
              </p:cNvGrpSpPr>
              <p:nvPr/>
            </p:nvGrpSpPr>
            <p:grpSpPr bwMode="auto">
              <a:xfrm>
                <a:off x="0" y="500"/>
                <a:ext cx="765" cy="394"/>
                <a:chOff x="0" y="500"/>
                <a:chExt cx="765" cy="394"/>
              </a:xfrm>
            </p:grpSpPr>
            <p:sp>
              <p:nvSpPr>
                <p:cNvPr id="53303" name="Rectangle 1033"/>
                <p:cNvSpPr>
                  <a:spLocks noChangeArrowheads="1"/>
                </p:cNvSpPr>
                <p:nvPr/>
              </p:nvSpPr>
              <p:spPr bwMode="auto">
                <a:xfrm>
                  <a:off x="4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4" name="Rectangle 1058"/>
                <p:cNvSpPr>
                  <a:spLocks noChangeArrowheads="1"/>
                </p:cNvSpPr>
                <p:nvPr/>
              </p:nvSpPr>
              <p:spPr bwMode="auto">
                <a:xfrm>
                  <a:off x="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2" name="Group 1061"/>
              <p:cNvGrpSpPr>
                <a:grpSpLocks/>
              </p:cNvGrpSpPr>
              <p:nvPr/>
            </p:nvGrpSpPr>
            <p:grpSpPr bwMode="auto">
              <a:xfrm>
                <a:off x="765" y="500"/>
                <a:ext cx="765" cy="394"/>
                <a:chOff x="765" y="500"/>
                <a:chExt cx="765" cy="394"/>
              </a:xfrm>
            </p:grpSpPr>
            <p:sp>
              <p:nvSpPr>
                <p:cNvPr id="53301" name="Rectangle 1034"/>
                <p:cNvSpPr>
                  <a:spLocks noChangeArrowheads="1"/>
                </p:cNvSpPr>
                <p:nvPr/>
              </p:nvSpPr>
              <p:spPr bwMode="auto">
                <a:xfrm>
                  <a:off x="80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2" name="Rectangle 1060"/>
                <p:cNvSpPr>
                  <a:spLocks noChangeArrowheads="1"/>
                </p:cNvSpPr>
                <p:nvPr/>
              </p:nvSpPr>
              <p:spPr bwMode="auto">
                <a:xfrm>
                  <a:off x="76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3" name="Group 1063"/>
              <p:cNvGrpSpPr>
                <a:grpSpLocks/>
              </p:cNvGrpSpPr>
              <p:nvPr/>
            </p:nvGrpSpPr>
            <p:grpSpPr bwMode="auto">
              <a:xfrm>
                <a:off x="1530" y="500"/>
                <a:ext cx="765" cy="394"/>
                <a:chOff x="1530" y="500"/>
                <a:chExt cx="765" cy="394"/>
              </a:xfrm>
            </p:grpSpPr>
            <p:sp>
              <p:nvSpPr>
                <p:cNvPr id="53299" name="Rectangle 1035"/>
                <p:cNvSpPr>
                  <a:spLocks noChangeArrowheads="1"/>
                </p:cNvSpPr>
                <p:nvPr/>
              </p:nvSpPr>
              <p:spPr bwMode="auto">
                <a:xfrm>
                  <a:off x="157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0" name="Rectangle 1062"/>
                <p:cNvSpPr>
                  <a:spLocks noChangeArrowheads="1"/>
                </p:cNvSpPr>
                <p:nvPr/>
              </p:nvSpPr>
              <p:spPr bwMode="auto">
                <a:xfrm>
                  <a:off x="153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4" name="Group 1065"/>
              <p:cNvGrpSpPr>
                <a:grpSpLocks/>
              </p:cNvGrpSpPr>
              <p:nvPr/>
            </p:nvGrpSpPr>
            <p:grpSpPr bwMode="auto">
              <a:xfrm>
                <a:off x="2295" y="500"/>
                <a:ext cx="765" cy="394"/>
                <a:chOff x="2295" y="500"/>
                <a:chExt cx="765" cy="394"/>
              </a:xfrm>
            </p:grpSpPr>
            <p:sp>
              <p:nvSpPr>
                <p:cNvPr id="53297" name="Rectangle 1036"/>
                <p:cNvSpPr>
                  <a:spLocks noChangeArrowheads="1"/>
                </p:cNvSpPr>
                <p:nvPr/>
              </p:nvSpPr>
              <p:spPr bwMode="auto">
                <a:xfrm>
                  <a:off x="233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8" name="Rectangle 1064"/>
                <p:cNvSpPr>
                  <a:spLocks noChangeArrowheads="1"/>
                </p:cNvSpPr>
                <p:nvPr/>
              </p:nvSpPr>
              <p:spPr bwMode="auto">
                <a:xfrm>
                  <a:off x="229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5" name="Group 1067"/>
              <p:cNvGrpSpPr>
                <a:grpSpLocks/>
              </p:cNvGrpSpPr>
              <p:nvPr/>
            </p:nvGrpSpPr>
            <p:grpSpPr bwMode="auto">
              <a:xfrm>
                <a:off x="3060" y="500"/>
                <a:ext cx="765" cy="394"/>
                <a:chOff x="3060" y="500"/>
                <a:chExt cx="765" cy="394"/>
              </a:xfrm>
            </p:grpSpPr>
            <p:sp>
              <p:nvSpPr>
                <p:cNvPr id="53295" name="Rectangle 1037"/>
                <p:cNvSpPr>
                  <a:spLocks noChangeArrowheads="1"/>
                </p:cNvSpPr>
                <p:nvPr/>
              </p:nvSpPr>
              <p:spPr bwMode="auto">
                <a:xfrm>
                  <a:off x="310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6" name="Rectangle 1066"/>
                <p:cNvSpPr>
                  <a:spLocks noChangeArrowheads="1"/>
                </p:cNvSpPr>
                <p:nvPr/>
              </p:nvSpPr>
              <p:spPr bwMode="auto">
                <a:xfrm>
                  <a:off x="306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6" name="Group 1069"/>
              <p:cNvGrpSpPr>
                <a:grpSpLocks/>
              </p:cNvGrpSpPr>
              <p:nvPr/>
            </p:nvGrpSpPr>
            <p:grpSpPr bwMode="auto">
              <a:xfrm>
                <a:off x="0" y="894"/>
                <a:ext cx="765" cy="394"/>
                <a:chOff x="0" y="894"/>
                <a:chExt cx="765" cy="394"/>
              </a:xfrm>
            </p:grpSpPr>
            <p:sp>
              <p:nvSpPr>
                <p:cNvPr id="53293" name="Rectangle 1038"/>
                <p:cNvSpPr>
                  <a:spLocks noChangeArrowheads="1"/>
                </p:cNvSpPr>
                <p:nvPr/>
              </p:nvSpPr>
              <p:spPr bwMode="auto">
                <a:xfrm>
                  <a:off x="4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4" name="Rectangle 1068"/>
                <p:cNvSpPr>
                  <a:spLocks noChangeArrowheads="1"/>
                </p:cNvSpPr>
                <p:nvPr/>
              </p:nvSpPr>
              <p:spPr bwMode="auto">
                <a:xfrm>
                  <a:off x="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7" name="Group 1071"/>
              <p:cNvGrpSpPr>
                <a:grpSpLocks/>
              </p:cNvGrpSpPr>
              <p:nvPr/>
            </p:nvGrpSpPr>
            <p:grpSpPr bwMode="auto">
              <a:xfrm>
                <a:off x="765" y="894"/>
                <a:ext cx="765" cy="394"/>
                <a:chOff x="765" y="894"/>
                <a:chExt cx="765" cy="394"/>
              </a:xfrm>
            </p:grpSpPr>
            <p:sp>
              <p:nvSpPr>
                <p:cNvPr id="53291" name="Rectangle 1039"/>
                <p:cNvSpPr>
                  <a:spLocks noChangeArrowheads="1"/>
                </p:cNvSpPr>
                <p:nvPr/>
              </p:nvSpPr>
              <p:spPr bwMode="auto">
                <a:xfrm>
                  <a:off x="80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2" name="Rectangle 1070"/>
                <p:cNvSpPr>
                  <a:spLocks noChangeArrowheads="1"/>
                </p:cNvSpPr>
                <p:nvPr/>
              </p:nvSpPr>
              <p:spPr bwMode="auto">
                <a:xfrm>
                  <a:off x="76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8" name="Group 1073"/>
              <p:cNvGrpSpPr>
                <a:grpSpLocks/>
              </p:cNvGrpSpPr>
              <p:nvPr/>
            </p:nvGrpSpPr>
            <p:grpSpPr bwMode="auto">
              <a:xfrm>
                <a:off x="1530" y="894"/>
                <a:ext cx="765" cy="394"/>
                <a:chOff x="1530" y="894"/>
                <a:chExt cx="765" cy="394"/>
              </a:xfrm>
            </p:grpSpPr>
            <p:sp>
              <p:nvSpPr>
                <p:cNvPr id="53289" name="Rectangle 1040"/>
                <p:cNvSpPr>
                  <a:spLocks noChangeArrowheads="1"/>
                </p:cNvSpPr>
                <p:nvPr/>
              </p:nvSpPr>
              <p:spPr bwMode="auto">
                <a:xfrm>
                  <a:off x="157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0" name="Rectangle 1072"/>
                <p:cNvSpPr>
                  <a:spLocks noChangeArrowheads="1"/>
                </p:cNvSpPr>
                <p:nvPr/>
              </p:nvSpPr>
              <p:spPr bwMode="auto">
                <a:xfrm>
                  <a:off x="153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9" name="Group 1075"/>
              <p:cNvGrpSpPr>
                <a:grpSpLocks/>
              </p:cNvGrpSpPr>
              <p:nvPr/>
            </p:nvGrpSpPr>
            <p:grpSpPr bwMode="auto">
              <a:xfrm>
                <a:off x="2295" y="894"/>
                <a:ext cx="765" cy="394"/>
                <a:chOff x="2295" y="894"/>
                <a:chExt cx="765" cy="394"/>
              </a:xfrm>
            </p:grpSpPr>
            <p:sp>
              <p:nvSpPr>
                <p:cNvPr id="53287" name="Rectangle 1041"/>
                <p:cNvSpPr>
                  <a:spLocks noChangeArrowheads="1"/>
                </p:cNvSpPr>
                <p:nvPr/>
              </p:nvSpPr>
              <p:spPr bwMode="auto">
                <a:xfrm>
                  <a:off x="233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8" name="Rectangle 1074"/>
                <p:cNvSpPr>
                  <a:spLocks noChangeArrowheads="1"/>
                </p:cNvSpPr>
                <p:nvPr/>
              </p:nvSpPr>
              <p:spPr bwMode="auto">
                <a:xfrm>
                  <a:off x="229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0" name="Group 1077"/>
              <p:cNvGrpSpPr>
                <a:grpSpLocks/>
              </p:cNvGrpSpPr>
              <p:nvPr/>
            </p:nvGrpSpPr>
            <p:grpSpPr bwMode="auto">
              <a:xfrm>
                <a:off x="3060" y="894"/>
                <a:ext cx="765" cy="394"/>
                <a:chOff x="3060" y="894"/>
                <a:chExt cx="765" cy="394"/>
              </a:xfrm>
            </p:grpSpPr>
            <p:sp>
              <p:nvSpPr>
                <p:cNvPr id="53285" name="Rectangle 1042"/>
                <p:cNvSpPr>
                  <a:spLocks noChangeArrowheads="1"/>
                </p:cNvSpPr>
                <p:nvPr/>
              </p:nvSpPr>
              <p:spPr bwMode="auto">
                <a:xfrm>
                  <a:off x="310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6" name="Rectangle 1076"/>
                <p:cNvSpPr>
                  <a:spLocks noChangeArrowheads="1"/>
                </p:cNvSpPr>
                <p:nvPr/>
              </p:nvSpPr>
              <p:spPr bwMode="auto">
                <a:xfrm>
                  <a:off x="306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1" name="Group 1079"/>
              <p:cNvGrpSpPr>
                <a:grpSpLocks/>
              </p:cNvGrpSpPr>
              <p:nvPr/>
            </p:nvGrpSpPr>
            <p:grpSpPr bwMode="auto">
              <a:xfrm>
                <a:off x="0" y="1288"/>
                <a:ext cx="765" cy="394"/>
                <a:chOff x="0" y="1288"/>
                <a:chExt cx="765" cy="394"/>
              </a:xfrm>
            </p:grpSpPr>
            <p:sp>
              <p:nvSpPr>
                <p:cNvPr id="53283" name="Rectangle 1043"/>
                <p:cNvSpPr>
                  <a:spLocks noChangeArrowheads="1"/>
                </p:cNvSpPr>
                <p:nvPr/>
              </p:nvSpPr>
              <p:spPr bwMode="auto">
                <a:xfrm>
                  <a:off x="4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4" name="Rectangle 1078"/>
                <p:cNvSpPr>
                  <a:spLocks noChangeArrowheads="1"/>
                </p:cNvSpPr>
                <p:nvPr/>
              </p:nvSpPr>
              <p:spPr bwMode="auto">
                <a:xfrm>
                  <a:off x="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2" name="Group 1081"/>
              <p:cNvGrpSpPr>
                <a:grpSpLocks/>
              </p:cNvGrpSpPr>
              <p:nvPr/>
            </p:nvGrpSpPr>
            <p:grpSpPr bwMode="auto">
              <a:xfrm>
                <a:off x="765" y="1288"/>
                <a:ext cx="765" cy="394"/>
                <a:chOff x="765" y="1288"/>
                <a:chExt cx="765" cy="394"/>
              </a:xfrm>
            </p:grpSpPr>
            <p:sp>
              <p:nvSpPr>
                <p:cNvPr id="53281" name="Rectangle 1044"/>
                <p:cNvSpPr>
                  <a:spLocks noChangeArrowheads="1"/>
                </p:cNvSpPr>
                <p:nvPr/>
              </p:nvSpPr>
              <p:spPr bwMode="auto">
                <a:xfrm>
                  <a:off x="80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2" name="Rectangle 1080"/>
                <p:cNvSpPr>
                  <a:spLocks noChangeArrowheads="1"/>
                </p:cNvSpPr>
                <p:nvPr/>
              </p:nvSpPr>
              <p:spPr bwMode="auto">
                <a:xfrm>
                  <a:off x="76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3" name="Group 1083"/>
              <p:cNvGrpSpPr>
                <a:grpSpLocks/>
              </p:cNvGrpSpPr>
              <p:nvPr/>
            </p:nvGrpSpPr>
            <p:grpSpPr bwMode="auto">
              <a:xfrm>
                <a:off x="1530" y="1288"/>
                <a:ext cx="765" cy="394"/>
                <a:chOff x="1530" y="1288"/>
                <a:chExt cx="765" cy="394"/>
              </a:xfrm>
            </p:grpSpPr>
            <p:sp>
              <p:nvSpPr>
                <p:cNvPr id="53279" name="Rectangle 1045"/>
                <p:cNvSpPr>
                  <a:spLocks noChangeArrowheads="1"/>
                </p:cNvSpPr>
                <p:nvPr/>
              </p:nvSpPr>
              <p:spPr bwMode="auto">
                <a:xfrm>
                  <a:off x="157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0" name="Rectangle 1082"/>
                <p:cNvSpPr>
                  <a:spLocks noChangeArrowheads="1"/>
                </p:cNvSpPr>
                <p:nvPr/>
              </p:nvSpPr>
              <p:spPr bwMode="auto">
                <a:xfrm>
                  <a:off x="153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4" name="Group 1085"/>
              <p:cNvGrpSpPr>
                <a:grpSpLocks/>
              </p:cNvGrpSpPr>
              <p:nvPr/>
            </p:nvGrpSpPr>
            <p:grpSpPr bwMode="auto">
              <a:xfrm>
                <a:off x="2295" y="1288"/>
                <a:ext cx="765" cy="394"/>
                <a:chOff x="2295" y="1288"/>
                <a:chExt cx="765" cy="394"/>
              </a:xfrm>
            </p:grpSpPr>
            <p:sp>
              <p:nvSpPr>
                <p:cNvPr id="53277" name="Rectangle 1046"/>
                <p:cNvSpPr>
                  <a:spLocks noChangeArrowheads="1"/>
                </p:cNvSpPr>
                <p:nvPr/>
              </p:nvSpPr>
              <p:spPr bwMode="auto">
                <a:xfrm>
                  <a:off x="233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8" name="Rectangle 1084"/>
                <p:cNvSpPr>
                  <a:spLocks noChangeArrowheads="1"/>
                </p:cNvSpPr>
                <p:nvPr/>
              </p:nvSpPr>
              <p:spPr bwMode="auto">
                <a:xfrm>
                  <a:off x="229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5" name="Group 1087"/>
              <p:cNvGrpSpPr>
                <a:grpSpLocks/>
              </p:cNvGrpSpPr>
              <p:nvPr/>
            </p:nvGrpSpPr>
            <p:grpSpPr bwMode="auto">
              <a:xfrm>
                <a:off x="3060" y="1288"/>
                <a:ext cx="765" cy="394"/>
                <a:chOff x="3060" y="1288"/>
                <a:chExt cx="765" cy="394"/>
              </a:xfrm>
            </p:grpSpPr>
            <p:sp>
              <p:nvSpPr>
                <p:cNvPr id="53275" name="Rectangle 1047"/>
                <p:cNvSpPr>
                  <a:spLocks noChangeArrowheads="1"/>
                </p:cNvSpPr>
                <p:nvPr/>
              </p:nvSpPr>
              <p:spPr bwMode="auto">
                <a:xfrm>
                  <a:off x="310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6" name="Rectangle 1086"/>
                <p:cNvSpPr>
                  <a:spLocks noChangeArrowheads="1"/>
                </p:cNvSpPr>
                <p:nvPr/>
              </p:nvSpPr>
              <p:spPr bwMode="auto">
                <a:xfrm>
                  <a:off x="306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sp>
          <p:nvSpPr>
            <p:cNvPr id="53254" name="Rectangle 1089"/>
            <p:cNvSpPr>
              <a:spLocks noChangeArrowheads="1"/>
            </p:cNvSpPr>
            <p:nvPr/>
          </p:nvSpPr>
          <p:spPr bwMode="auto">
            <a:xfrm>
              <a:off x="-3" y="-3"/>
              <a:ext cx="3831" cy="1688"/>
            </a:xfrm>
            <a:prstGeom prst="rect">
              <a:avLst/>
            </a:prstGeom>
            <a:noFill/>
            <a:ln w="9525">
              <a:solidFill>
                <a:srgbClr val="A0A0A0"/>
              </a:solidFill>
              <a:miter lim="800000"/>
              <a:headEnd/>
              <a:tailEnd/>
            </a:ln>
          </p:spPr>
          <p:txBody>
            <a:bodyPr wrap="none"/>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PENELITIAN KECIL (SMALL RESEARCH)</a:t>
            </a:r>
          </a:p>
        </p:txBody>
      </p:sp>
      <p:sp>
        <p:nvSpPr>
          <p:cNvPr id="54275" name="Content Placeholder 2"/>
          <p:cNvSpPr>
            <a:spLocks noGrp="1"/>
          </p:cNvSpPr>
          <p:nvPr>
            <p:ph idx="1"/>
          </p:nvPr>
        </p:nvSpPr>
        <p:spPr/>
        <p:txBody>
          <a:bodyPr/>
          <a:lstStyle/>
          <a:p>
            <a:pPr eaLnBrk="1" hangingPunct="1"/>
            <a:r>
              <a:rPr lang="en-US" sz="3600" smtClean="0"/>
              <a:t>Penelitian kecil dilakukan dengan melakukan penelitian dengan mengambil sampel kecil untuk memperoleh gambaran tentang apa yang akan kita teliti.</a:t>
            </a: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20675"/>
            <a:ext cx="7239000" cy="1143000"/>
          </a:xfrm>
        </p:spPr>
        <p:txBody>
          <a:bodyPr/>
          <a:lstStyle/>
          <a:p>
            <a:pPr eaLnBrk="1" hangingPunct="1"/>
            <a:r>
              <a:rPr lang="en-US" smtClean="0"/>
              <a:t>KONSULTASI</a:t>
            </a:r>
          </a:p>
        </p:txBody>
      </p:sp>
      <p:sp>
        <p:nvSpPr>
          <p:cNvPr id="55299" name="Content Placeholder 2"/>
          <p:cNvSpPr>
            <a:spLocks noGrp="1"/>
          </p:cNvSpPr>
          <p:nvPr>
            <p:ph idx="1"/>
          </p:nvPr>
        </p:nvSpPr>
        <p:spPr/>
        <p:txBody>
          <a:bodyPr/>
          <a:lstStyle/>
          <a:p>
            <a:pPr algn="just" eaLnBrk="1" hangingPunct="1">
              <a:buFont typeface="Arial" pitchFamily="34" charset="0"/>
              <a:buChar char="•"/>
            </a:pPr>
            <a:r>
              <a:rPr lang="en-US" smtClean="0">
                <a:latin typeface="Tahoma" pitchFamily="34" charset="0"/>
              </a:rPr>
              <a:t>Cara ini dilakukan dengan cara bertemu dan meminta informasi tentang apa yang akan kita teliti kepada orang-orang yang dianggap ahli dalam bidangnya</a:t>
            </a:r>
            <a:r>
              <a:rPr lang="en-US" smtClean="0"/>
              <a:t>.</a:t>
            </a:r>
          </a:p>
          <a:p>
            <a:pPr algn="just" eaLnBrk="1" hangingPunct="1">
              <a:buFont typeface="Arial" pitchFamily="34" charset="0"/>
              <a:buChar char="•"/>
            </a:pPr>
            <a:r>
              <a:rPr lang="en-US" smtClean="0">
                <a:latin typeface="Tahoma" pitchFamily="34" charset="0"/>
              </a:rPr>
              <a:t>Keberhasilan teknik ini akan sangat tergantung kepada ketepatan peneliti dalam mememilih nara sumber</a:t>
            </a:r>
            <a:r>
              <a:rPr lang="en-US" smtClean="0"/>
              <a:t> </a:t>
            </a:r>
          </a:p>
          <a:p>
            <a:pPr algn="just" eaLnBrk="1" hangingPunct="1">
              <a:buFont typeface="Arial" pitchFamily="34" charset="0"/>
              <a:buChar char="•"/>
            </a:pPr>
            <a:r>
              <a:rPr lang="en-US" smtClean="0">
                <a:latin typeface="Tahoma" pitchFamily="34" charset="0"/>
              </a:rPr>
              <a:t>Teknik ini sangat cocok jika peneliti memiliki keterbatasan dalam hal waktu dan biaya.</a:t>
            </a:r>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err="1" smtClean="0"/>
              <a:t>Manfaat</a:t>
            </a:r>
            <a:r>
              <a:rPr lang="en-US" dirty="0" smtClean="0"/>
              <a:t> </a:t>
            </a:r>
            <a:r>
              <a:rPr lang="en-US" dirty="0" err="1" smtClean="0"/>
              <a:t>Mengadakan</a:t>
            </a:r>
            <a:r>
              <a:rPr lang="en-US" dirty="0" smtClean="0"/>
              <a:t> </a:t>
            </a:r>
            <a:r>
              <a:rPr lang="en-US" dirty="0" err="1" smtClean="0"/>
              <a:t>studi</a:t>
            </a:r>
            <a:r>
              <a:rPr lang="en-US" dirty="0" smtClean="0"/>
              <a:t> </a:t>
            </a:r>
            <a:r>
              <a:rPr lang="en-US" dirty="0" err="1" smtClean="0"/>
              <a:t>pendahuluan</a:t>
            </a:r>
            <a:endParaRPr lang="en-US" dirty="0" smtClean="0"/>
          </a:p>
        </p:txBody>
      </p:sp>
      <p:sp>
        <p:nvSpPr>
          <p:cNvPr id="56323" name="Content Placeholder 2"/>
          <p:cNvSpPr>
            <a:spLocks noGrp="1"/>
          </p:cNvSpPr>
          <p:nvPr>
            <p:ph idx="1"/>
          </p:nvPr>
        </p:nvSpPr>
        <p:spPr/>
        <p:txBody>
          <a:bodyPr/>
          <a:lstStyle/>
          <a:p>
            <a:pPr algn="just" eaLnBrk="1" hangingPunct="1"/>
            <a:r>
              <a:rPr lang="en-US" sz="3200" smtClean="0"/>
              <a:t>Memperjelas masalah</a:t>
            </a:r>
          </a:p>
          <a:p>
            <a:pPr algn="just" eaLnBrk="1" hangingPunct="1"/>
            <a:r>
              <a:rPr lang="en-US" sz="3200" smtClean="0"/>
              <a:t>Menjajagi kemungkinan dilanjutkannya penelitian</a:t>
            </a:r>
          </a:p>
          <a:p>
            <a:pPr algn="just" eaLnBrk="1" hangingPunct="1"/>
            <a:r>
              <a:rPr lang="en-US" sz="3200" smtClean="0"/>
              <a:t>Mengetahui apa yang sudah dihasilkan orang lain bagi penelitian yang serupa dan bagian mana dari permasalahan yang belum terpecahkan.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en-US" dirty="0" err="1" smtClean="0"/>
              <a:t>Materi</a:t>
            </a:r>
            <a:r>
              <a:rPr lang="en-US" dirty="0" smtClean="0"/>
              <a:t> 5</a:t>
            </a:r>
          </a:p>
        </p:txBody>
      </p:sp>
      <p:sp>
        <p:nvSpPr>
          <p:cNvPr id="57347" name="Subtitle 2"/>
          <p:cNvSpPr>
            <a:spLocks noGrp="1"/>
          </p:cNvSpPr>
          <p:nvPr>
            <p:ph type="subTitle" idx="1"/>
          </p:nvPr>
        </p:nvSpPr>
        <p:spPr>
          <a:xfrm>
            <a:off x="533400" y="3228975"/>
            <a:ext cx="7854950" cy="1752600"/>
          </a:xfrm>
        </p:spPr>
        <p:txBody>
          <a:bodyPr/>
          <a:lstStyle/>
          <a:p>
            <a:pPr marR="0">
              <a:buFont typeface="Arial" pitchFamily="34" charset="0"/>
              <a:buNone/>
            </a:pPr>
            <a:r>
              <a:rPr lang="en-US" sz="3600" dirty="0" err="1" smtClean="0"/>
              <a:t>Variabel</a:t>
            </a:r>
            <a:r>
              <a:rPr lang="en-US" sz="3600" dirty="0" smtClean="0"/>
              <a:t> </a:t>
            </a:r>
            <a:r>
              <a:rPr lang="en-US" sz="3600" dirty="0" err="1" smtClean="0"/>
              <a:t>Penelitian</a:t>
            </a:r>
            <a:endParaRPr lang="en-US" sz="36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Definisi</a:t>
            </a:r>
          </a:p>
        </p:txBody>
      </p:sp>
      <p:sp>
        <p:nvSpPr>
          <p:cNvPr id="58371"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sebagai atribut dari seseorang atau objek yang mempunyai variasi antara satu orang dengan yang lain atau satu obyek dengan obyek yang lain (Hatch &amp; Farhady, 1991)</a:t>
            </a:r>
          </a:p>
          <a:p>
            <a:pPr algn="just">
              <a:lnSpc>
                <a:spcPct val="90000"/>
              </a:lnSpc>
              <a:buFont typeface="Arial" pitchFamily="34" charset="0"/>
              <a:buChar char="•"/>
            </a:pPr>
            <a:r>
              <a:rPr lang="en-US" smtClean="0"/>
              <a:t>Variabel: constructs (konstruk) atau sifat yang akan dipelajari (Kerlinger, 1973)</a:t>
            </a:r>
          </a:p>
          <a:p>
            <a:pPr algn="just">
              <a:lnSpc>
                <a:spcPct val="90000"/>
              </a:lnSpc>
              <a:buFont typeface="Arial" pitchFamily="34" charset="0"/>
              <a:buChar char="•"/>
            </a:pPr>
            <a:r>
              <a:rPr lang="en-US" smtClean="0"/>
              <a:t>Variabel penelitian: Suatu atribut atau sifat atau aspek dari orang maupun obyek yang mempunyai variasi tertentu yang ditetapkan oleh peneliti untuk dipelajari dan ditarik kesimpulannya.</a:t>
            </a:r>
          </a:p>
          <a:p>
            <a:pPr>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normAutofit/>
          </a:bodyPr>
          <a:lstStyle/>
          <a:p>
            <a:pPr algn="just">
              <a:buFont typeface="Arial" pitchFamily="34" charset="0"/>
              <a:buChar char="•"/>
            </a:pPr>
            <a:r>
              <a:rPr lang="en-US" smtClean="0"/>
              <a:t>Variabel merupakan suatu istilah yang berasal dari kata “vary” dan “able” yang berarti “berubah” dan “bisa”. Jadi kata variabel berarti bisa berubah. Oleh sebab itu setiap variabel dapat diberi nilai, dan nilai itu berubah-ubah. Nilai itu bisa kuntitatif (terukur dan atau terhitung dan dinyatakan dengan angka) juga bisa kualitatif. Ukuran kualitatif suatu variabel tidak lain adalah jumlah dan derajat atributnya.</a:t>
            </a:r>
          </a:p>
          <a:p>
            <a:pPr>
              <a:buFont typeface="Arial" pitchFamily="34" charset="0"/>
              <a:buChar char="•"/>
            </a:pPr>
            <a:endParaRPr lang="en-US" smtClean="0"/>
          </a:p>
          <a:p>
            <a:pPr>
              <a:buFont typeface="Arial" pitchFamily="34" charset="0"/>
              <a:buChar char="•"/>
            </a:pPr>
            <a:endParaRPr lang="en-US"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Penggolongan Variabel</a:t>
            </a:r>
          </a:p>
        </p:txBody>
      </p:sp>
      <p:sp>
        <p:nvSpPr>
          <p:cNvPr id="60419" name="Content Placeholder 2"/>
          <p:cNvSpPr>
            <a:spLocks noGrp="1"/>
          </p:cNvSpPr>
          <p:nvPr>
            <p:ph idx="1"/>
          </p:nvPr>
        </p:nvSpPr>
        <p:spPr/>
        <p:txBody>
          <a:bodyPr>
            <a:normAutofit/>
          </a:bodyPr>
          <a:lstStyle/>
          <a:p>
            <a:pPr marL="609600" indent="-609600">
              <a:lnSpc>
                <a:spcPct val="90000"/>
              </a:lnSpc>
              <a:buFont typeface="Arial" pitchFamily="34" charset="0"/>
              <a:buChar char="•"/>
            </a:pPr>
            <a:r>
              <a:rPr lang="en-US" smtClean="0"/>
              <a:t>Berdasarkan sifat:</a:t>
            </a:r>
          </a:p>
          <a:p>
            <a:pPr marL="609600" indent="-609600">
              <a:lnSpc>
                <a:spcPct val="90000"/>
              </a:lnSpc>
              <a:buFontTx/>
              <a:buNone/>
            </a:pPr>
            <a:r>
              <a:rPr lang="en-US" smtClean="0"/>
              <a:t>	a. Kualitatif</a:t>
            </a:r>
          </a:p>
          <a:p>
            <a:pPr marL="609600" indent="-609600">
              <a:lnSpc>
                <a:spcPct val="90000"/>
              </a:lnSpc>
              <a:buFontTx/>
              <a:buNone/>
            </a:pPr>
            <a:r>
              <a:rPr lang="en-US" smtClean="0"/>
              <a:t>	b. Kuantitatif</a:t>
            </a:r>
          </a:p>
          <a:p>
            <a:pPr marL="609600" indent="-609600">
              <a:lnSpc>
                <a:spcPct val="90000"/>
              </a:lnSpc>
              <a:buFont typeface="Arial" pitchFamily="34" charset="0"/>
              <a:buChar char="•"/>
            </a:pPr>
            <a:r>
              <a:rPr lang="en-US" smtClean="0"/>
              <a:t>Berdasarkan fenomena:</a:t>
            </a:r>
          </a:p>
          <a:p>
            <a:pPr marL="609600" indent="-609600">
              <a:lnSpc>
                <a:spcPct val="90000"/>
              </a:lnSpc>
              <a:buFontTx/>
              <a:buNone/>
            </a:pPr>
            <a:r>
              <a:rPr lang="en-US" smtClean="0"/>
              <a:t>	a. Diskrit (nominal, kategorikal)</a:t>
            </a:r>
          </a:p>
          <a:p>
            <a:pPr marL="609600" indent="-609600">
              <a:lnSpc>
                <a:spcPct val="90000"/>
              </a:lnSpc>
              <a:buFontTx/>
              <a:buNone/>
            </a:pPr>
            <a:r>
              <a:rPr lang="en-US" smtClean="0"/>
              <a:t>	b. Variabel kontinum (ordinal, interval, rasio)</a:t>
            </a:r>
          </a:p>
          <a:p>
            <a:pPr marL="609600" indent="-609600">
              <a:lnSpc>
                <a:spcPct val="90000"/>
              </a:lnSpc>
              <a:buFont typeface="Arial" pitchFamily="34" charset="0"/>
              <a:buChar char="•"/>
            </a:pPr>
            <a:r>
              <a:rPr lang="en-US" smtClean="0"/>
              <a:t>Berdasarkan urutan waktu:</a:t>
            </a:r>
          </a:p>
          <a:p>
            <a:pPr marL="609600" indent="-609600">
              <a:lnSpc>
                <a:spcPct val="90000"/>
              </a:lnSpc>
              <a:buFontTx/>
              <a:buNone/>
            </a:pPr>
            <a:r>
              <a:rPr lang="en-US" smtClean="0"/>
              <a:t>	a. Variabel independen (X)</a:t>
            </a:r>
          </a:p>
          <a:p>
            <a:pPr marL="609600" indent="-609600">
              <a:lnSpc>
                <a:spcPct val="90000"/>
              </a:lnSpc>
              <a:buFontTx/>
              <a:buNone/>
            </a:pPr>
            <a:r>
              <a:rPr lang="en-US" smtClean="0"/>
              <a:t>	b. variabel dependen (Y)</a:t>
            </a:r>
          </a:p>
          <a:p>
            <a:pPr marL="609600" indent="-609600">
              <a:lnSpc>
                <a:spcPct val="90000"/>
              </a:lnSpc>
              <a:buFontTx/>
              <a:buNone/>
            </a:pPr>
            <a:r>
              <a:rPr lang="en-US" smtClean="0"/>
              <a:t>	c. Variabel antara/intervening (i)</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Macam-Macam Variabel (1)</a:t>
            </a:r>
          </a:p>
        </p:txBody>
      </p:sp>
      <p:sp>
        <p:nvSpPr>
          <p:cNvPr id="61443" name="Content Placeholder 2"/>
          <p:cNvSpPr>
            <a:spLocks noGrp="1"/>
          </p:cNvSpPr>
          <p:nvPr>
            <p:ph idx="1"/>
          </p:nvPr>
        </p:nvSpPr>
        <p:spPr/>
        <p:txBody>
          <a:bodyPr/>
          <a:lstStyle/>
          <a:p>
            <a:pPr algn="just">
              <a:lnSpc>
                <a:spcPct val="90000"/>
              </a:lnSpc>
            </a:pPr>
            <a:r>
              <a:rPr lang="en-US" smtClean="0"/>
              <a:t>Variabel independen (variabel bebas): variabel stimulus, prediktor, antecedent, adalah variabel yang menjadi sebab perubahannya atau timbulnya variabel dependen (terikat)</a:t>
            </a:r>
          </a:p>
          <a:p>
            <a:pPr algn="just">
              <a:lnSpc>
                <a:spcPct val="90000"/>
              </a:lnSpc>
            </a:pPr>
            <a:r>
              <a:rPr lang="en-US" smtClean="0"/>
              <a:t>Variabel dependen (variabel terikat): variabel output, kriteria, konsekuen, adalah variabel yang dipengaruhi atau yang menjadi akibat karena adanya variabel bebas.</a:t>
            </a:r>
          </a:p>
          <a:p>
            <a:endParaRPr lang="en-US"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Definisi Penelitian</a:t>
            </a:r>
          </a:p>
        </p:txBody>
      </p:sp>
      <p:sp>
        <p:nvSpPr>
          <p:cNvPr id="6147" name="Content Placeholder 2"/>
          <p:cNvSpPr>
            <a:spLocks noGrp="1"/>
          </p:cNvSpPr>
          <p:nvPr>
            <p:ph idx="1"/>
          </p:nvPr>
        </p:nvSpPr>
        <p:spPr/>
        <p:txBody>
          <a:bodyPr>
            <a:normAutofit lnSpcReduction="10000"/>
          </a:bodyPr>
          <a:lstStyle/>
          <a:p>
            <a:pPr marL="280988" indent="-280988" algn="just" eaLnBrk="1" fontAlgn="auto" hangingPunct="1">
              <a:spcAft>
                <a:spcPts val="0"/>
              </a:spcAft>
              <a:buClr>
                <a:schemeClr val="accent3"/>
              </a:buClr>
              <a:buFont typeface="Arial" pitchFamily="34" charset="0"/>
              <a:buChar char="•"/>
              <a:defRPr/>
            </a:pPr>
            <a:r>
              <a:rPr lang="en-US" sz="3300" dirty="0" err="1" smtClean="0"/>
              <a:t>Dalam</a:t>
            </a:r>
            <a:r>
              <a:rPr lang="en-US" sz="3300" dirty="0" smtClean="0"/>
              <a:t> </a:t>
            </a:r>
            <a:r>
              <a:rPr lang="en-US" sz="3300" dirty="0" err="1" smtClean="0"/>
              <a:t>kamus</a:t>
            </a:r>
            <a:r>
              <a:rPr lang="en-US" sz="3300" dirty="0" smtClean="0"/>
              <a:t> </a:t>
            </a:r>
            <a:r>
              <a:rPr lang="en-US" sz="3300" dirty="0" err="1" smtClean="0"/>
              <a:t>umum</a:t>
            </a:r>
            <a:r>
              <a:rPr lang="en-US" sz="3300" dirty="0" smtClean="0"/>
              <a:t> </a:t>
            </a:r>
            <a:r>
              <a:rPr lang="en-US" sz="3300" dirty="0" err="1" smtClean="0"/>
              <a:t>bahasa</a:t>
            </a:r>
            <a:r>
              <a:rPr lang="en-US" sz="3300" dirty="0" smtClean="0"/>
              <a:t> Indonesia, </a:t>
            </a:r>
            <a:r>
              <a:rPr lang="en-US" sz="3300" dirty="0" err="1" smtClean="0"/>
              <a:t>kata</a:t>
            </a:r>
            <a:r>
              <a:rPr lang="en-US" sz="3300" dirty="0" smtClean="0"/>
              <a:t> </a:t>
            </a:r>
            <a:r>
              <a:rPr lang="en-US" sz="3300" dirty="0" err="1" smtClean="0"/>
              <a:t>penelitian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yang </a:t>
            </a:r>
            <a:r>
              <a:rPr lang="en-US" sz="3300" dirty="0" err="1" smtClean="0"/>
              <a:t>teliti</a:t>
            </a:r>
            <a:r>
              <a:rPr lang="en-US" sz="3300" dirty="0" smtClean="0"/>
              <a:t> </a:t>
            </a:r>
            <a:r>
              <a:rPr lang="en-US" sz="3300" dirty="0" err="1" smtClean="0"/>
              <a:t>atau</a:t>
            </a:r>
            <a:r>
              <a:rPr lang="en-US" sz="3300" dirty="0" smtClean="0"/>
              <a:t> </a:t>
            </a:r>
            <a:r>
              <a:rPr lang="en-US" sz="3300" dirty="0" err="1" smtClean="0"/>
              <a:t>penyedilidikan</a:t>
            </a:r>
            <a:r>
              <a:rPr lang="en-US" sz="3300" dirty="0" smtClean="0"/>
              <a:t>, </a:t>
            </a:r>
            <a:r>
              <a:rPr lang="en-US" sz="3300" dirty="0" err="1" smtClean="0"/>
              <a:t>sedangkan</a:t>
            </a:r>
            <a:r>
              <a:rPr lang="en-US" sz="3300" dirty="0" smtClean="0"/>
              <a:t> </a:t>
            </a:r>
            <a:r>
              <a:rPr lang="en-US" sz="3300" dirty="0" err="1" smtClean="0"/>
              <a:t>kata</a:t>
            </a:r>
            <a:r>
              <a:rPr lang="en-US" sz="3300" dirty="0" smtClean="0"/>
              <a:t> </a:t>
            </a:r>
            <a:r>
              <a:rPr lang="en-US" sz="3300" dirty="0" err="1" smtClean="0"/>
              <a:t>penyelidikan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a:t>
            </a:r>
            <a:r>
              <a:rPr lang="en-US" sz="3300" dirty="0" err="1" smtClean="0"/>
              <a:t>atau</a:t>
            </a:r>
            <a:r>
              <a:rPr lang="en-US" sz="3300" dirty="0" smtClean="0"/>
              <a:t> </a:t>
            </a:r>
            <a:r>
              <a:rPr lang="en-US" sz="3300" dirty="0" err="1" smtClean="0"/>
              <a:t>pengusutan</a:t>
            </a:r>
            <a:r>
              <a:rPr lang="en-US" sz="3300" dirty="0" smtClean="0"/>
              <a:t>, </a:t>
            </a:r>
            <a:r>
              <a:rPr lang="en-US" sz="3300" dirty="0" err="1" smtClean="0"/>
              <a:t>dan</a:t>
            </a:r>
            <a:r>
              <a:rPr lang="en-US" sz="3300" dirty="0" smtClean="0"/>
              <a:t> </a:t>
            </a:r>
            <a:r>
              <a:rPr lang="en-US" sz="3300" dirty="0" err="1" smtClean="0"/>
              <a:t>kata</a:t>
            </a:r>
            <a:r>
              <a:rPr lang="en-US" sz="3300" dirty="0" smtClean="0"/>
              <a:t> </a:t>
            </a:r>
            <a:r>
              <a:rPr lang="en-US" sz="3300" dirty="0" err="1" smtClean="0"/>
              <a:t>menyelidiki</a:t>
            </a:r>
            <a:r>
              <a:rPr lang="en-US" sz="3300" dirty="0" smtClean="0"/>
              <a:t> </a:t>
            </a:r>
            <a:r>
              <a:rPr lang="en-US" sz="3300" dirty="0" err="1" smtClean="0"/>
              <a:t>berarti</a:t>
            </a:r>
            <a:r>
              <a:rPr lang="en-US" sz="3300" dirty="0" smtClean="0"/>
              <a:t> </a:t>
            </a:r>
            <a:r>
              <a:rPr lang="en-US" sz="3300" dirty="0" err="1" smtClean="0"/>
              <a:t>memeriksa</a:t>
            </a:r>
            <a:r>
              <a:rPr lang="en-US" sz="3300" dirty="0" smtClean="0"/>
              <a:t> </a:t>
            </a:r>
            <a:r>
              <a:rPr lang="en-US" sz="3300" dirty="0" err="1" smtClean="0"/>
              <a:t>dengan</a:t>
            </a:r>
            <a:r>
              <a:rPr lang="en-US" sz="3300" dirty="0" smtClean="0"/>
              <a:t> </a:t>
            </a:r>
            <a:r>
              <a:rPr lang="en-US" sz="3300" dirty="0" err="1" smtClean="0"/>
              <a:t>teliti</a:t>
            </a:r>
            <a:r>
              <a:rPr lang="en-US" sz="3300" dirty="0" smtClean="0"/>
              <a:t> </a:t>
            </a:r>
            <a:r>
              <a:rPr lang="en-US" sz="3300" dirty="0" err="1" smtClean="0"/>
              <a:t>atau</a:t>
            </a:r>
            <a:r>
              <a:rPr lang="en-US" sz="3300" dirty="0" smtClean="0"/>
              <a:t> </a:t>
            </a:r>
            <a:r>
              <a:rPr lang="en-US" sz="3300" dirty="0" err="1" smtClean="0"/>
              <a:t>menelaah</a:t>
            </a:r>
            <a:r>
              <a:rPr lang="en-US" sz="3300" dirty="0" smtClean="0"/>
              <a:t> (</a:t>
            </a:r>
            <a:r>
              <a:rPr lang="en-US" sz="3300" dirty="0" err="1" smtClean="0"/>
              <a:t>mempelajari</a:t>
            </a:r>
            <a:r>
              <a:rPr lang="en-US" sz="3300" dirty="0" smtClean="0"/>
              <a:t>) </a:t>
            </a:r>
            <a:r>
              <a:rPr lang="en-US" sz="3300" dirty="0" err="1" smtClean="0"/>
              <a:t>dengan</a:t>
            </a:r>
            <a:r>
              <a:rPr lang="en-US" sz="3300" dirty="0" smtClean="0"/>
              <a:t> </a:t>
            </a:r>
            <a:r>
              <a:rPr lang="en-US" sz="3300" dirty="0" err="1" smtClean="0"/>
              <a:t>sungguh-sungguh</a:t>
            </a:r>
            <a:r>
              <a:rPr lang="en-US" sz="3300" dirty="0" smtClean="0"/>
              <a:t>.</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9221"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Macam-Macam Variabel (2)</a:t>
            </a:r>
          </a:p>
        </p:txBody>
      </p:sp>
      <p:sp>
        <p:nvSpPr>
          <p:cNvPr id="62467"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moderator: variabel yang mempengaruhi (memperkuat/memperlemah) hubungan antara variabel independen dengan dependen, disebut juga sebagai variabel independen kedua.</a:t>
            </a:r>
          </a:p>
          <a:p>
            <a:pPr algn="just">
              <a:lnSpc>
                <a:spcPct val="90000"/>
              </a:lnSpc>
              <a:buFont typeface="Arial" pitchFamily="34" charset="0"/>
              <a:buChar char="•"/>
            </a:pPr>
            <a:r>
              <a:rPr lang="en-US" smtClean="0"/>
              <a:t>Variabel intervening: Variabel yang secara teoritis mempengaruhi (memperlemah dan memperkuat) hubungan antara variabel independen dengan dependen tetapi tidak dapat diukur.</a:t>
            </a:r>
          </a:p>
          <a:p>
            <a:pPr algn="just">
              <a:lnSpc>
                <a:spcPct val="90000"/>
              </a:lnSpc>
              <a:buFont typeface="Arial" pitchFamily="34" charset="0"/>
              <a:buChar char="•"/>
            </a:pPr>
            <a:r>
              <a:rPr lang="en-US" smtClean="0"/>
              <a:t>Variabel kontrol: Variabel yang dikendalikan dibuat konstan sehingga peneliti dapat melakukan penelitian yang bersifat membandingkan.</a:t>
            </a:r>
          </a:p>
          <a:p>
            <a:pPr>
              <a:buFont typeface="Arial" pitchFamily="34" charset="0"/>
              <a:buChar char="•"/>
            </a:pPr>
            <a:endParaRPr lang="en-US" smtClean="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Hubungan antar variabel (1) </a:t>
            </a:r>
          </a:p>
        </p:txBody>
      </p:sp>
      <p:sp>
        <p:nvSpPr>
          <p:cNvPr id="63491" name="Content Placeholder 2"/>
          <p:cNvSpPr>
            <a:spLocks noGrp="1"/>
          </p:cNvSpPr>
          <p:nvPr>
            <p:ph idx="1"/>
          </p:nvPr>
        </p:nvSpPr>
        <p:spPr/>
        <p:txBody>
          <a:bodyPr/>
          <a:lstStyle/>
          <a:p>
            <a:pPr>
              <a:buFont typeface="Arial" pitchFamily="34" charset="0"/>
              <a:buNone/>
            </a:pPr>
            <a:r>
              <a:rPr lang="en-US" smtClean="0"/>
              <a:t>(a) Hubungan simetris, yaitu</a:t>
            </a:r>
          </a:p>
          <a:p>
            <a:pPr algn="just"/>
            <a:r>
              <a:rPr lang="en-US" smtClean="0"/>
              <a:t> dua variabel yang nilai-nilainya bergerak searah karena kebetulan dipengaruhi oleh suatu variabel lain yang sama.</a:t>
            </a:r>
          </a:p>
          <a:p>
            <a:pPr algn="just"/>
            <a:r>
              <a:rPr lang="en-US" smtClean="0"/>
              <a:t>dua variabel kebetulan saja searah nilainya, padahal satu sama lain tak ada hubungan sama sekali.</a:t>
            </a:r>
          </a:p>
          <a:p>
            <a:pPr algn="just">
              <a:buFont typeface="Arial" pitchFamily="34" charset="0"/>
              <a:buNone/>
            </a:pPr>
            <a:endParaRPr lang="en-US" smtClean="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Hubungan antar variabel (2)</a:t>
            </a:r>
          </a:p>
        </p:txBody>
      </p:sp>
      <p:sp>
        <p:nvSpPr>
          <p:cNvPr id="64515" name="Content Placeholder 2"/>
          <p:cNvSpPr>
            <a:spLocks noGrp="1"/>
          </p:cNvSpPr>
          <p:nvPr>
            <p:ph idx="1"/>
          </p:nvPr>
        </p:nvSpPr>
        <p:spPr/>
        <p:txBody>
          <a:bodyPr/>
          <a:lstStyle/>
          <a:p>
            <a:pPr algn="just"/>
            <a:r>
              <a:rPr lang="en-US" smtClean="0"/>
              <a:t>dua variabel kebetulan merupakan indikator dari suatu konsep pemikiran tertentu. Misal variabel berat badan dan variabel tinggi badan sebagai indikator kesejahteraan masyarakat.</a:t>
            </a:r>
          </a:p>
          <a:p>
            <a:pPr algn="just"/>
            <a:r>
              <a:rPr lang="en-US" smtClean="0"/>
              <a:t>dua variabel itu bersifat komplementer misal “jumlah mandor” dan “jumlah buruh”. Komplementer artinya saling menyaratkan.</a:t>
            </a:r>
          </a:p>
          <a:p>
            <a:endParaRPr lang="en-US"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Hubungan antar variabel (3) </a:t>
            </a:r>
          </a:p>
        </p:txBody>
      </p:sp>
      <p:sp>
        <p:nvSpPr>
          <p:cNvPr id="4" name="Content Placeholder 3"/>
          <p:cNvSpPr>
            <a:spLocks noGrp="1"/>
          </p:cNvSpPr>
          <p:nvPr>
            <p:ph idx="1"/>
          </p:nvPr>
        </p:nvSpPr>
        <p:spPr/>
        <p:txBody>
          <a:bodyPr rtlCol="0">
            <a:normAutofit/>
          </a:bodyPr>
          <a:lstStyle/>
          <a:p>
            <a:pPr algn="just" fontAlgn="auto">
              <a:spcAft>
                <a:spcPts val="0"/>
              </a:spcAft>
              <a:buFont typeface="Arial" pitchFamily="34" charset="0"/>
              <a:buNone/>
              <a:defRPr/>
            </a:pPr>
            <a:r>
              <a:rPr lang="en-US" dirty="0" smtClean="0"/>
              <a:t>(b)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yaitu</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X </a:t>
            </a:r>
            <a:r>
              <a:rPr lang="en-US" dirty="0" err="1" smtClean="0"/>
              <a:t>dan</a:t>
            </a:r>
            <a:r>
              <a:rPr lang="en-US" dirty="0" smtClean="0"/>
              <a:t> Y </a:t>
            </a:r>
            <a:r>
              <a:rPr lang="en-US" dirty="0" err="1" smtClean="0"/>
              <a:t>dimana</a:t>
            </a:r>
            <a:r>
              <a:rPr lang="en-US" dirty="0" smtClean="0"/>
              <a:t> X</a:t>
            </a:r>
            <a:r>
              <a:rPr lang="en-US" dirty="0" smtClean="0">
                <a:sym typeface="Wingdings" pitchFamily="2" charset="2"/>
              </a:rPr>
              <a:t></a:t>
            </a:r>
            <a:r>
              <a:rPr lang="en-US" dirty="0" smtClean="0"/>
              <a:t>Y </a:t>
            </a:r>
            <a:r>
              <a:rPr lang="en-US" dirty="0" err="1" smtClean="0"/>
              <a:t>tapi</a:t>
            </a:r>
            <a:r>
              <a:rPr lang="en-US" dirty="0" smtClean="0"/>
              <a:t> </a:t>
            </a:r>
            <a:r>
              <a:rPr lang="en-US" dirty="0" err="1" smtClean="0"/>
              <a:t>bisa</a:t>
            </a:r>
            <a:r>
              <a:rPr lang="en-US" dirty="0" smtClean="0"/>
              <a:t> </a:t>
            </a:r>
            <a:r>
              <a:rPr lang="en-US" dirty="0" err="1" smtClean="0"/>
              <a:t>juga</a:t>
            </a:r>
            <a:r>
              <a:rPr lang="en-US" dirty="0" smtClean="0"/>
              <a:t> </a:t>
            </a:r>
            <a:r>
              <a:rPr lang="en-US" dirty="0" err="1" smtClean="0"/>
              <a:t>pada</a:t>
            </a:r>
            <a:r>
              <a:rPr lang="en-US" dirty="0" smtClean="0"/>
              <a:t> </a:t>
            </a:r>
            <a:r>
              <a:rPr lang="en-US" dirty="0" err="1" smtClean="0"/>
              <a:t>waktu</a:t>
            </a:r>
            <a:r>
              <a:rPr lang="en-US" dirty="0" smtClean="0"/>
              <a:t> </a:t>
            </a:r>
            <a:r>
              <a:rPr lang="en-US" dirty="0" err="1" smtClean="0"/>
              <a:t>tertentu</a:t>
            </a:r>
            <a:r>
              <a:rPr lang="en-US" dirty="0" smtClean="0"/>
              <a:t> Y</a:t>
            </a:r>
            <a:r>
              <a:rPr lang="en-US" dirty="0" smtClean="0">
                <a:sym typeface="Wingdings" pitchFamily="2" charset="2"/>
              </a:rPr>
              <a:t></a:t>
            </a:r>
            <a:r>
              <a:rPr lang="en-US" dirty="0" smtClean="0"/>
              <a:t>X.</a:t>
            </a:r>
          </a:p>
          <a:p>
            <a:pPr algn="just" fontAlgn="auto">
              <a:spcAft>
                <a:spcPts val="0"/>
              </a:spcAft>
              <a:buFont typeface="Arial" pitchFamily="34" charset="0"/>
              <a:buNone/>
              <a:defRPr/>
            </a:pPr>
            <a:r>
              <a:rPr lang="en-US" dirty="0" smtClean="0"/>
              <a:t>(c) </a:t>
            </a:r>
            <a:r>
              <a:rPr lang="en-US" dirty="0" err="1" smtClean="0"/>
              <a:t>Hubungan</a:t>
            </a:r>
            <a:r>
              <a:rPr lang="en-US" dirty="0" smtClean="0"/>
              <a:t> </a:t>
            </a:r>
            <a:r>
              <a:rPr lang="en-US" dirty="0" err="1" smtClean="0"/>
              <a:t>Asimetri</a:t>
            </a:r>
            <a:r>
              <a:rPr lang="en-US" dirty="0" smtClean="0"/>
              <a:t> </a:t>
            </a:r>
            <a:r>
              <a:rPr lang="en-US" dirty="0" err="1" smtClean="0"/>
              <a:t>bisa</a:t>
            </a:r>
            <a:r>
              <a:rPr lang="en-US" dirty="0" smtClean="0"/>
              <a:t> </a:t>
            </a:r>
            <a:r>
              <a:rPr lang="en-US" dirty="0" err="1" smtClean="0"/>
              <a:t>berupa</a:t>
            </a:r>
            <a:endParaRPr lang="en-US" dirty="0" smtClean="0"/>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Bivariat</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Variabel</a:t>
            </a:r>
            <a:r>
              <a:rPr lang="en-US" dirty="0" smtClean="0"/>
              <a:t> yang lain)</a:t>
            </a:r>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Multivariat</a:t>
            </a:r>
            <a:r>
              <a:rPr lang="en-US" dirty="0" smtClean="0"/>
              <a:t> ( </a:t>
            </a:r>
            <a:r>
              <a:rPr lang="en-US" dirty="0" err="1" smtClean="0"/>
              <a:t>beberapa</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lainnya</a:t>
            </a:r>
            <a:r>
              <a:rPr lang="en-US" dirty="0" smtClean="0"/>
              <a:t>)</a:t>
            </a:r>
          </a:p>
          <a:p>
            <a:pPr fontAlgn="auto">
              <a:spcAft>
                <a:spcPts val="0"/>
              </a:spcAft>
              <a:buFont typeface="Arial" pitchFamily="34" charset="0"/>
              <a:buChar char="•"/>
              <a:defRPr/>
            </a:pPr>
            <a:endParaRPr lang="en-US" dirty="0" smtClean="0"/>
          </a:p>
          <a:p>
            <a:pPr marL="457200" indent="0" fontAlgn="auto">
              <a:spcAft>
                <a:spcPts val="0"/>
              </a:spcAft>
              <a:buFont typeface="Arial" pitchFamily="34" charset="0"/>
              <a:buChar char="•"/>
              <a:defRPr/>
            </a:pPr>
            <a:endParaRPr lang="en-US" dirty="0"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Paradigma</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0" indent="0" algn="just">
              <a:buNone/>
            </a:pPr>
            <a:r>
              <a:rPr lang="en-US" dirty="0" err="1" smtClean="0"/>
              <a:t>Pola</a:t>
            </a:r>
            <a:r>
              <a:rPr lang="en-US" dirty="0" smtClean="0"/>
              <a:t> </a:t>
            </a:r>
            <a:r>
              <a:rPr lang="en-US" dirty="0" err="1" smtClean="0"/>
              <a:t>pikir</a:t>
            </a:r>
            <a:r>
              <a:rPr lang="en-US" dirty="0" smtClean="0"/>
              <a:t> yang </a:t>
            </a:r>
            <a:r>
              <a:rPr lang="en-US" dirty="0" err="1" smtClean="0"/>
              <a:t>menunjukkan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yang </a:t>
            </a:r>
            <a:r>
              <a:rPr lang="en-US" dirty="0" err="1" smtClean="0"/>
              <a:t>akan</a:t>
            </a:r>
            <a:r>
              <a:rPr lang="en-US" dirty="0" smtClean="0"/>
              <a:t> </a:t>
            </a:r>
            <a:r>
              <a:rPr lang="en-US" dirty="0" err="1" smtClean="0"/>
              <a:t>diteliti</a:t>
            </a:r>
            <a:r>
              <a:rPr lang="en-US" dirty="0" smtClean="0"/>
              <a:t> yang </a:t>
            </a:r>
            <a:r>
              <a:rPr lang="en-US" dirty="0" err="1" smtClean="0"/>
              <a:t>sekaligus</a:t>
            </a:r>
            <a:r>
              <a:rPr lang="en-US" dirty="0" smtClean="0"/>
              <a:t> </a:t>
            </a:r>
            <a:r>
              <a:rPr lang="en-US" dirty="0" err="1" smtClean="0"/>
              <a:t>mencerminkan</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rumusan</a:t>
            </a:r>
            <a:r>
              <a:rPr lang="en-US" dirty="0" smtClean="0"/>
              <a:t> </a:t>
            </a:r>
            <a:r>
              <a:rPr lang="en-US" dirty="0" err="1" smtClean="0"/>
              <a:t>masalah</a:t>
            </a:r>
            <a:r>
              <a:rPr lang="en-US" dirty="0" smtClean="0"/>
              <a:t> yang </a:t>
            </a:r>
            <a:r>
              <a:rPr lang="en-US" dirty="0" err="1" smtClean="0"/>
              <a:t>dijawab</a:t>
            </a:r>
            <a:r>
              <a:rPr lang="en-US" dirty="0" smtClean="0"/>
              <a:t> </a:t>
            </a:r>
            <a:r>
              <a:rPr lang="en-US" dirty="0" err="1" smtClean="0"/>
              <a:t>melalui</a:t>
            </a:r>
            <a:r>
              <a:rPr lang="en-US" dirty="0" smtClean="0"/>
              <a:t> </a:t>
            </a:r>
            <a:r>
              <a:rPr lang="en-US" dirty="0" err="1" smtClean="0"/>
              <a:t>penelitian</a:t>
            </a:r>
            <a:r>
              <a:rPr lang="en-US" dirty="0" smtClean="0"/>
              <a:t>, </a:t>
            </a:r>
            <a:r>
              <a:rPr lang="en-US" dirty="0" err="1" smtClean="0"/>
              <a:t>teori</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merumuskan</a:t>
            </a:r>
            <a:r>
              <a:rPr lang="en-US" dirty="0" smtClean="0"/>
              <a:t> </a:t>
            </a:r>
            <a:r>
              <a:rPr lang="en-US" dirty="0" err="1" smtClean="0"/>
              <a:t>hipotesis</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hipotesis</a:t>
            </a:r>
            <a:r>
              <a:rPr lang="en-US" dirty="0" smtClean="0"/>
              <a:t>, </a:t>
            </a:r>
            <a:r>
              <a:rPr lang="en-US" dirty="0" err="1" smtClean="0"/>
              <a:t>dan</a:t>
            </a:r>
            <a:r>
              <a:rPr lang="en-US" dirty="0" smtClean="0"/>
              <a:t> </a:t>
            </a:r>
            <a:r>
              <a:rPr lang="en-US" dirty="0" err="1" smtClean="0"/>
              <a:t>tehnik</a:t>
            </a:r>
            <a:r>
              <a:rPr lang="en-US" dirty="0" smtClean="0"/>
              <a:t> </a:t>
            </a:r>
            <a:r>
              <a:rPr lang="en-US" dirty="0" err="1" smtClean="0"/>
              <a:t>analisis</a:t>
            </a:r>
            <a:r>
              <a:rPr lang="en-US" dirty="0" smtClean="0"/>
              <a:t> </a:t>
            </a:r>
            <a:r>
              <a:rPr lang="en-US" dirty="0" err="1" smtClean="0"/>
              <a:t>statistik</a:t>
            </a:r>
            <a:r>
              <a:rPr lang="en-US" dirty="0" smtClean="0"/>
              <a:t> yang </a:t>
            </a:r>
            <a:r>
              <a:rPr lang="en-US" dirty="0" err="1" smtClean="0"/>
              <a:t>akan</a:t>
            </a:r>
            <a:r>
              <a:rPr lang="en-US" dirty="0" smtClean="0"/>
              <a:t> </a:t>
            </a:r>
            <a:r>
              <a:rPr lang="en-US" dirty="0" err="1" smtClean="0"/>
              <a:t>digunakan</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Paradigma Sederhana</a:t>
            </a:r>
          </a:p>
        </p:txBody>
      </p:sp>
      <p:pic>
        <p:nvPicPr>
          <p:cNvPr id="5123" name="Picture 3"/>
          <p:cNvPicPr>
            <a:picLocks noChangeAspect="1" noChangeArrowheads="1"/>
          </p:cNvPicPr>
          <p:nvPr/>
        </p:nvPicPr>
        <p:blipFill>
          <a:blip r:embed="rId2"/>
          <a:srcRect/>
          <a:stretch>
            <a:fillRect/>
          </a:stretch>
        </p:blipFill>
        <p:spPr bwMode="auto">
          <a:xfrm>
            <a:off x="845344" y="1700213"/>
            <a:ext cx="7506891"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Paradigma Sederhana Berurutan</a:t>
            </a:r>
          </a:p>
        </p:txBody>
      </p:sp>
      <p:pic>
        <p:nvPicPr>
          <p:cNvPr id="6147" name="Picture 3"/>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Paradigma Ganda dengan Dua Variabel Independen </a:t>
            </a:r>
          </a:p>
        </p:txBody>
      </p:sp>
      <p:pic>
        <p:nvPicPr>
          <p:cNvPr id="7171" name="Picture 3"/>
          <p:cNvPicPr>
            <a:picLocks noChangeAspect="1" noChangeArrowheads="1"/>
          </p:cNvPicPr>
          <p:nvPr/>
        </p:nvPicPr>
        <p:blipFill>
          <a:blip r:embed="rId2"/>
          <a:srcRect/>
          <a:stretch>
            <a:fillRect/>
          </a:stretch>
        </p:blipFill>
        <p:spPr bwMode="auto">
          <a:xfrm>
            <a:off x="845344" y="1773239"/>
            <a:ext cx="7615238" cy="4103687"/>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mtClean="0"/>
              <a:t>Paradigma Ganda dengan Tiga Variabel Independen </a:t>
            </a:r>
          </a:p>
        </p:txBody>
      </p:sp>
      <p:pic>
        <p:nvPicPr>
          <p:cNvPr id="8195" name="Picture 3"/>
          <p:cNvPicPr>
            <a:picLocks noChangeAspect="1" noChangeArrowheads="1"/>
          </p:cNvPicPr>
          <p:nvPr/>
        </p:nvPicPr>
        <p:blipFill>
          <a:blip r:embed="rId2"/>
          <a:srcRect/>
          <a:stretch>
            <a:fillRect/>
          </a:stretch>
        </p:blipFill>
        <p:spPr bwMode="auto">
          <a:xfrm>
            <a:off x="845344" y="1916113"/>
            <a:ext cx="7723585" cy="3960812"/>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smtClean="0"/>
              <a:t>Paradigma Ganda dengan Dua Variabel Dependen </a:t>
            </a:r>
          </a:p>
        </p:txBody>
      </p:sp>
      <p:pic>
        <p:nvPicPr>
          <p:cNvPr id="9219" name="Picture 3"/>
          <p:cNvPicPr>
            <a:picLocks noChangeAspect="1" noChangeArrowheads="1"/>
          </p:cNvPicPr>
          <p:nvPr/>
        </p:nvPicPr>
        <p:blipFill>
          <a:blip r:embed="rId2"/>
          <a:srcRect/>
          <a:stretch>
            <a:fillRect/>
          </a:stretch>
        </p:blipFill>
        <p:spPr bwMode="auto">
          <a:xfrm>
            <a:off x="845344" y="1916113"/>
            <a:ext cx="7615238"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Definisi Penelitian - </a:t>
            </a:r>
            <a:r>
              <a:rPr lang="en-US" sz="2800" i="1" smtClean="0"/>
              <a:t>lanjutan</a:t>
            </a:r>
            <a:endParaRPr lang="en-US" smtClean="0"/>
          </a:p>
        </p:txBody>
      </p:sp>
      <p:sp>
        <p:nvSpPr>
          <p:cNvPr id="10243" name="Content Placeholder 2"/>
          <p:cNvSpPr>
            <a:spLocks noGrp="1"/>
          </p:cNvSpPr>
          <p:nvPr>
            <p:ph idx="1"/>
          </p:nvPr>
        </p:nvSpPr>
        <p:spPr/>
        <p:txBody>
          <a:bodyPr/>
          <a:lstStyle/>
          <a:p>
            <a:pPr algn="just" eaLnBrk="1" hangingPunct="1"/>
            <a:r>
              <a:rPr lang="en-US" sz="3600" smtClean="0"/>
              <a:t>Riset atau penelitian adalah kegiatan yang sistematik yang dimaksudkan untuk menambah pengetahuan baru atas pengetahuan yang sudah ada, dengan cara dapat dikomunikasikan dan dapat dinilai kembali</a:t>
            </a:r>
          </a:p>
          <a:p>
            <a:pPr eaLnBrk="1" hangingPunct="1"/>
            <a:endParaRPr lang="en-US"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024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smtClean="0"/>
              <a:t>Paradigma Ganda dengan Dua Variabel Independen dan Dua Variabel Dependen </a:t>
            </a:r>
          </a:p>
        </p:txBody>
      </p:sp>
      <p:pic>
        <p:nvPicPr>
          <p:cNvPr id="10243" name="Picture 4"/>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Paradigma Jalur</a:t>
            </a:r>
          </a:p>
        </p:txBody>
      </p:sp>
      <p:pic>
        <p:nvPicPr>
          <p:cNvPr id="11267" name="Picture 3"/>
          <p:cNvPicPr>
            <a:picLocks noChangeAspect="1" noChangeArrowheads="1"/>
          </p:cNvPicPr>
          <p:nvPr/>
        </p:nvPicPr>
        <p:blipFill>
          <a:blip r:embed="rId2"/>
          <a:srcRect/>
          <a:stretch>
            <a:fillRect/>
          </a:stretch>
        </p:blipFill>
        <p:spPr bwMode="auto">
          <a:xfrm>
            <a:off x="900113" y="1916113"/>
            <a:ext cx="7506891" cy="3816350"/>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smtClean="0"/>
              <a:t>Paradigma antar Ubahan Model Recursive</a:t>
            </a:r>
          </a:p>
        </p:txBody>
      </p:sp>
      <p:pic>
        <p:nvPicPr>
          <p:cNvPr id="12291" name="Picture 2"/>
          <p:cNvPicPr>
            <a:picLocks noChangeAspect="1" noChangeArrowheads="1"/>
          </p:cNvPicPr>
          <p:nvPr/>
        </p:nvPicPr>
        <p:blipFill>
          <a:blip r:embed="rId2"/>
          <a:srcRect/>
          <a:stretch>
            <a:fillRect/>
          </a:stretch>
        </p:blipFill>
        <p:spPr bwMode="auto">
          <a:xfrm>
            <a:off x="845344" y="1844675"/>
            <a:ext cx="5130404" cy="4032250"/>
          </a:xfrm>
          <a:prstGeom prst="rect">
            <a:avLst/>
          </a:prstGeom>
          <a:noFill/>
          <a:ln w="9525">
            <a:noFill/>
            <a:miter lim="800000"/>
            <a:headEnd/>
            <a:tailEnd/>
          </a:ln>
          <a:effectLst/>
        </p:spPr>
      </p:pic>
      <p:pic>
        <p:nvPicPr>
          <p:cNvPr id="12292" name="Picture 2"/>
          <p:cNvPicPr>
            <a:picLocks noChangeAspect="1" noChangeArrowheads="1"/>
          </p:cNvPicPr>
          <p:nvPr/>
        </p:nvPicPr>
        <p:blipFill>
          <a:blip r:embed="rId3"/>
          <a:srcRect/>
          <a:stretch>
            <a:fillRect/>
          </a:stretch>
        </p:blipFill>
        <p:spPr bwMode="auto">
          <a:xfrm>
            <a:off x="6246019" y="1844675"/>
            <a:ext cx="2322910" cy="2597150"/>
          </a:xfrm>
          <a:prstGeom prst="rect">
            <a:avLst/>
          </a:prstGeom>
          <a:noFill/>
          <a:ln w="9525">
            <a:noFill/>
            <a:miter lim="800000"/>
            <a:headEnd/>
            <a:tailEnd/>
          </a:ln>
          <a:effec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6"/>
          <p:cNvPicPr>
            <a:picLocks noChangeAspect="1" noChangeArrowheads="1"/>
          </p:cNvPicPr>
          <p:nvPr/>
        </p:nvPicPr>
        <p:blipFill>
          <a:blip r:embed="rId2"/>
          <a:srcRect/>
          <a:stretch>
            <a:fillRect/>
          </a:stretch>
        </p:blipFill>
        <p:spPr bwMode="auto">
          <a:xfrm>
            <a:off x="845344" y="1624013"/>
            <a:ext cx="5400675" cy="4181475"/>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err="1" smtClean="0"/>
              <a:t>Materi</a:t>
            </a:r>
            <a:r>
              <a:rPr lang="en-US" dirty="0" smtClean="0"/>
              <a:t> 6</a:t>
            </a:r>
          </a:p>
        </p:txBody>
      </p:sp>
      <p:sp>
        <p:nvSpPr>
          <p:cNvPr id="66563" name="Subtitle 2"/>
          <p:cNvSpPr>
            <a:spLocks noGrp="1"/>
          </p:cNvSpPr>
          <p:nvPr>
            <p:ph type="subTitle" idx="1"/>
          </p:nvPr>
        </p:nvSpPr>
        <p:spPr>
          <a:xfrm>
            <a:off x="2286000" y="5003800"/>
            <a:ext cx="6172200" cy="1371600"/>
          </a:xfrm>
        </p:spPr>
        <p:txBody>
          <a:bodyPr/>
          <a:lstStyle/>
          <a:p>
            <a:pPr marR="0" eaLnBrk="1" hangingPunct="1">
              <a:buFont typeface="Arial" pitchFamily="34" charset="0"/>
              <a:buNone/>
            </a:pPr>
            <a:r>
              <a:rPr lang="en-US" sz="3200" dirty="0" err="1" smtClean="0"/>
              <a:t>Skala</a:t>
            </a:r>
            <a:r>
              <a:rPr lang="en-US" sz="3200" dirty="0" smtClean="0"/>
              <a:t> </a:t>
            </a:r>
            <a:r>
              <a:rPr lang="en-US" sz="3200" dirty="0" err="1" smtClean="0"/>
              <a:t>Pengukuran</a:t>
            </a:r>
            <a:r>
              <a:rPr lang="en-US" sz="3200" dirty="0" smtClean="0"/>
              <a:t> </a:t>
            </a:r>
            <a:r>
              <a:rPr lang="en-US" sz="3200" dirty="0" err="1" smtClean="0"/>
              <a:t>Variabel</a:t>
            </a:r>
            <a:endParaRPr lang="en-US" sz="3200" dirty="0" smtClean="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err="1" smtClean="0"/>
              <a:t>Dalam</a:t>
            </a:r>
            <a:r>
              <a:rPr lang="en-US" dirty="0" smtClean="0"/>
              <a:t> </a:t>
            </a:r>
            <a:r>
              <a:rPr lang="en-US" dirty="0" err="1" smtClean="0"/>
              <a:t>penelitian</a:t>
            </a:r>
            <a:r>
              <a:rPr lang="en-US" dirty="0" smtClean="0"/>
              <a:t> </a:t>
            </a:r>
            <a:r>
              <a:rPr lang="en-US" dirty="0" err="1" smtClean="0"/>
              <a:t>kuantitatif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menggunakan</a:t>
            </a:r>
            <a:r>
              <a:rPr lang="en-US" b="1" dirty="0" smtClean="0"/>
              <a:t> </a:t>
            </a:r>
            <a:r>
              <a:rPr lang="en-US" b="1" dirty="0" err="1" smtClean="0"/>
              <a:t>instrumen</a:t>
            </a:r>
            <a:r>
              <a:rPr lang="en-US" dirty="0" smtClean="0"/>
              <a:t> </a:t>
            </a:r>
            <a:r>
              <a:rPr lang="en-US" dirty="0" err="1" smtClean="0"/>
              <a:t>untuk</a:t>
            </a:r>
            <a:r>
              <a:rPr lang="en-US" dirty="0" smtClean="0"/>
              <a:t> </a:t>
            </a:r>
            <a:r>
              <a:rPr lang="en-US" dirty="0" err="1" smtClean="0"/>
              <a:t>mengumpulkan</a:t>
            </a:r>
            <a:r>
              <a:rPr lang="en-US" dirty="0" smtClean="0"/>
              <a:t> data, </a:t>
            </a:r>
            <a:r>
              <a:rPr lang="en-US" dirty="0" err="1" smtClean="0"/>
              <a:t>sedangkan</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menjadi</a:t>
            </a:r>
            <a:r>
              <a:rPr lang="en-US" b="1" dirty="0" smtClean="0"/>
              <a:t> </a:t>
            </a:r>
            <a:r>
              <a:rPr lang="en-US" b="1" dirty="0" err="1" smtClean="0"/>
              <a:t>instrumen</a:t>
            </a:r>
            <a:r>
              <a:rPr lang="en-US" b="1" dirty="0" smtClean="0"/>
              <a:t> </a:t>
            </a:r>
            <a:r>
              <a:rPr lang="en-US" dirty="0" err="1" smtClean="0"/>
              <a:t>karena</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dirty="0" err="1" smtClean="0"/>
              <a:t>menjadi</a:t>
            </a:r>
            <a:r>
              <a:rPr lang="en-US" dirty="0" smtClean="0"/>
              <a:t> </a:t>
            </a:r>
            <a:r>
              <a:rPr lang="en-US" i="1" dirty="0" smtClean="0"/>
              <a:t>key instrument.</a:t>
            </a:r>
          </a:p>
          <a:p>
            <a:r>
              <a:rPr lang="en-US" dirty="0" err="1" smtClean="0"/>
              <a:t>Instrumen</a:t>
            </a:r>
            <a:r>
              <a:rPr lang="en-US" dirty="0" smtClean="0"/>
              <a:t> </a:t>
            </a:r>
            <a:r>
              <a:rPr lang="en-US" dirty="0" err="1" smtClean="0"/>
              <a:t>penelitian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nilai</a:t>
            </a:r>
            <a:r>
              <a:rPr lang="en-US" dirty="0" smtClean="0"/>
              <a:t> </a:t>
            </a:r>
            <a:r>
              <a:rPr lang="en-US" dirty="0" err="1" smtClean="0"/>
              <a:t>variabel</a:t>
            </a:r>
            <a:r>
              <a:rPr lang="en-US" dirty="0" smtClean="0"/>
              <a:t> yang </a:t>
            </a:r>
            <a:r>
              <a:rPr lang="en-US" dirty="0" err="1" smtClean="0"/>
              <a:t>diteliti</a:t>
            </a:r>
            <a:r>
              <a:rPr lang="en-US" dirty="0" smtClean="0"/>
              <a:t> </a:t>
            </a:r>
            <a:r>
              <a:rPr lang="en-US" dirty="0" err="1" smtClean="0"/>
              <a:t>untuk</a:t>
            </a:r>
            <a:r>
              <a:rPr lang="en-US" dirty="0" smtClean="0"/>
              <a:t> </a:t>
            </a:r>
            <a:r>
              <a:rPr lang="en-US" dirty="0" err="1" smtClean="0"/>
              <a:t>menghasilkan</a:t>
            </a:r>
            <a:r>
              <a:rPr lang="en-US" dirty="0" smtClean="0"/>
              <a:t> data </a:t>
            </a:r>
            <a:r>
              <a:rPr lang="en-US" dirty="0" err="1" smtClean="0"/>
              <a:t>kuantitatif</a:t>
            </a:r>
            <a:r>
              <a:rPr lang="en-US" dirty="0" smtClean="0"/>
              <a:t> yang </a:t>
            </a:r>
            <a:r>
              <a:rPr lang="en-US" dirty="0" err="1" smtClean="0"/>
              <a:t>akurat</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b="1" dirty="0" err="1" smtClean="0"/>
              <a:t>setiap</a:t>
            </a:r>
            <a:r>
              <a:rPr lang="en-US" b="1" dirty="0" smtClean="0"/>
              <a:t> </a:t>
            </a:r>
            <a:r>
              <a:rPr lang="en-US" b="1" dirty="0" err="1" smtClean="0"/>
              <a:t>instrumen</a:t>
            </a:r>
            <a:r>
              <a:rPr lang="en-US" b="1" dirty="0" smtClean="0"/>
              <a:t> </a:t>
            </a:r>
            <a:r>
              <a:rPr lang="en-US" b="1" dirty="0" err="1" smtClean="0"/>
              <a:t>harus</a:t>
            </a:r>
            <a:r>
              <a:rPr lang="en-US" b="1" dirty="0" smtClean="0"/>
              <a:t> </a:t>
            </a:r>
            <a:r>
              <a:rPr lang="en-US" b="1" dirty="0" err="1" smtClean="0"/>
              <a:t>mempunyai</a:t>
            </a:r>
            <a:r>
              <a:rPr lang="en-US" b="1" dirty="0" smtClean="0"/>
              <a:t> </a:t>
            </a:r>
            <a:r>
              <a:rPr lang="en-US" b="1" dirty="0" err="1" smtClean="0"/>
              <a:t>skala</a:t>
            </a:r>
            <a:r>
              <a:rPr lang="en-US" b="1" dirty="0" smtClean="0"/>
              <a:t> </a:t>
            </a:r>
            <a:r>
              <a:rPr lang="en-US" dirty="0" smtClean="0"/>
              <a: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Skala Pengukuran Variabel</a:t>
            </a:r>
          </a:p>
        </p:txBody>
      </p:sp>
      <p:sp>
        <p:nvSpPr>
          <p:cNvPr id="67587" name="Content Placeholder 2"/>
          <p:cNvSpPr>
            <a:spLocks noGrp="1"/>
          </p:cNvSpPr>
          <p:nvPr>
            <p:ph idx="1"/>
          </p:nvPr>
        </p:nvSpPr>
        <p:spPr>
          <a:xfrm>
            <a:off x="457200" y="1600200"/>
            <a:ext cx="7467600" cy="4873625"/>
          </a:xfrm>
        </p:spPr>
        <p:txBody>
          <a:bodyPr/>
          <a:lstStyle/>
          <a:p>
            <a:pPr algn="just" eaLnBrk="1" hangingPunct="1"/>
            <a:r>
              <a:rPr lang="en-US" sz="3600" dirty="0" err="1" smtClean="0"/>
              <a:t>Skala</a:t>
            </a:r>
            <a:r>
              <a:rPr lang="en-US" sz="3600" dirty="0" smtClean="0"/>
              <a:t> </a:t>
            </a:r>
            <a:r>
              <a:rPr lang="en-US" sz="3600" dirty="0" err="1" smtClean="0"/>
              <a:t>pengukuran</a:t>
            </a:r>
            <a:r>
              <a:rPr lang="en-US" sz="3600" dirty="0" smtClean="0"/>
              <a:t> </a:t>
            </a:r>
            <a:r>
              <a:rPr lang="en-US" sz="3600" dirty="0" err="1" smtClean="0"/>
              <a:t>merupakan</a:t>
            </a:r>
            <a:r>
              <a:rPr lang="en-US" sz="3600" dirty="0" smtClean="0"/>
              <a:t> </a:t>
            </a:r>
            <a:r>
              <a:rPr lang="en-US" sz="3600" dirty="0" err="1" smtClean="0"/>
              <a:t>seperangkat</a:t>
            </a:r>
            <a:r>
              <a:rPr lang="en-US" sz="3600" dirty="0" smtClean="0"/>
              <a:t> </a:t>
            </a:r>
            <a:r>
              <a:rPr lang="en-US" sz="3600" dirty="0" err="1" smtClean="0"/>
              <a:t>aturan</a:t>
            </a:r>
            <a:r>
              <a:rPr lang="en-US" sz="3600" dirty="0" smtClean="0"/>
              <a:t> yang </a:t>
            </a:r>
            <a:r>
              <a:rPr lang="en-US" sz="3600" dirty="0" err="1" smtClean="0"/>
              <a:t>diperlukan</a:t>
            </a:r>
            <a:r>
              <a:rPr lang="en-US" sz="3600" dirty="0" smtClean="0"/>
              <a:t> </a:t>
            </a:r>
            <a:r>
              <a:rPr lang="en-US" sz="3600" dirty="0" err="1" smtClean="0"/>
              <a:t>untuk</a:t>
            </a:r>
            <a:r>
              <a:rPr lang="en-US" sz="3600" dirty="0" smtClean="0"/>
              <a:t> </a:t>
            </a:r>
            <a:r>
              <a:rPr lang="en-US" sz="3600" dirty="0" err="1" smtClean="0"/>
              <a:t>mengkuantitatifkan</a:t>
            </a:r>
            <a:r>
              <a:rPr lang="en-US" sz="3600" dirty="0" smtClean="0"/>
              <a:t> data </a:t>
            </a:r>
            <a:r>
              <a:rPr lang="en-US" sz="3600" dirty="0" err="1" smtClean="0"/>
              <a:t>dari</a:t>
            </a:r>
            <a:r>
              <a:rPr lang="en-US" sz="3600" dirty="0" smtClean="0"/>
              <a:t> </a:t>
            </a:r>
            <a:r>
              <a:rPr lang="en-US" sz="3600" dirty="0" err="1" smtClean="0"/>
              <a:t>pengukuran</a:t>
            </a:r>
            <a:r>
              <a:rPr lang="en-US" sz="3600" dirty="0" smtClean="0"/>
              <a:t> </a:t>
            </a:r>
            <a:r>
              <a:rPr lang="en-US" sz="3600" dirty="0" err="1" smtClean="0"/>
              <a:t>suatu</a:t>
            </a:r>
            <a:r>
              <a:rPr lang="en-US" sz="3600" dirty="0" smtClean="0"/>
              <a:t> </a:t>
            </a:r>
            <a:r>
              <a:rPr lang="en-US" sz="3600" dirty="0" err="1" smtClean="0"/>
              <a:t>variabel</a:t>
            </a:r>
            <a:r>
              <a:rPr lang="en-US" sz="3600" dirty="0" smtClean="0"/>
              <a:t>.</a:t>
            </a:r>
          </a:p>
          <a:p>
            <a:pPr eaLnBrk="1" hangingPunct="1"/>
            <a:endParaRPr lang="en-US"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3" name="Content Placeholder 2"/>
          <p:cNvSpPr>
            <a:spLocks noGrp="1"/>
          </p:cNvSpPr>
          <p:nvPr>
            <p:ph idx="1"/>
          </p:nvPr>
        </p:nvSpPr>
        <p:spPr>
          <a:xfrm>
            <a:off x="457200" y="1600200"/>
            <a:ext cx="7467600" cy="4873625"/>
          </a:xfrm>
        </p:spPr>
        <p:txBody>
          <a:bodyPr rtlCol="0">
            <a:normAutofit lnSpcReduction="10000"/>
          </a:bodyPr>
          <a:lstStyle/>
          <a:p>
            <a:pPr marL="514350" indent="-514350" eaLnBrk="1" fontAlgn="auto" hangingPunct="1">
              <a:spcAft>
                <a:spcPts val="0"/>
              </a:spcAft>
              <a:buFont typeface="+mj-lt"/>
              <a:buAutoNum type="arabicPeriod"/>
              <a:defRPr/>
            </a:pPr>
            <a:r>
              <a:rPr lang="en-US" sz="2800" dirty="0" err="1" smtClean="0"/>
              <a:t>Skala</a:t>
            </a:r>
            <a:r>
              <a:rPr lang="en-US" sz="2800" dirty="0" smtClean="0"/>
              <a:t> Nominal</a:t>
            </a:r>
          </a:p>
          <a:p>
            <a:pPr marL="274320" indent="114300" algn="just" eaLnBrk="1" fontAlgn="auto" hangingPunct="1">
              <a:spcAft>
                <a:spcPts val="0"/>
              </a:spcAft>
              <a:buFont typeface="Arial" pitchFamily="34" charset="0"/>
              <a:buNone/>
              <a:defRPr/>
            </a:pPr>
            <a:r>
              <a:rPr lang="en-US" sz="2800" dirty="0" err="1" smtClean="0"/>
              <a:t>Penelitian</a:t>
            </a:r>
            <a:r>
              <a:rPr lang="en-US" sz="2800" dirty="0" smtClean="0"/>
              <a:t> </a:t>
            </a:r>
            <a:r>
              <a:rPr lang="en-US" sz="2800" dirty="0" err="1" smtClean="0"/>
              <a:t>dengan</a:t>
            </a:r>
            <a:r>
              <a:rPr lang="en-US" sz="2800" dirty="0" smtClean="0"/>
              <a:t> instrument </a:t>
            </a:r>
            <a:r>
              <a:rPr lang="en-US" sz="2800" dirty="0" err="1" smtClean="0"/>
              <a:t>penelitian</a:t>
            </a:r>
            <a:r>
              <a:rPr lang="en-US" sz="2800" dirty="0" smtClean="0"/>
              <a:t> </a:t>
            </a:r>
            <a:r>
              <a:rPr lang="en-US" sz="2800" dirty="0" err="1" smtClean="0"/>
              <a:t>skala</a:t>
            </a:r>
            <a:r>
              <a:rPr lang="en-US" sz="2800" dirty="0" smtClean="0"/>
              <a:t> nominal, </a:t>
            </a:r>
            <a:r>
              <a:rPr lang="en-US" sz="2800" dirty="0" err="1" smtClean="0"/>
              <a:t>sebenarnya</a:t>
            </a:r>
            <a:r>
              <a:rPr lang="en-US" sz="2800" dirty="0" smtClean="0"/>
              <a:t> </a:t>
            </a:r>
            <a:r>
              <a:rPr lang="en-US" sz="2800" dirty="0" err="1" smtClean="0"/>
              <a:t>tidak</a:t>
            </a:r>
            <a:r>
              <a:rPr lang="en-US" sz="2800" dirty="0" smtClean="0"/>
              <a:t> </a:t>
            </a:r>
            <a:r>
              <a:rPr lang="en-US" sz="2800" dirty="0" err="1" smtClean="0"/>
              <a:t>melakukan</a:t>
            </a:r>
            <a:r>
              <a:rPr lang="en-US" sz="2800" dirty="0" smtClean="0"/>
              <a:t> </a:t>
            </a:r>
            <a:r>
              <a:rPr lang="en-US" sz="2800" dirty="0" err="1" smtClean="0"/>
              <a:t>pengukuran</a:t>
            </a:r>
            <a:r>
              <a:rPr lang="en-US" sz="2800" dirty="0" smtClean="0"/>
              <a:t> </a:t>
            </a:r>
            <a:r>
              <a:rPr lang="en-US" sz="2800" dirty="0" err="1" smtClean="0"/>
              <a:t>tetapi</a:t>
            </a:r>
            <a:r>
              <a:rPr lang="en-US" sz="2800" dirty="0" smtClean="0"/>
              <a:t> </a:t>
            </a:r>
            <a:r>
              <a:rPr lang="en-US" sz="2800" dirty="0" err="1" smtClean="0"/>
              <a:t>lebih</a:t>
            </a:r>
            <a:r>
              <a:rPr lang="en-US" sz="2800" dirty="0" smtClean="0"/>
              <a:t> </a:t>
            </a:r>
            <a:r>
              <a:rPr lang="en-US" sz="2800" dirty="0" err="1" smtClean="0"/>
              <a:t>pada</a:t>
            </a:r>
            <a:r>
              <a:rPr lang="en-US" sz="2800" dirty="0" smtClean="0"/>
              <a:t> </a:t>
            </a:r>
            <a:r>
              <a:rPr lang="en-US" sz="2800" dirty="0" err="1" smtClean="0"/>
              <a:t>mengkategorikan</a:t>
            </a:r>
            <a:r>
              <a:rPr lang="en-US" sz="2800" dirty="0" smtClean="0"/>
              <a:t>, </a:t>
            </a:r>
            <a:r>
              <a:rPr lang="en-US" sz="2800" dirty="0" err="1" smtClean="0"/>
              <a:t>memberi</a:t>
            </a:r>
            <a:r>
              <a:rPr lang="en-US" sz="2800" dirty="0" smtClean="0"/>
              <a:t> </a:t>
            </a:r>
            <a:r>
              <a:rPr lang="en-US" sz="2800" dirty="0" err="1" smtClean="0"/>
              <a:t>nama</a:t>
            </a:r>
            <a:r>
              <a:rPr lang="en-US" sz="2800" dirty="0" smtClean="0"/>
              <a:t>, </a:t>
            </a:r>
            <a:r>
              <a:rPr lang="en-US" sz="2800" dirty="0" err="1" smtClean="0"/>
              <a:t>dan</a:t>
            </a:r>
            <a:r>
              <a:rPr lang="en-US" sz="2800" dirty="0" smtClean="0"/>
              <a:t> </a:t>
            </a:r>
            <a:r>
              <a:rPr lang="en-US" sz="2800" dirty="0" err="1" smtClean="0"/>
              <a:t>menghitung</a:t>
            </a:r>
            <a:r>
              <a:rPr lang="en-US" sz="2800" dirty="0" smtClean="0"/>
              <a:t> </a:t>
            </a:r>
            <a:r>
              <a:rPr lang="en-US" sz="2800" dirty="0" err="1" smtClean="0"/>
              <a:t>fakta-fakta</a:t>
            </a:r>
            <a:r>
              <a:rPr lang="en-US" sz="2800" dirty="0" smtClean="0"/>
              <a:t> </a:t>
            </a:r>
            <a:r>
              <a:rPr lang="en-US" sz="2800" dirty="0" err="1" smtClean="0"/>
              <a:t>dari</a:t>
            </a:r>
            <a:r>
              <a:rPr lang="en-US" sz="2800" dirty="0" smtClean="0"/>
              <a:t> </a:t>
            </a:r>
            <a:r>
              <a:rPr lang="en-US" sz="2800" dirty="0" err="1" smtClean="0"/>
              <a:t>obyek</a:t>
            </a:r>
            <a:r>
              <a:rPr lang="en-US" sz="2800" dirty="0" smtClean="0"/>
              <a:t> yang </a:t>
            </a:r>
            <a:r>
              <a:rPr lang="en-US" sz="2800" dirty="0" err="1" smtClean="0"/>
              <a:t>diteliti</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a:t>
            </a:r>
          </a:p>
          <a:p>
            <a:pPr marL="274320" indent="22225" algn="just" eaLnBrk="1" fontAlgn="auto" hangingPunct="1">
              <a:spcAft>
                <a:spcPts val="0"/>
              </a:spcAft>
              <a:buFont typeface="Arial" pitchFamily="34" charset="0"/>
              <a:buNone/>
              <a:defRPr/>
            </a:pPr>
            <a:r>
              <a:rPr lang="en-US" sz="2800" dirty="0" err="1" smtClean="0"/>
              <a:t>Peneliti</a:t>
            </a:r>
            <a:r>
              <a:rPr lang="en-US" sz="2800" dirty="0" smtClean="0"/>
              <a:t> </a:t>
            </a:r>
            <a:r>
              <a:rPr lang="en-US" sz="2800" dirty="0" err="1" smtClean="0"/>
              <a:t>dapat</a:t>
            </a:r>
            <a:r>
              <a:rPr lang="en-US" sz="2800" dirty="0" smtClean="0"/>
              <a:t> </a:t>
            </a:r>
            <a:r>
              <a:rPr lang="en-US" sz="2800" dirty="0" err="1" smtClean="0"/>
              <a:t>mengkategorikan</a:t>
            </a:r>
            <a:r>
              <a:rPr lang="en-US" sz="2800" dirty="0" smtClean="0"/>
              <a:t>: </a:t>
            </a:r>
            <a:r>
              <a:rPr lang="en-US" sz="2800" dirty="0" err="1" smtClean="0"/>
              <a:t>pegawai</a:t>
            </a:r>
            <a:r>
              <a:rPr lang="en-US" sz="2800" dirty="0" smtClean="0"/>
              <a:t> </a:t>
            </a:r>
            <a:r>
              <a:rPr lang="en-US" sz="2800" dirty="0" err="1" smtClean="0"/>
              <a:t>pria</a:t>
            </a:r>
            <a:r>
              <a:rPr lang="en-US" sz="2800" dirty="0" smtClean="0"/>
              <a:t> </a:t>
            </a:r>
            <a:r>
              <a:rPr lang="en-US" sz="2800" dirty="0" err="1" smtClean="0"/>
              <a:t>dan</a:t>
            </a:r>
            <a:r>
              <a:rPr lang="en-US" sz="2800" dirty="0" smtClean="0"/>
              <a:t> </a:t>
            </a:r>
            <a:r>
              <a:rPr lang="en-US" sz="2800" dirty="0" err="1" smtClean="0"/>
              <a:t>wanita</a:t>
            </a:r>
            <a:r>
              <a:rPr lang="en-US" sz="2800" dirty="0" smtClean="0"/>
              <a:t>, </a:t>
            </a:r>
            <a:r>
              <a:rPr lang="en-US" sz="2800" dirty="0" err="1" smtClean="0"/>
              <a:t>suku</a:t>
            </a:r>
            <a:r>
              <a:rPr lang="en-US" sz="2800" dirty="0" smtClean="0"/>
              <a:t> </a:t>
            </a:r>
            <a:r>
              <a:rPr lang="en-US" sz="2800" dirty="0" err="1" smtClean="0"/>
              <a:t>Sunda</a:t>
            </a:r>
            <a:r>
              <a:rPr lang="en-US" sz="2800" dirty="0" smtClean="0"/>
              <a:t>, </a:t>
            </a:r>
            <a:r>
              <a:rPr lang="en-US" sz="2800" dirty="0" err="1" smtClean="0"/>
              <a:t>Jawa</a:t>
            </a:r>
            <a:r>
              <a:rPr lang="en-US" sz="2800" dirty="0" smtClean="0"/>
              <a:t>, </a:t>
            </a:r>
            <a:r>
              <a:rPr lang="en-US" sz="2800" dirty="0" err="1" smtClean="0"/>
              <a:t>Batak</a:t>
            </a:r>
            <a:r>
              <a:rPr lang="en-US" sz="2800" dirty="0" smtClean="0"/>
              <a:t> </a:t>
            </a:r>
            <a:r>
              <a:rPr lang="en-US" sz="2800" dirty="0" err="1" smtClean="0"/>
              <a:t>dan</a:t>
            </a:r>
            <a:r>
              <a:rPr lang="en-US" sz="2800" dirty="0" smtClean="0"/>
              <a:t> lain-lain.</a:t>
            </a:r>
          </a:p>
          <a:p>
            <a:pPr marL="274320" indent="-274320" eaLnBrk="1" fontAlgn="auto" hangingPunct="1">
              <a:spcAft>
                <a:spcPts val="0"/>
              </a:spcAft>
              <a:buFont typeface="Arial" pitchFamily="34" charset="0"/>
              <a:buChar char="•"/>
              <a:defRPr/>
            </a:pPr>
            <a:endParaRPr lang="en-US" sz="2800"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69635" name="Content Placeholder 2"/>
          <p:cNvSpPr>
            <a:spLocks noGrp="1"/>
          </p:cNvSpPr>
          <p:nvPr>
            <p:ph idx="1"/>
          </p:nvPr>
        </p:nvSpPr>
        <p:spPr>
          <a:xfrm>
            <a:off x="457200" y="1600200"/>
            <a:ext cx="7467600" cy="4873625"/>
          </a:xfrm>
        </p:spPr>
        <p:txBody>
          <a:bodyPr/>
          <a:lstStyle/>
          <a:p>
            <a:pPr algn="just" eaLnBrk="1" hangingPunct="1">
              <a:buFont typeface="Arial" pitchFamily="34" charset="0"/>
              <a:buChar char="•"/>
            </a:pPr>
            <a:r>
              <a:rPr lang="en-US" sz="3200" smtClean="0"/>
              <a:t>Skala nominal akan menghasilkan data yang disebut data nominal atau data diskrit, yaitu data yang diperoleh dari mengkategorikan, memberi nama dan menghitung fakta-fakta dari obyek yang diobservasi.</a:t>
            </a:r>
          </a:p>
          <a:p>
            <a:pPr eaLnBrk="1" hangingPunct="1">
              <a:buFont typeface="Arial" pitchFamily="34" charset="0"/>
              <a:buChar char="•"/>
            </a:pPr>
            <a:endParaRPr lang="en-US" smtClean="0"/>
          </a:p>
          <a:p>
            <a:pPr eaLnBrk="1" hangingPunct="1">
              <a:buFont typeface="Arial" pitchFamily="34" charset="0"/>
              <a:buChar char="•"/>
            </a:pPr>
            <a:endParaRPr 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eaLnBrk="1" hangingPunct="1"/>
            <a:r>
              <a:rPr lang="en-US" smtClean="0"/>
              <a:t>Macam-macam skala pengukuran (2)</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2"/>
              <a:defRPr/>
            </a:pPr>
            <a:r>
              <a:rPr lang="en-US" sz="3200" dirty="0" err="1" smtClean="0"/>
              <a:t>Skala</a:t>
            </a:r>
            <a:r>
              <a:rPr lang="en-US" sz="3200" dirty="0" smtClean="0"/>
              <a:t> Ordinal</a:t>
            </a:r>
          </a:p>
          <a:p>
            <a:pPr marL="274320" indent="-274320" algn="just" eaLnBrk="1" fontAlgn="auto" hangingPunct="1">
              <a:spcAft>
                <a:spcPts val="0"/>
              </a:spcAft>
              <a:buFont typeface="Arial" pitchFamily="34" charset="0"/>
              <a:buChar char="•"/>
              <a:defRPr/>
            </a:pPr>
            <a:r>
              <a:rPr lang="en-US" sz="3200" dirty="0" err="1" smtClean="0"/>
              <a:t>Skala</a:t>
            </a:r>
            <a:r>
              <a:rPr lang="en-US" sz="3200" dirty="0" smtClean="0"/>
              <a:t> ordinal </a:t>
            </a:r>
            <a:r>
              <a:rPr lang="en-US" sz="3200" dirty="0" err="1" smtClean="0"/>
              <a:t>adalah</a:t>
            </a:r>
            <a:r>
              <a:rPr lang="en-US" sz="3200" dirty="0" smtClean="0"/>
              <a:t> </a:t>
            </a:r>
            <a:r>
              <a:rPr lang="en-US" sz="3200" dirty="0" err="1" smtClean="0"/>
              <a:t>skala</a:t>
            </a:r>
            <a:r>
              <a:rPr lang="en-US" sz="3200" dirty="0" smtClean="0"/>
              <a:t> yang </a:t>
            </a:r>
            <a:r>
              <a:rPr lang="en-US" sz="3200" dirty="0" err="1" smtClean="0"/>
              <a:t>berjenjang</a:t>
            </a:r>
            <a:r>
              <a:rPr lang="en-US" sz="3200" dirty="0" smtClean="0"/>
              <a:t> </a:t>
            </a:r>
            <a:r>
              <a:rPr lang="en-US" sz="3200" dirty="0" err="1" smtClean="0"/>
              <a:t>dimana</a:t>
            </a:r>
            <a:r>
              <a:rPr lang="en-US" sz="3200" dirty="0" smtClean="0"/>
              <a:t> </a:t>
            </a:r>
            <a:r>
              <a:rPr lang="en-US" sz="3200" dirty="0" err="1" smtClean="0"/>
              <a:t>sesuatu</a:t>
            </a:r>
            <a:r>
              <a:rPr lang="en-US" sz="3200" dirty="0" smtClean="0"/>
              <a:t> “</a:t>
            </a:r>
            <a:r>
              <a:rPr lang="en-US" sz="3200" dirty="0" err="1" smtClean="0"/>
              <a:t>lebih</a:t>
            </a:r>
            <a:r>
              <a:rPr lang="en-US" sz="3200" dirty="0" smtClean="0"/>
              <a:t>” </a:t>
            </a:r>
            <a:r>
              <a:rPr lang="en-US" sz="3200" dirty="0" err="1" smtClean="0"/>
              <a:t>atau</a:t>
            </a:r>
            <a:r>
              <a:rPr lang="en-US" sz="3200" dirty="0" smtClean="0"/>
              <a:t> </a:t>
            </a:r>
            <a:r>
              <a:rPr lang="en-US" sz="3200" dirty="0" err="1" smtClean="0"/>
              <a:t>kurang</a:t>
            </a:r>
            <a:r>
              <a:rPr lang="en-US" sz="3200" dirty="0" smtClean="0"/>
              <a:t> </a:t>
            </a:r>
            <a:r>
              <a:rPr lang="en-US" sz="3200" dirty="0" err="1" smtClean="0"/>
              <a:t>dari</a:t>
            </a:r>
            <a:r>
              <a:rPr lang="en-US" sz="3200" dirty="0" smtClean="0"/>
              <a:t> yang lain. Data yang </a:t>
            </a:r>
            <a:r>
              <a:rPr lang="en-US" sz="3200" dirty="0" err="1" smtClean="0"/>
              <a:t>diperoleh</a:t>
            </a:r>
            <a:r>
              <a:rPr lang="en-US" sz="3200" dirty="0" smtClean="0"/>
              <a:t> </a:t>
            </a:r>
            <a:r>
              <a:rPr lang="en-US" sz="3200" dirty="0" err="1" smtClean="0"/>
              <a:t>dari</a:t>
            </a:r>
            <a:r>
              <a:rPr lang="en-US" sz="3200" dirty="0" smtClean="0"/>
              <a:t> </a:t>
            </a:r>
            <a:r>
              <a:rPr lang="en-US" sz="3200" dirty="0" err="1" smtClean="0"/>
              <a:t>pengukuran</a:t>
            </a:r>
            <a:r>
              <a:rPr lang="en-US" sz="3200" dirty="0" smtClean="0"/>
              <a:t> </a:t>
            </a:r>
            <a:r>
              <a:rPr lang="en-US" sz="3200" dirty="0" err="1" smtClean="0"/>
              <a:t>dengan</a:t>
            </a:r>
            <a:r>
              <a:rPr lang="en-US" sz="3200" dirty="0" smtClean="0"/>
              <a:t> </a:t>
            </a:r>
            <a:r>
              <a:rPr lang="en-US" sz="3200" dirty="0" err="1" smtClean="0"/>
              <a:t>skala</a:t>
            </a:r>
            <a:r>
              <a:rPr lang="en-US" sz="3200" dirty="0" smtClean="0"/>
              <a:t> </a:t>
            </a:r>
            <a:r>
              <a:rPr lang="en-US" sz="3200" dirty="0" err="1" smtClean="0"/>
              <a:t>ini</a:t>
            </a:r>
            <a:r>
              <a:rPr lang="en-US" sz="3200" dirty="0" smtClean="0"/>
              <a:t> </a:t>
            </a:r>
            <a:r>
              <a:rPr lang="en-US" sz="3200" dirty="0" err="1" smtClean="0"/>
              <a:t>disebut</a:t>
            </a:r>
            <a:r>
              <a:rPr lang="en-US" sz="3200" dirty="0" smtClean="0"/>
              <a:t> data ordinal </a:t>
            </a:r>
            <a:r>
              <a:rPr lang="en-US" sz="3200" dirty="0" err="1" smtClean="0"/>
              <a:t>yaitu</a:t>
            </a:r>
            <a:r>
              <a:rPr lang="en-US" sz="3200" dirty="0" smtClean="0"/>
              <a:t> data </a:t>
            </a:r>
            <a:r>
              <a:rPr lang="en-US" sz="3200" dirty="0" err="1" smtClean="0"/>
              <a:t>berjenjang</a:t>
            </a:r>
            <a:r>
              <a:rPr lang="en-US" sz="3200" dirty="0" smtClean="0"/>
              <a:t> yang </a:t>
            </a:r>
            <a:r>
              <a:rPr lang="en-US" sz="3200" dirty="0" err="1" smtClean="0"/>
              <a:t>jarak</a:t>
            </a:r>
            <a:r>
              <a:rPr lang="en-US" sz="3200" dirty="0" smtClean="0"/>
              <a:t> </a:t>
            </a:r>
            <a:r>
              <a:rPr lang="en-US" sz="3200" dirty="0" err="1" smtClean="0"/>
              <a:t>antara</a:t>
            </a:r>
            <a:r>
              <a:rPr lang="en-US" sz="3200" dirty="0" smtClean="0"/>
              <a:t> </a:t>
            </a:r>
            <a:r>
              <a:rPr lang="en-US" sz="3200" dirty="0" err="1" smtClean="0"/>
              <a:t>satu</a:t>
            </a:r>
            <a:r>
              <a:rPr lang="en-US" sz="3200" dirty="0" smtClean="0"/>
              <a:t> data </a:t>
            </a:r>
            <a:r>
              <a:rPr lang="en-US" sz="3200" dirty="0" err="1" smtClean="0"/>
              <a:t>dengan</a:t>
            </a:r>
            <a:r>
              <a:rPr lang="en-US" sz="3200" dirty="0" smtClean="0"/>
              <a:t> data yang lain </a:t>
            </a:r>
            <a:r>
              <a:rPr lang="en-US" sz="3200" dirty="0" err="1" smtClean="0"/>
              <a:t>tidak</a:t>
            </a:r>
            <a:r>
              <a:rPr lang="en-US" sz="3200" dirty="0" smtClean="0"/>
              <a:t> </a:t>
            </a:r>
            <a:r>
              <a:rPr lang="en-US" sz="3200" dirty="0" err="1" smtClean="0"/>
              <a:t>sama</a:t>
            </a:r>
            <a:r>
              <a:rPr lang="en-US" sz="3200" dirty="0" smtClean="0"/>
              <a:t>.</a:t>
            </a:r>
          </a:p>
          <a:p>
            <a:pPr marL="274320" indent="-274320" algn="just" eaLnBrk="1" fontAlgn="auto" hangingPunct="1">
              <a:spcAft>
                <a:spcPts val="0"/>
              </a:spcAft>
              <a:buFont typeface="Arial" pitchFamily="34" charset="0"/>
              <a:buChar char="•"/>
              <a:defRPr/>
            </a:pPr>
            <a:r>
              <a:rPr lang="en-US" sz="3200" dirty="0" err="1" smtClean="0"/>
              <a:t>Contoh</a:t>
            </a:r>
            <a:r>
              <a:rPr lang="en-US" sz="3200" dirty="0" smtClean="0"/>
              <a:t>: </a:t>
            </a:r>
            <a:r>
              <a:rPr lang="en-US" sz="3200" dirty="0" err="1" smtClean="0"/>
              <a:t>golongan</a:t>
            </a:r>
            <a:r>
              <a:rPr lang="en-US" sz="3200" dirty="0" smtClean="0"/>
              <a:t> </a:t>
            </a:r>
            <a:r>
              <a:rPr lang="en-US" sz="3200" dirty="0" err="1" smtClean="0"/>
              <a:t>gaji</a:t>
            </a:r>
            <a:r>
              <a:rPr lang="en-US" sz="3200" dirty="0" smtClean="0"/>
              <a:t> </a:t>
            </a:r>
            <a:r>
              <a:rPr lang="en-US" sz="3200" dirty="0" err="1" smtClean="0"/>
              <a:t>pegawai</a:t>
            </a:r>
            <a:r>
              <a:rPr lang="en-US" sz="32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Penelitian Ilmiah</a:t>
            </a:r>
          </a:p>
        </p:txBody>
      </p:sp>
      <p:sp>
        <p:nvSpPr>
          <p:cNvPr id="11267" name="Content Placeholder 2"/>
          <p:cNvSpPr>
            <a:spLocks noGrp="1"/>
          </p:cNvSpPr>
          <p:nvPr>
            <p:ph idx="1"/>
          </p:nvPr>
        </p:nvSpPr>
        <p:spPr/>
        <p:txBody>
          <a:bodyPr/>
          <a:lstStyle/>
          <a:p>
            <a:pPr algn="just" eaLnBrk="1" hangingPunct="1"/>
            <a:r>
              <a:rPr lang="en-US" sz="3200" smtClean="0"/>
              <a:t>Kegiatan penelitian ilmiah menghasilkan </a:t>
            </a:r>
            <a:r>
              <a:rPr lang="en-US" sz="3200" i="1" smtClean="0"/>
              <a:t>penjelasan ilmiah</a:t>
            </a:r>
            <a:r>
              <a:rPr lang="en-US" sz="3200" smtClean="0"/>
              <a:t>. Berbeda dengan cara berpikir sehari-hari (</a:t>
            </a:r>
            <a:r>
              <a:rPr lang="en-US" sz="3200" i="1" smtClean="0"/>
              <a:t>common sense)</a:t>
            </a:r>
            <a:r>
              <a:rPr lang="en-US" sz="3200" smtClean="0"/>
              <a:t>, penjelasan ilmiah mempunyai sifat yang khusus seperti sistematis, dapat diuji kebenarannya, dapat digeneralisasi dan mempunyai kemampuan menduga/meramal atau prediksi.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smtClean="0">
                <a:solidFill>
                  <a:srgbClr val="002060"/>
                </a:solidFill>
              </a:rPr>
              <a:t> </a:t>
            </a:r>
            <a:r>
              <a:rPr lang="id-ID" sz="1400" dirty="0" smtClean="0">
                <a:solidFill>
                  <a:srgbClr val="002060"/>
                </a:solidFill>
              </a:rPr>
              <a:t>Dr. </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126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pPr eaLnBrk="1" hangingPunct="1"/>
            <a:r>
              <a:rPr lang="en-US" smtClean="0"/>
              <a:t>Macam-macam skala pengukuran (3)</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3"/>
              <a:defRPr/>
            </a:pPr>
            <a:r>
              <a:rPr lang="en-US" sz="2800" dirty="0" err="1" smtClean="0"/>
              <a:t>Skala</a:t>
            </a:r>
            <a:r>
              <a:rPr lang="en-US" sz="2800" dirty="0" smtClean="0"/>
              <a:t> Interval</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interval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sama</a:t>
            </a:r>
            <a:r>
              <a:rPr lang="en-US" sz="2800" dirty="0" smtClean="0"/>
              <a:t> </a:t>
            </a:r>
            <a:r>
              <a:rPr lang="en-US" sz="2800" dirty="0" err="1" smtClean="0"/>
              <a:t>tetapi</a:t>
            </a:r>
            <a:r>
              <a:rPr lang="en-US" sz="2800" dirty="0" smtClean="0"/>
              <a:t> </a:t>
            </a:r>
            <a:r>
              <a:rPr lang="en-US" sz="2800" dirty="0" err="1" smtClean="0"/>
              <a:t>tidak</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r>
              <a:rPr lang="en-US" sz="2800" dirty="0" err="1" smtClean="0"/>
              <a:t>nol</a:t>
            </a:r>
            <a:r>
              <a:rPr lang="en-US" sz="2800" dirty="0" smtClean="0"/>
              <a:t> yang </a:t>
            </a:r>
            <a:r>
              <a:rPr lang="en-US" sz="2800" dirty="0" err="1" smtClean="0"/>
              <a:t>berarti</a:t>
            </a:r>
            <a:r>
              <a:rPr lang="en-US" sz="2800" dirty="0" smtClean="0"/>
              <a:t> </a:t>
            </a:r>
            <a:r>
              <a:rPr lang="en-US" sz="2800" dirty="0" err="1" smtClean="0"/>
              <a:t>tidak</a:t>
            </a:r>
            <a:r>
              <a:rPr lang="en-US" sz="2800" dirty="0" smtClean="0"/>
              <a:t> </a:t>
            </a:r>
            <a:r>
              <a:rPr lang="en-US" sz="2800" dirty="0" err="1" smtClean="0"/>
              <a:t>ada</a:t>
            </a:r>
            <a:r>
              <a:rPr lang="en-US" sz="2800" dirty="0" smtClean="0"/>
              <a:t> </a:t>
            </a:r>
            <a:r>
              <a:rPr lang="en-US" sz="2800" dirty="0" err="1" smtClean="0"/>
              <a:t>nilainya</a:t>
            </a:r>
            <a:r>
              <a:rPr lang="en-US" sz="2800" dirty="0" smtClean="0"/>
              <a:t>)</a:t>
            </a:r>
          </a:p>
          <a:p>
            <a:pPr marL="514350" indent="-514350" algn="just" eaLnBrk="1" fontAlgn="auto" hangingPunct="1">
              <a:spcAft>
                <a:spcPts val="0"/>
              </a:spcAft>
              <a:buFont typeface="+mj-lt"/>
              <a:buAutoNum type="arabicPeriod" startAt="4"/>
              <a:defRPr/>
            </a:pPr>
            <a:r>
              <a:rPr lang="en-US" sz="2800" dirty="0" err="1" smtClean="0"/>
              <a:t>Skala</a:t>
            </a:r>
            <a:r>
              <a:rPr lang="en-US" sz="2800" dirty="0" smtClean="0"/>
              <a:t> Ratio</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ratio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mempunyai</a:t>
            </a:r>
            <a:r>
              <a:rPr lang="en-US" sz="2800" dirty="0" smtClean="0"/>
              <a:t> </a:t>
            </a:r>
            <a:r>
              <a:rPr lang="en-US" sz="2800" dirty="0" err="1" smtClean="0"/>
              <a:t>jarak</a:t>
            </a:r>
            <a:r>
              <a:rPr lang="en-US" sz="2800" dirty="0" smtClean="0"/>
              <a:t> yang </a:t>
            </a:r>
            <a:r>
              <a:rPr lang="en-US" sz="2800" dirty="0" err="1" smtClean="0"/>
              <a:t>sama</a:t>
            </a:r>
            <a:r>
              <a:rPr lang="en-US" sz="2800" dirty="0" smtClean="0"/>
              <a:t> </a:t>
            </a:r>
            <a:r>
              <a:rPr lang="en-US" sz="2800" dirty="0" err="1" smtClean="0"/>
              <a:t>tetapi</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mtClean="0"/>
              <a:t>Skala menurut fenomena sosial yang diukur </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perilaku</a:t>
            </a:r>
            <a:r>
              <a:rPr lang="en-US" sz="2800" dirty="0" smtClean="0"/>
              <a:t> </a:t>
            </a:r>
            <a:r>
              <a:rPr lang="en-US" sz="2800" dirty="0" err="1" smtClean="0"/>
              <a:t>susila</a:t>
            </a:r>
            <a:r>
              <a:rPr lang="en-US" sz="2800" dirty="0" smtClean="0"/>
              <a:t> </a:t>
            </a:r>
            <a:r>
              <a:rPr lang="en-US" sz="2800" dirty="0" err="1" smtClean="0"/>
              <a:t>dan</a:t>
            </a:r>
            <a:r>
              <a:rPr lang="en-US" sz="2800" dirty="0" smtClean="0"/>
              <a:t> </a:t>
            </a:r>
            <a:r>
              <a:rPr lang="en-US" sz="2800" dirty="0" err="1" smtClean="0"/>
              <a:t>kepribadian</a:t>
            </a:r>
            <a:r>
              <a:rPr lang="en-US" sz="2800" dirty="0" smtClean="0"/>
              <a:t>.</a:t>
            </a:r>
          </a:p>
          <a:p>
            <a:pPr marL="365125" indent="-365125"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sikap</a:t>
            </a:r>
            <a:r>
              <a:rPr lang="en-US" sz="2800" dirty="0" smtClean="0"/>
              <a:t>, </a:t>
            </a:r>
            <a:r>
              <a:rPr lang="en-US" sz="2800" dirty="0" err="1" smtClean="0"/>
              <a:t>skala</a:t>
            </a:r>
            <a:r>
              <a:rPr lang="en-US" sz="2800" dirty="0" smtClean="0"/>
              <a:t> moral, test </a:t>
            </a:r>
            <a:r>
              <a:rPr lang="en-US" sz="2800" dirty="0" err="1" smtClean="0"/>
              <a:t>karakter</a:t>
            </a:r>
            <a:r>
              <a:rPr lang="en-US" sz="2800" dirty="0" smtClean="0"/>
              <a:t>, </a:t>
            </a:r>
            <a:r>
              <a:rPr lang="en-US" sz="2800" dirty="0" err="1" smtClean="0"/>
              <a:t>skala</a:t>
            </a:r>
            <a:r>
              <a:rPr lang="en-US" sz="2800" dirty="0" smtClean="0"/>
              <a:t> </a:t>
            </a:r>
            <a:r>
              <a:rPr lang="en-US" sz="2800" dirty="0" err="1" smtClean="0"/>
              <a:t>partisipasi</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berbagai</a:t>
            </a:r>
            <a:r>
              <a:rPr lang="en-US" sz="2800" dirty="0" smtClean="0"/>
              <a:t> </a:t>
            </a:r>
            <a:r>
              <a:rPr lang="en-US" sz="2800" dirty="0" err="1" smtClean="0"/>
              <a:t>aspek</a:t>
            </a:r>
            <a:r>
              <a:rPr lang="en-US" sz="2800" dirty="0" smtClean="0"/>
              <a:t> </a:t>
            </a:r>
            <a:r>
              <a:rPr lang="en-US" sz="2800" dirty="0" err="1" smtClean="0"/>
              <a:t>budaya</a:t>
            </a:r>
            <a:r>
              <a:rPr lang="en-US" sz="2800" dirty="0" smtClean="0"/>
              <a:t> lain </a:t>
            </a:r>
            <a:r>
              <a:rPr lang="en-US" sz="2800" dirty="0" err="1" smtClean="0"/>
              <a:t>dan</a:t>
            </a:r>
            <a:r>
              <a:rPr lang="en-US" sz="2800" dirty="0" smtClean="0"/>
              <a:t> </a:t>
            </a:r>
            <a:r>
              <a:rPr lang="en-US" sz="2800" dirty="0" err="1" smtClean="0"/>
              <a:t>lingkungan</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lembaga2 </a:t>
            </a:r>
            <a:r>
              <a:rPr lang="en-US" sz="2800" dirty="0" err="1" smtClean="0"/>
              <a:t>sosial</a:t>
            </a:r>
            <a:r>
              <a:rPr lang="en-US" sz="2800" dirty="0" smtClean="0"/>
              <a:t>, </a:t>
            </a:r>
            <a:r>
              <a:rPr lang="en-US" sz="2800" dirty="0" err="1" smtClean="0"/>
              <a:t>kemasyarakatan</a:t>
            </a:r>
            <a:r>
              <a:rPr lang="en-US" sz="2800" dirty="0" smtClean="0"/>
              <a:t>, </a:t>
            </a:r>
            <a:r>
              <a:rPr lang="en-US" sz="2800" dirty="0" err="1" smtClean="0"/>
              <a:t>kondisi</a:t>
            </a:r>
            <a:r>
              <a:rPr lang="en-US" sz="2800" dirty="0" smtClean="0"/>
              <a:t> </a:t>
            </a:r>
            <a:r>
              <a:rPr lang="en-US" sz="2800" dirty="0" err="1" smtClean="0"/>
              <a:t>kerumahtanggaan</a:t>
            </a:r>
            <a:r>
              <a:rPr lang="en-US" sz="28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z="3600" smtClean="0"/>
              <a:t>Skala Sikap</a:t>
            </a:r>
          </a:p>
        </p:txBody>
      </p:sp>
      <p:sp>
        <p:nvSpPr>
          <p:cNvPr id="73731" name="Content Placeholder 2"/>
          <p:cNvSpPr>
            <a:spLocks noGrp="1"/>
          </p:cNvSpPr>
          <p:nvPr>
            <p:ph idx="1"/>
          </p:nvPr>
        </p:nvSpPr>
        <p:spPr>
          <a:xfrm>
            <a:off x="457200" y="1600200"/>
            <a:ext cx="7467600" cy="4873625"/>
          </a:xfrm>
        </p:spPr>
        <p:txBody>
          <a:bodyPr/>
          <a:lstStyle/>
          <a:p>
            <a:pPr eaLnBrk="1" hangingPunct="1"/>
            <a:r>
              <a:rPr lang="en-US" sz="3200" smtClean="0"/>
              <a:t>Skala likert</a:t>
            </a:r>
          </a:p>
          <a:p>
            <a:pPr eaLnBrk="1" hangingPunct="1"/>
            <a:r>
              <a:rPr lang="en-US" sz="3200" smtClean="0"/>
              <a:t>Skala Guttman</a:t>
            </a:r>
          </a:p>
          <a:p>
            <a:pPr eaLnBrk="1" hangingPunct="1"/>
            <a:r>
              <a:rPr lang="en-US" sz="3200" smtClean="0"/>
              <a:t>Rating Scale</a:t>
            </a:r>
          </a:p>
          <a:p>
            <a:pPr eaLnBrk="1" hangingPunct="1"/>
            <a:r>
              <a:rPr lang="en-US" sz="3200" smtClean="0"/>
              <a:t>Semantic Defferensial</a:t>
            </a:r>
          </a:p>
          <a:p>
            <a:pPr eaLnBrk="1" hangingPunct="1"/>
            <a:r>
              <a:rPr lang="en-US" sz="3200" smtClean="0"/>
              <a:t>Skala Thurstone</a:t>
            </a:r>
          </a:p>
          <a:p>
            <a:pPr eaLnBrk="1" hangingPunct="1"/>
            <a:endParaRPr lang="en-US" smtClean="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Skala Likert (1)</a:t>
            </a:r>
          </a:p>
        </p:txBody>
      </p:sp>
      <p:sp>
        <p:nvSpPr>
          <p:cNvPr id="74755" name="Content Placeholder 2"/>
          <p:cNvSpPr>
            <a:spLocks noGrp="1"/>
          </p:cNvSpPr>
          <p:nvPr>
            <p:ph idx="1"/>
          </p:nvPr>
        </p:nvSpPr>
        <p:spPr>
          <a:xfrm>
            <a:off x="457200" y="1600200"/>
            <a:ext cx="7467600" cy="4873625"/>
          </a:xfrm>
        </p:spPr>
        <p:txBody>
          <a:bodyPr>
            <a:normAutofit/>
          </a:bodyPr>
          <a:lstStyle/>
          <a:p>
            <a:pPr algn="just" eaLnBrk="1" hangingPunct="1">
              <a:buFont typeface="Arial" pitchFamily="34" charset="0"/>
              <a:buChar char="•"/>
            </a:pPr>
            <a:r>
              <a:rPr lang="en-US" smtClean="0"/>
              <a:t>Skala likert digunakan untuk mengukur sikap, pendapat, dan persepsi seseorang atau sekelompok orang tentang fenomena sosial. </a:t>
            </a:r>
          </a:p>
          <a:p>
            <a:pPr algn="just" eaLnBrk="1" hangingPunct="1">
              <a:buFont typeface="Arial" pitchFamily="34" charset="0"/>
              <a:buChar char="•"/>
            </a:pPr>
            <a:r>
              <a:rPr lang="en-US" smtClean="0"/>
              <a:t>Dengan skala likert , maka variabel yang akan diukur dijabarkan menjadi sub variabel, kemudian subvariabel dijabarkan menjadi komponen2 yang dapat terukur (indikator). Indikator ini kemudian dijadikan titik tolak untuk menyusun item instrument yang dapat berupa pertanyaan atau pernyataan yang kemudian dijawab oleh responden.</a:t>
            </a:r>
          </a:p>
          <a:p>
            <a:pPr eaLnBrk="1" hangingPunct="1">
              <a:buFont typeface="Arial" pitchFamily="34" charset="0"/>
              <a:buChar char="•"/>
            </a:pPr>
            <a:endParaRPr lang="en-US" smtClean="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Skala Likert (2)</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eaLnBrk="1" fontAlgn="auto" hangingPunct="1">
              <a:spcAft>
                <a:spcPts val="0"/>
              </a:spcAft>
              <a:buFont typeface="Arial" pitchFamily="34" charset="0"/>
              <a:buChar char="•"/>
              <a:defRPr/>
            </a:pPr>
            <a:r>
              <a:rPr lang="en-US" sz="2800" dirty="0" err="1" smtClean="0"/>
              <a:t>Jawaban</a:t>
            </a:r>
            <a:r>
              <a:rPr lang="en-US" sz="2800" dirty="0" smtClean="0"/>
              <a:t> </a:t>
            </a:r>
            <a:r>
              <a:rPr lang="en-US" sz="2800" dirty="0" err="1" smtClean="0"/>
              <a:t>setiap</a:t>
            </a:r>
            <a:r>
              <a:rPr lang="en-US" sz="2800" dirty="0" smtClean="0"/>
              <a:t> item instrument yang </a:t>
            </a:r>
            <a:r>
              <a:rPr lang="en-US" sz="2800" dirty="0" err="1" smtClean="0"/>
              <a:t>menggunakan</a:t>
            </a:r>
            <a:r>
              <a:rPr lang="en-US" sz="2800" dirty="0" smtClean="0"/>
              <a:t> </a:t>
            </a:r>
            <a:r>
              <a:rPr lang="en-US" sz="2800" dirty="0" err="1" smtClean="0"/>
              <a:t>skala</a:t>
            </a:r>
            <a:r>
              <a:rPr lang="en-US" sz="2800" dirty="0" smtClean="0"/>
              <a:t> </a:t>
            </a:r>
            <a:r>
              <a:rPr lang="en-US" sz="2800" dirty="0" err="1" smtClean="0"/>
              <a:t>likert</a:t>
            </a:r>
            <a:r>
              <a:rPr lang="en-US" sz="2800" dirty="0" smtClean="0"/>
              <a:t> </a:t>
            </a:r>
            <a:r>
              <a:rPr lang="en-US" sz="2800" dirty="0" err="1" smtClean="0"/>
              <a:t>mempunyai</a:t>
            </a:r>
            <a:r>
              <a:rPr lang="en-US" sz="2800" dirty="0" smtClean="0"/>
              <a:t> </a:t>
            </a:r>
            <a:r>
              <a:rPr lang="en-US" sz="2800" dirty="0" err="1" smtClean="0"/>
              <a:t>gradasi</a:t>
            </a:r>
            <a:r>
              <a:rPr lang="en-US" sz="2800" dirty="0" smtClean="0"/>
              <a:t> </a:t>
            </a:r>
            <a:r>
              <a:rPr lang="en-US" sz="2800" dirty="0" err="1" smtClean="0"/>
              <a:t>dari</a:t>
            </a:r>
            <a:r>
              <a:rPr lang="en-US" sz="2800" dirty="0" smtClean="0"/>
              <a:t> </a:t>
            </a:r>
            <a:r>
              <a:rPr lang="en-US" sz="2800" dirty="0" err="1" smtClean="0"/>
              <a:t>sangat</a:t>
            </a:r>
            <a:r>
              <a:rPr lang="en-US" sz="2800" dirty="0" smtClean="0"/>
              <a:t> </a:t>
            </a:r>
            <a:r>
              <a:rPr lang="en-US" sz="2800" dirty="0" err="1" smtClean="0"/>
              <a:t>positif</a:t>
            </a:r>
            <a:r>
              <a:rPr lang="en-US" sz="2800" dirty="0" smtClean="0"/>
              <a:t> </a:t>
            </a:r>
            <a:r>
              <a:rPr lang="en-US" sz="2800" dirty="0" err="1" smtClean="0"/>
              <a:t>sampai</a:t>
            </a:r>
            <a:r>
              <a:rPr lang="en-US" sz="2800" dirty="0" smtClean="0"/>
              <a:t> </a:t>
            </a:r>
            <a:r>
              <a:rPr lang="en-US" sz="2800" dirty="0" err="1" smtClean="0"/>
              <a:t>sangat</a:t>
            </a:r>
            <a:r>
              <a:rPr lang="en-US" sz="2800" dirty="0" smtClean="0"/>
              <a:t> negative, yang </a:t>
            </a:r>
            <a:r>
              <a:rPr lang="en-US" sz="2800" dirty="0" err="1" smtClean="0"/>
              <a:t>dapat</a:t>
            </a:r>
            <a:r>
              <a:rPr lang="en-US" sz="2800" dirty="0" smtClean="0"/>
              <a:t> </a:t>
            </a:r>
            <a:r>
              <a:rPr lang="en-US" sz="2800" dirty="0" err="1" smtClean="0"/>
              <a:t>berupa</a:t>
            </a:r>
            <a:r>
              <a:rPr lang="en-US" sz="2800" dirty="0" smtClean="0"/>
              <a:t> </a:t>
            </a:r>
            <a:r>
              <a:rPr lang="en-US" sz="2800" dirty="0" err="1" smtClean="0"/>
              <a:t>kata-kata</a:t>
            </a:r>
            <a:r>
              <a:rPr lang="en-US" sz="2800" dirty="0" smtClean="0"/>
              <a:t> </a:t>
            </a:r>
            <a:r>
              <a:rPr lang="en-US" sz="2800" dirty="0" err="1" smtClean="0"/>
              <a:t>antara</a:t>
            </a:r>
            <a:r>
              <a:rPr lang="en-US" sz="2800" dirty="0" smtClean="0"/>
              <a:t> lain:</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Setuju</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smtClean="0"/>
              <a:t>Ragu-</a:t>
            </a:r>
            <a:r>
              <a:rPr lang="en-US" sz="2800" dirty="0" err="1" smtClean="0"/>
              <a:t>ragu</a:t>
            </a:r>
            <a:r>
              <a:rPr lang="en-US" sz="2800" dirty="0" smtClean="0"/>
              <a:t> (</a:t>
            </a:r>
            <a:r>
              <a:rPr lang="en-US" sz="2800" dirty="0" err="1" smtClean="0"/>
              <a:t>netral</a:t>
            </a:r>
            <a:r>
              <a:rPr lang="en-US" sz="2800" dirty="0" smtClean="0"/>
              <a:t>)</a:t>
            </a:r>
          </a:p>
          <a:p>
            <a:pPr marL="274320" indent="-68263" eaLnBrk="1" fontAlgn="auto" hangingPunct="1">
              <a:spcAft>
                <a:spcPts val="0"/>
              </a:spcAft>
              <a:buFont typeface="Wingdings" pitchFamily="2" charset="2"/>
              <a:buChar char="ü"/>
              <a:defRPr/>
            </a:pPr>
            <a:r>
              <a:rPr lang="en-US" sz="2800" dirty="0" err="1" smtClean="0"/>
              <a:t>Tidak</a:t>
            </a:r>
            <a:r>
              <a:rPr lang="en-US" sz="2800" dirty="0" smtClean="0"/>
              <a:t> </a:t>
            </a:r>
            <a:r>
              <a:rPr lang="en-US" sz="2800" dirty="0" err="1" smtClean="0"/>
              <a:t>setuju</a:t>
            </a:r>
            <a:r>
              <a:rPr lang="en-US" sz="2800" dirty="0" smtClean="0"/>
              <a:t> (</a:t>
            </a:r>
            <a:r>
              <a:rPr lang="en-US" sz="2800" dirty="0" err="1" smtClean="0"/>
              <a:t>negatif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tidak</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negatif</a:t>
            </a:r>
            <a:r>
              <a:rPr lang="en-US" sz="2800" dirty="0" smtClean="0"/>
              <a:t>)</a:t>
            </a:r>
          </a:p>
          <a:p>
            <a:pPr marL="274320" indent="-274320" eaLnBrk="1" fontAlgn="auto" hangingPunct="1">
              <a:spcAft>
                <a:spcPts val="0"/>
              </a:spcAft>
              <a:buFont typeface="Arial" pitchFamily="34" charset="0"/>
              <a:buNone/>
              <a:defRPr/>
            </a:pPr>
            <a:endParaRPr lang="en-US"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Skala Likert (3)</a:t>
            </a:r>
          </a:p>
        </p:txBody>
      </p:sp>
      <p:sp>
        <p:nvSpPr>
          <p:cNvPr id="76803" name="Content Placeholder 2"/>
          <p:cNvSpPr>
            <a:spLocks noGrp="1"/>
          </p:cNvSpPr>
          <p:nvPr>
            <p:ph idx="1"/>
          </p:nvPr>
        </p:nvSpPr>
        <p:spPr>
          <a:xfrm>
            <a:off x="457200" y="1500188"/>
            <a:ext cx="8534400" cy="4973637"/>
          </a:xfrm>
        </p:spPr>
        <p:txBody>
          <a:bodyPr>
            <a:normAutofit/>
          </a:bodyPr>
          <a:lstStyle/>
          <a:p>
            <a:pPr eaLnBrk="1" hangingPunct="1">
              <a:buFont typeface="Arial" pitchFamily="34" charset="0"/>
              <a:buChar char="•"/>
            </a:pPr>
            <a:r>
              <a:rPr lang="en-US" dirty="0" err="1" smtClean="0"/>
              <a:t>Untuk</a:t>
            </a:r>
            <a:r>
              <a:rPr lang="en-US" dirty="0" smtClean="0"/>
              <a:t> </a:t>
            </a:r>
            <a:r>
              <a:rPr lang="en-US" dirty="0" err="1" smtClean="0"/>
              <a:t>keperluan</a:t>
            </a:r>
            <a:r>
              <a:rPr lang="en-US" dirty="0" smtClean="0"/>
              <a:t> </a:t>
            </a:r>
            <a:r>
              <a:rPr lang="en-US" dirty="0" err="1" smtClean="0"/>
              <a:t>analisis</a:t>
            </a:r>
            <a:r>
              <a:rPr lang="en-US" dirty="0" smtClean="0"/>
              <a:t> </a:t>
            </a:r>
            <a:r>
              <a:rPr lang="en-US" dirty="0" err="1" smtClean="0"/>
              <a:t>secara</a:t>
            </a:r>
            <a:r>
              <a:rPr lang="en-US" dirty="0" smtClean="0"/>
              <a:t> </a:t>
            </a:r>
            <a:r>
              <a:rPr lang="en-US" dirty="0" err="1" smtClean="0"/>
              <a:t>kuantitatif</a:t>
            </a:r>
            <a:r>
              <a:rPr lang="en-US" dirty="0" smtClean="0"/>
              <a:t> (</a:t>
            </a:r>
            <a:r>
              <a:rPr lang="en-US" dirty="0" err="1" smtClean="0"/>
              <a:t>untuk</a:t>
            </a:r>
            <a:r>
              <a:rPr lang="en-US" dirty="0" smtClean="0"/>
              <a:t> </a:t>
            </a:r>
            <a:r>
              <a:rPr lang="en-US" dirty="0" err="1" smtClean="0"/>
              <a:t>pernyataan</a:t>
            </a:r>
            <a:r>
              <a:rPr lang="en-US" dirty="0" smtClean="0"/>
              <a:t> </a:t>
            </a:r>
            <a:r>
              <a:rPr lang="en-US" dirty="0" err="1" smtClean="0"/>
              <a:t>positif</a:t>
            </a:r>
            <a:r>
              <a:rPr lang="en-US" dirty="0" smtClean="0"/>
              <a:t>), </a:t>
            </a:r>
            <a:r>
              <a:rPr lang="en-US" dirty="0" err="1" smtClean="0"/>
              <a:t>maka</a:t>
            </a:r>
            <a:r>
              <a:rPr lang="en-US" dirty="0" smtClean="0"/>
              <a:t> </a:t>
            </a:r>
            <a:r>
              <a:rPr lang="en-US" dirty="0" err="1" smtClean="0"/>
              <a:t>jawaban</a:t>
            </a:r>
            <a:r>
              <a:rPr lang="en-US" dirty="0" smtClean="0"/>
              <a:t> </a:t>
            </a:r>
            <a:r>
              <a:rPr lang="en-US" dirty="0" err="1" smtClean="0"/>
              <a:t>itu</a:t>
            </a:r>
            <a:r>
              <a:rPr lang="en-US" dirty="0" smtClean="0"/>
              <a:t> </a:t>
            </a:r>
            <a:r>
              <a:rPr lang="en-US" dirty="0" err="1" smtClean="0"/>
              <a:t>dapat</a:t>
            </a:r>
            <a:r>
              <a:rPr lang="en-US" dirty="0" smtClean="0"/>
              <a:t> </a:t>
            </a:r>
            <a:r>
              <a:rPr lang="en-US" dirty="0" err="1" smtClean="0"/>
              <a:t>diberi</a:t>
            </a:r>
            <a:r>
              <a:rPr lang="en-US" dirty="0" smtClean="0"/>
              <a:t> </a:t>
            </a:r>
            <a:r>
              <a:rPr lang="en-US" dirty="0" err="1" smtClean="0"/>
              <a:t>skor</a:t>
            </a:r>
            <a:r>
              <a:rPr lang="en-US" dirty="0" smtClean="0"/>
              <a:t>, </a:t>
            </a:r>
            <a:r>
              <a:rPr lang="en-US" dirty="0" err="1" smtClean="0"/>
              <a:t>misalnya</a:t>
            </a:r>
            <a:r>
              <a:rPr lang="en-US" dirty="0" smtClean="0"/>
              <a:t>:</a:t>
            </a:r>
          </a:p>
          <a:p>
            <a:pPr eaLnBrk="1" hangingPunct="1">
              <a:buFont typeface="Arial" pitchFamily="34" charset="0"/>
              <a:buChar char="•"/>
            </a:pPr>
            <a:r>
              <a:rPr lang="en-US" dirty="0" err="1" smtClean="0"/>
              <a:t>Sangat</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5</a:t>
            </a:r>
          </a:p>
          <a:p>
            <a:pPr eaLnBrk="1" hangingPunct="1">
              <a:buFont typeface="Arial" pitchFamily="34" charset="0"/>
              <a:buChar char="•"/>
            </a:pPr>
            <a:r>
              <a:rPr lang="en-US" dirty="0" err="1" smtClean="0"/>
              <a:t>Setuju</a:t>
            </a:r>
            <a:r>
              <a:rPr lang="en-US" dirty="0" smtClean="0"/>
              <a:t> /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4</a:t>
            </a:r>
          </a:p>
          <a:p>
            <a:pPr eaLnBrk="1" hangingPunct="1">
              <a:buFont typeface="Arial" pitchFamily="34" charset="0"/>
              <a:buChar char="•"/>
            </a:pPr>
            <a:r>
              <a:rPr lang="en-US" dirty="0" smtClean="0"/>
              <a:t>Ragu-</a:t>
            </a:r>
            <a:r>
              <a:rPr lang="en-US" dirty="0" err="1" smtClean="0"/>
              <a:t>ragu</a:t>
            </a:r>
            <a:r>
              <a:rPr lang="en-US" dirty="0" smtClean="0"/>
              <a:t> / </a:t>
            </a:r>
            <a:r>
              <a:rPr lang="en-US" dirty="0" err="1" smtClean="0"/>
              <a:t>Netral</a:t>
            </a:r>
            <a:r>
              <a:rPr lang="en-US" dirty="0" smtClean="0"/>
              <a:t> </a:t>
            </a:r>
            <a:r>
              <a:rPr lang="en-US" dirty="0" err="1" smtClean="0"/>
              <a:t>diberi</a:t>
            </a:r>
            <a:r>
              <a:rPr lang="en-US" dirty="0" smtClean="0"/>
              <a:t> </a:t>
            </a:r>
            <a:r>
              <a:rPr lang="en-US" dirty="0" err="1" smtClean="0"/>
              <a:t>skor</a:t>
            </a:r>
            <a:r>
              <a:rPr lang="en-US" dirty="0" smtClean="0"/>
              <a:t>		           3</a:t>
            </a:r>
          </a:p>
          <a:p>
            <a:pPr eaLnBrk="1" hangingPunct="1">
              <a:buFont typeface="Arial" pitchFamily="34" charset="0"/>
              <a:buChar char="•"/>
            </a:pPr>
            <a:r>
              <a:rPr lang="en-US" dirty="0" err="1" smtClean="0"/>
              <a:t>Tidak</a:t>
            </a:r>
            <a:r>
              <a:rPr lang="en-US" dirty="0" smtClean="0"/>
              <a:t> </a:t>
            </a:r>
            <a:r>
              <a:rPr lang="en-US" dirty="0" err="1" smtClean="0"/>
              <a:t>setuju</a:t>
            </a:r>
            <a:r>
              <a:rPr lang="en-US" dirty="0" smtClean="0"/>
              <a:t> / negative </a:t>
            </a:r>
            <a:r>
              <a:rPr lang="en-US" dirty="0" err="1" smtClean="0"/>
              <a:t>diberi</a:t>
            </a:r>
            <a:r>
              <a:rPr lang="en-US" dirty="0" smtClean="0"/>
              <a:t> </a:t>
            </a:r>
            <a:r>
              <a:rPr lang="en-US" dirty="0" err="1" smtClean="0"/>
              <a:t>skor</a:t>
            </a:r>
            <a:r>
              <a:rPr lang="en-US" dirty="0" smtClean="0"/>
              <a:t>           	2</a:t>
            </a:r>
          </a:p>
          <a:p>
            <a:pPr eaLnBrk="1" hangingPunct="1">
              <a:buFont typeface="Arial" pitchFamily="34" charset="0"/>
              <a:buChar char="•"/>
            </a:pPr>
            <a:r>
              <a:rPr lang="en-US" dirty="0" err="1" smtClean="0"/>
              <a:t>Sangat</a:t>
            </a:r>
            <a:r>
              <a:rPr lang="en-US" dirty="0" smtClean="0"/>
              <a:t> </a:t>
            </a:r>
            <a:r>
              <a:rPr lang="en-US" dirty="0" err="1" smtClean="0"/>
              <a:t>tidak</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negatif</a:t>
            </a:r>
            <a:r>
              <a:rPr lang="en-US" dirty="0" smtClean="0"/>
              <a:t> </a:t>
            </a:r>
            <a:r>
              <a:rPr lang="en-US" dirty="0" err="1" smtClean="0"/>
              <a:t>diberi</a:t>
            </a:r>
            <a:r>
              <a:rPr lang="en-US" dirty="0" smtClean="0"/>
              <a:t> </a:t>
            </a:r>
            <a:r>
              <a:rPr lang="en-US" dirty="0" err="1" smtClean="0"/>
              <a:t>skor</a:t>
            </a:r>
            <a:r>
              <a:rPr lang="en-US" dirty="0" smtClean="0"/>
              <a:t> 1</a:t>
            </a:r>
          </a:p>
          <a:p>
            <a:pPr eaLnBrk="1" hangingPunct="1">
              <a:buFont typeface="Arial" pitchFamily="34" charset="0"/>
              <a:buNone/>
            </a:pPr>
            <a:endParaRPr lang="en-US" dirty="0" smtClean="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Skala Guttman (1)</a:t>
            </a:r>
          </a:p>
        </p:txBody>
      </p:sp>
      <p:sp>
        <p:nvSpPr>
          <p:cNvPr id="77827" name="Content Placeholder 2"/>
          <p:cNvSpPr>
            <a:spLocks noGrp="1"/>
          </p:cNvSpPr>
          <p:nvPr>
            <p:ph idx="1"/>
          </p:nvPr>
        </p:nvSpPr>
        <p:spPr>
          <a:xfrm>
            <a:off x="457200" y="1600200"/>
            <a:ext cx="7467600" cy="4873625"/>
          </a:xfrm>
        </p:spPr>
        <p:txBody>
          <a:bodyPr/>
          <a:lstStyle/>
          <a:p>
            <a:pPr algn="just" eaLnBrk="1" hangingPunct="1"/>
            <a:r>
              <a:rPr lang="en-US" sz="3000" smtClean="0"/>
              <a:t>Skala ini didapat jawaban yang tegas, ya-tidak, benar-salah, positif-negatif, pernah-tidak pernah. Penelitian dengan menggunakan skala Guttman bila ingin mendapat jawaban yang tegas terhadap suatu permasalahan yang ditanyakan. Skala Guttman selain dapat dibuat dalam bentuk pilihan ganda, juga dapat dibuat dalam bentuk checklist.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Skala Guttman (2)</a:t>
            </a:r>
          </a:p>
        </p:txBody>
      </p:sp>
      <p:sp>
        <p:nvSpPr>
          <p:cNvPr id="78851" name="Content Placeholder 2"/>
          <p:cNvSpPr>
            <a:spLocks noGrp="1"/>
          </p:cNvSpPr>
          <p:nvPr>
            <p:ph idx="1"/>
          </p:nvPr>
        </p:nvSpPr>
        <p:spPr>
          <a:xfrm>
            <a:off x="457200" y="1600200"/>
            <a:ext cx="7467600" cy="4873625"/>
          </a:xfrm>
        </p:spPr>
        <p:txBody>
          <a:bodyPr/>
          <a:lstStyle/>
          <a:p>
            <a:pPr eaLnBrk="1" hangingPunct="1"/>
            <a:r>
              <a:rPr lang="en-US" sz="2800" smtClean="0"/>
              <a:t>Jawaban diberi skor tertinggi 1 dan terendah nol. Misal untuk jawaban setuju diberi skor 1 dan jawaban tidak setuju diberi skor 0.</a:t>
            </a:r>
          </a:p>
          <a:p>
            <a:pPr eaLnBrk="1" hangingPunct="1">
              <a:buFont typeface="Arial" pitchFamily="34" charset="0"/>
              <a:buNone/>
            </a:pPr>
            <a:r>
              <a:rPr lang="en-US" sz="2800" smtClean="0"/>
              <a:t>	Contoh:</a:t>
            </a:r>
          </a:p>
          <a:p>
            <a:pPr eaLnBrk="1" hangingPunct="1">
              <a:buFont typeface="Arial" pitchFamily="34" charset="0"/>
              <a:buNone/>
            </a:pPr>
            <a:r>
              <a:rPr lang="en-US" sz="2800" smtClean="0"/>
              <a:t>	Pernahkah pimpinan melakukan pemeriksaan di ruang kerja anda?</a:t>
            </a:r>
          </a:p>
          <a:p>
            <a:pPr marL="971550" lvl="1" indent="-514350" eaLnBrk="1" hangingPunct="1">
              <a:buFont typeface="Calibri" pitchFamily="34" charset="0"/>
              <a:buAutoNum type="alphaLcPeriod"/>
            </a:pPr>
            <a:r>
              <a:rPr lang="en-US" sz="2800" smtClean="0"/>
              <a:t>Tidak pernah</a:t>
            </a:r>
          </a:p>
          <a:p>
            <a:pPr marL="971550" lvl="1" indent="-514350" eaLnBrk="1" hangingPunct="1">
              <a:buFont typeface="Calibri" pitchFamily="34" charset="0"/>
              <a:buAutoNum type="alphaLcPeriod"/>
            </a:pPr>
            <a:r>
              <a:rPr lang="en-US" sz="2800" smtClean="0"/>
              <a:t>Pernah</a:t>
            </a:r>
          </a:p>
          <a:p>
            <a:pPr eaLnBrk="1" hangingPunct="1"/>
            <a:endParaRPr lang="en-US" sz="2800" smtClean="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Semantic Defferensial</a:t>
            </a:r>
          </a:p>
        </p:txBody>
      </p:sp>
      <p:sp>
        <p:nvSpPr>
          <p:cNvPr id="14339" name="Content Placeholder 2"/>
          <p:cNvSpPr>
            <a:spLocks noGrp="1"/>
          </p:cNvSpPr>
          <p:nvPr>
            <p:ph idx="1"/>
          </p:nvPr>
        </p:nvSpPr>
        <p:spPr>
          <a:xfrm>
            <a:off x="457200" y="1600200"/>
            <a:ext cx="7467600" cy="4873625"/>
          </a:xfrm>
        </p:spPr>
        <p:txBody>
          <a:bodyPr>
            <a:normAutofit fontScale="92500"/>
          </a:bodyPr>
          <a:lstStyle/>
          <a:p>
            <a:pPr marL="274320" indent="-274320" algn="just" eaLnBrk="1" fontAlgn="auto" hangingPunct="1">
              <a:spcAft>
                <a:spcPts val="0"/>
              </a:spcAft>
              <a:buFont typeface="Wingdings"/>
              <a:buChar char=""/>
              <a:defRPr/>
            </a:pPr>
            <a:r>
              <a:rPr lang="en-US" sz="2700" smtClean="0"/>
              <a:t>Skala pengukuran yang berbentuk semantic defferensial dikembangkan oleh Osgood. Skala ini juga untuk mengukur sikap hanya bentuknya tidak checklist atau pilihan ganda, tetapi tersusun dalam satu garis kontinum yang jawaban sangat positifnya teletak dibagian kanan garis, dan jawaban sangat negative terletak terletak di bagian kiri garis atau sebaliknya.</a:t>
            </a:r>
          </a:p>
          <a:p>
            <a:pPr marL="274320" indent="-274320" algn="just" eaLnBrk="1" fontAlgn="auto" hangingPunct="1">
              <a:spcAft>
                <a:spcPts val="0"/>
              </a:spcAft>
              <a:buFont typeface="Wingdings"/>
              <a:buChar char=""/>
              <a:defRPr/>
            </a:pPr>
            <a:r>
              <a:rPr lang="en-US" sz="2700" smtClean="0"/>
              <a:t>Data yang diperoleh adalah data interval, dan biasanya skala ini digunakan untuk mengukur sikap/karakteristik tertentu yang dipunyai oleh seseorang.</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Rating Scale</a:t>
            </a:r>
          </a:p>
        </p:txBody>
      </p:sp>
      <p:sp>
        <p:nvSpPr>
          <p:cNvPr id="3" name="Content Placeholder 2"/>
          <p:cNvSpPr>
            <a:spLocks noGrp="1"/>
          </p:cNvSpPr>
          <p:nvPr>
            <p:ph idx="1"/>
          </p:nvPr>
        </p:nvSpPr>
        <p:spPr>
          <a:xfrm>
            <a:off x="457200" y="1600200"/>
            <a:ext cx="7467600" cy="4873625"/>
          </a:xfrm>
        </p:spPr>
        <p:txBody>
          <a:bodyPr>
            <a:normAutofit lnSpcReduction="10000"/>
          </a:bodyPr>
          <a:lstStyle/>
          <a:p>
            <a:pPr marL="0" indent="0" algn="just" eaLnBrk="1" fontAlgn="auto" hangingPunct="1">
              <a:spcAft>
                <a:spcPts val="0"/>
              </a:spcAft>
              <a:buFont typeface="Arial" charset="0"/>
              <a:buNone/>
              <a:defRPr/>
            </a:pPr>
            <a:r>
              <a:rPr lang="en-US" sz="2800" dirty="0" smtClean="0"/>
              <a:t>Dari </a:t>
            </a:r>
            <a:r>
              <a:rPr lang="en-US" sz="2800" dirty="0" err="1" smtClean="0"/>
              <a:t>ketiga</a:t>
            </a:r>
            <a:r>
              <a:rPr lang="en-US" sz="2800" dirty="0" smtClean="0"/>
              <a:t> </a:t>
            </a:r>
            <a:r>
              <a:rPr lang="en-US" sz="2800" dirty="0" err="1" smtClean="0"/>
              <a:t>skala</a:t>
            </a:r>
            <a:r>
              <a:rPr lang="en-US" sz="2800" dirty="0" smtClean="0"/>
              <a:t> </a:t>
            </a:r>
            <a:r>
              <a:rPr lang="en-US" sz="2800" dirty="0" err="1" smtClean="0"/>
              <a:t>pengukuran</a:t>
            </a:r>
            <a:r>
              <a:rPr lang="en-US" sz="2800" dirty="0" smtClean="0"/>
              <a:t>, data yang </a:t>
            </a:r>
            <a:r>
              <a:rPr lang="en-US" sz="2800" dirty="0" err="1" smtClean="0"/>
              <a:t>diperoleh</a:t>
            </a:r>
            <a:r>
              <a:rPr lang="en-US" sz="2800" dirty="0" smtClean="0"/>
              <a:t> </a:t>
            </a:r>
            <a:r>
              <a:rPr lang="en-US" sz="2800" dirty="0" err="1" smtClean="0"/>
              <a:t>semuanya</a:t>
            </a:r>
            <a:r>
              <a:rPr lang="en-US" sz="2800" dirty="0" smtClean="0"/>
              <a:t> </a:t>
            </a:r>
            <a:r>
              <a:rPr lang="en-US" sz="2800" dirty="0" err="1" smtClean="0"/>
              <a:t>adalah</a:t>
            </a:r>
            <a:r>
              <a:rPr lang="en-US" sz="2800" dirty="0" smtClean="0"/>
              <a:t> data </a:t>
            </a:r>
            <a:r>
              <a:rPr lang="en-US" sz="2800" dirty="0" err="1" smtClean="0"/>
              <a:t>kualitatif</a:t>
            </a:r>
            <a:r>
              <a:rPr lang="en-US" sz="2800" dirty="0" smtClean="0"/>
              <a:t> yang </a:t>
            </a:r>
            <a:r>
              <a:rPr lang="en-US" sz="2800" dirty="0" err="1" smtClean="0"/>
              <a:t>kemudian</a:t>
            </a:r>
            <a:r>
              <a:rPr lang="en-US" sz="2800" dirty="0" smtClean="0"/>
              <a:t> </a:t>
            </a:r>
            <a:r>
              <a:rPr lang="en-US" sz="2800" dirty="0" err="1" smtClean="0"/>
              <a:t>dikuantitatifkan</a:t>
            </a:r>
            <a:r>
              <a:rPr lang="en-US" sz="2800" dirty="0" smtClean="0"/>
              <a:t>. </a:t>
            </a:r>
            <a:r>
              <a:rPr lang="en-US" sz="2800" dirty="0" err="1" smtClean="0"/>
              <a:t>Tetapi</a:t>
            </a:r>
            <a:r>
              <a:rPr lang="en-US" sz="2800" dirty="0" smtClean="0"/>
              <a:t> </a:t>
            </a:r>
            <a:r>
              <a:rPr lang="en-US" sz="2800" dirty="0" err="1" smtClean="0"/>
              <a:t>dengan</a:t>
            </a:r>
            <a:r>
              <a:rPr lang="en-US" sz="2800" dirty="0" smtClean="0"/>
              <a:t> rating scale data </a:t>
            </a:r>
            <a:r>
              <a:rPr lang="en-US" sz="2800" dirty="0" err="1" smtClean="0"/>
              <a:t>mentah</a:t>
            </a:r>
            <a:r>
              <a:rPr lang="en-US" sz="2800" dirty="0" smtClean="0"/>
              <a:t> yang </a:t>
            </a:r>
            <a:r>
              <a:rPr lang="en-US" sz="2800" dirty="0" err="1" smtClean="0"/>
              <a:t>diperoleh</a:t>
            </a:r>
            <a:r>
              <a:rPr lang="en-US" sz="2800" dirty="0" smtClean="0"/>
              <a:t> </a:t>
            </a:r>
            <a:r>
              <a:rPr lang="en-US" sz="2800" dirty="0" err="1" smtClean="0"/>
              <a:t>berupa</a:t>
            </a:r>
            <a:r>
              <a:rPr lang="en-US" sz="2800" dirty="0" smtClean="0"/>
              <a:t> </a:t>
            </a:r>
            <a:r>
              <a:rPr lang="en-US" sz="2800" dirty="0" err="1" smtClean="0"/>
              <a:t>angka</a:t>
            </a:r>
            <a:r>
              <a:rPr lang="en-US" sz="2800" dirty="0" smtClean="0"/>
              <a:t> </a:t>
            </a:r>
            <a:r>
              <a:rPr lang="en-US" sz="2800" dirty="0" err="1" smtClean="0"/>
              <a:t>kemudian</a:t>
            </a:r>
            <a:r>
              <a:rPr lang="en-US" sz="2800" dirty="0" smtClean="0"/>
              <a:t> </a:t>
            </a:r>
            <a:r>
              <a:rPr lang="en-US" sz="2800" dirty="0" err="1" smtClean="0"/>
              <a:t>ditafsirkan</a:t>
            </a:r>
            <a:r>
              <a:rPr lang="en-US" sz="2800" dirty="0" smtClean="0"/>
              <a:t> </a:t>
            </a:r>
            <a:r>
              <a:rPr lang="en-US" sz="2800" dirty="0" err="1" smtClean="0"/>
              <a:t>dalam</a:t>
            </a:r>
            <a:r>
              <a:rPr lang="en-US" sz="2800" dirty="0" smtClean="0"/>
              <a:t> </a:t>
            </a:r>
            <a:r>
              <a:rPr lang="en-US" sz="2800" dirty="0" err="1" smtClean="0"/>
              <a:t>pengertian</a:t>
            </a:r>
            <a:r>
              <a:rPr lang="en-US" sz="2800" dirty="0" smtClean="0"/>
              <a:t> </a:t>
            </a:r>
            <a:r>
              <a:rPr lang="en-US" sz="2800" dirty="0" err="1" smtClean="0"/>
              <a:t>kualitatif</a:t>
            </a:r>
            <a:r>
              <a:rPr lang="en-US" sz="2800" dirty="0" smtClean="0"/>
              <a:t>. </a:t>
            </a: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rating scale </a:t>
            </a:r>
            <a:r>
              <a:rPr lang="en-US" sz="2800" dirty="0" err="1" smtClean="0"/>
              <a:t>ini</a:t>
            </a:r>
            <a:r>
              <a:rPr lang="en-US" sz="2800" dirty="0" smtClean="0"/>
              <a:t> </a:t>
            </a:r>
            <a:r>
              <a:rPr lang="en-US" sz="2800" dirty="0" err="1" smtClean="0"/>
              <a:t>lebih</a:t>
            </a:r>
            <a:r>
              <a:rPr lang="en-US" sz="2800" dirty="0" smtClean="0"/>
              <a:t> </a:t>
            </a:r>
            <a:r>
              <a:rPr lang="en-US" sz="2800" dirty="0" err="1" smtClean="0"/>
              <a:t>fleksibel</a:t>
            </a:r>
            <a:r>
              <a:rPr lang="en-US" sz="2800" dirty="0" smtClean="0"/>
              <a:t>, </a:t>
            </a:r>
            <a:r>
              <a:rPr lang="en-US" sz="2800" dirty="0" err="1" smtClean="0"/>
              <a:t>tidak</a:t>
            </a:r>
            <a:r>
              <a:rPr lang="en-US" sz="2800" dirty="0" smtClean="0"/>
              <a:t> </a:t>
            </a:r>
            <a:r>
              <a:rPr lang="en-US" sz="2800" dirty="0" err="1" smtClean="0"/>
              <a:t>terbatas</a:t>
            </a:r>
            <a:r>
              <a:rPr lang="en-US" sz="2800" dirty="0" smtClean="0"/>
              <a:t> </a:t>
            </a:r>
            <a:r>
              <a:rPr lang="en-US" sz="2800" dirty="0" err="1" smtClean="0"/>
              <a:t>untuk</a:t>
            </a:r>
            <a:r>
              <a:rPr lang="en-US" sz="2800" dirty="0" smtClean="0"/>
              <a:t> </a:t>
            </a:r>
            <a:r>
              <a:rPr lang="en-US" sz="2800" dirty="0" err="1" smtClean="0"/>
              <a:t>pengukuran</a:t>
            </a:r>
            <a:r>
              <a:rPr lang="en-US" sz="2800" dirty="0" smtClean="0"/>
              <a:t> </a:t>
            </a:r>
            <a:r>
              <a:rPr lang="en-US" sz="2800" dirty="0" err="1" smtClean="0"/>
              <a:t>sikap</a:t>
            </a:r>
            <a:r>
              <a:rPr lang="en-US" sz="2800" dirty="0" smtClean="0"/>
              <a:t> </a:t>
            </a:r>
            <a:r>
              <a:rPr lang="en-US" sz="2800" dirty="0" err="1" smtClean="0"/>
              <a:t>saja</a:t>
            </a:r>
            <a:r>
              <a:rPr lang="en-US" sz="2800" dirty="0" smtClean="0"/>
              <a:t> </a:t>
            </a:r>
            <a:r>
              <a:rPr lang="en-US" sz="2800" dirty="0" err="1" smtClean="0"/>
              <a:t>tetapi</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persepsi</a:t>
            </a:r>
            <a:r>
              <a:rPr lang="en-US" sz="2800" dirty="0" smtClean="0"/>
              <a:t> </a:t>
            </a:r>
            <a:r>
              <a:rPr lang="en-US" sz="2800" dirty="0" err="1" smtClean="0"/>
              <a:t>responden</a:t>
            </a:r>
            <a:r>
              <a:rPr lang="en-US" sz="2800" dirty="0" smtClean="0"/>
              <a:t> </a:t>
            </a:r>
            <a:r>
              <a:rPr lang="en-US" sz="2800" dirty="0" err="1" smtClean="0"/>
              <a:t>terhadap</a:t>
            </a:r>
            <a:r>
              <a:rPr lang="en-US" sz="2800" dirty="0" smtClean="0"/>
              <a:t> </a:t>
            </a:r>
            <a:r>
              <a:rPr lang="en-US" sz="2800" dirty="0" err="1" smtClean="0"/>
              <a:t>fenomena</a:t>
            </a:r>
            <a:r>
              <a:rPr lang="en-US" sz="2800" dirty="0" smtClean="0"/>
              <a:t> </a:t>
            </a:r>
            <a:r>
              <a:rPr lang="en-US" sz="2800" dirty="0" err="1" smtClean="0"/>
              <a:t>lainnya</a:t>
            </a:r>
            <a:r>
              <a:rPr lang="en-US" sz="2800" dirty="0" smtClean="0"/>
              <a:t>, </a:t>
            </a:r>
            <a:r>
              <a:rPr lang="en-US" sz="2800" dirty="0" err="1" smtClean="0"/>
              <a:t>seperti</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a:t>
            </a:r>
            <a:r>
              <a:rPr lang="en-US" sz="2800" dirty="0" err="1" smtClean="0"/>
              <a:t>kelembagaan</a:t>
            </a:r>
            <a:r>
              <a:rPr lang="en-US" sz="2800" dirty="0" smtClean="0"/>
              <a:t>, </a:t>
            </a:r>
            <a:r>
              <a:rPr lang="en-US" sz="2800" dirty="0" err="1" smtClean="0"/>
              <a:t>pengetahuan</a:t>
            </a:r>
            <a:r>
              <a:rPr lang="en-US" sz="2800" dirty="0" smtClean="0"/>
              <a:t>, </a:t>
            </a:r>
            <a:r>
              <a:rPr lang="en-US" sz="2800" dirty="0" err="1" smtClean="0"/>
              <a:t>ke</a:t>
            </a:r>
            <a:r>
              <a:rPr lang="en-US" dirty="0" err="1" smtClean="0"/>
              <a:t>mampuan</a:t>
            </a:r>
            <a:r>
              <a:rPr lang="en-US" dirty="0" smtClean="0"/>
              <a:t>, </a:t>
            </a:r>
            <a:r>
              <a:rPr lang="en-US" dirty="0" err="1" smtClean="0"/>
              <a:t>proses</a:t>
            </a:r>
            <a:r>
              <a:rPr lang="en-US" dirty="0" smtClean="0"/>
              <a:t> </a:t>
            </a:r>
            <a:r>
              <a:rPr lang="en-US" dirty="0" err="1" smtClean="0"/>
              <a:t>kegiatan</a:t>
            </a:r>
            <a:r>
              <a:rPr lang="en-US" dirty="0" smtClean="0"/>
              <a:t> </a:t>
            </a:r>
            <a:r>
              <a:rPr lang="en-US" dirty="0" err="1" smtClean="0"/>
              <a:t>dll</a:t>
            </a:r>
            <a:r>
              <a:rPr lang="en-US" dirty="0" smtClean="0"/>
              <a:t>.</a:t>
            </a:r>
          </a:p>
          <a:p>
            <a:pPr marL="274320" indent="-274320" eaLnBrk="1" fontAlgn="auto" hangingPunct="1">
              <a:spcAft>
                <a:spcPts val="0"/>
              </a:spcAft>
              <a:buFont typeface="Wingdings"/>
              <a:buChar cha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Penelitian Ilmiah - </a:t>
            </a:r>
            <a:r>
              <a:rPr lang="en-US" sz="2800" i="1" smtClean="0"/>
              <a:t>lanjutan</a:t>
            </a:r>
            <a:endParaRPr lang="en-US" smtClean="0"/>
          </a:p>
        </p:txBody>
      </p:sp>
      <p:sp>
        <p:nvSpPr>
          <p:cNvPr id="12291" name="Content Placeholder 2"/>
          <p:cNvSpPr>
            <a:spLocks noGrp="1"/>
          </p:cNvSpPr>
          <p:nvPr>
            <p:ph idx="1"/>
          </p:nvPr>
        </p:nvSpPr>
        <p:spPr/>
        <p:txBody>
          <a:bodyPr/>
          <a:lstStyle/>
          <a:p>
            <a:pPr algn="just" eaLnBrk="1" hangingPunct="1"/>
            <a:r>
              <a:rPr lang="en-US" sz="2800" smtClean="0"/>
              <a:t>Dalam bidang ilmu-ilmu sosial, sasaran atau obyek penjelasan ilmiah adalah </a:t>
            </a:r>
            <a:r>
              <a:rPr lang="en-US" sz="2800" i="1" smtClean="0"/>
              <a:t>perilaku</a:t>
            </a:r>
            <a:r>
              <a:rPr lang="en-US" sz="2800" smtClean="0"/>
              <a:t>. Untuk tiba pada penjelasan ilmiah, proses penelitian mengikuti serangkaian kegiatan yang erat berhubungan satu sama lain.  Hubungan tersebut bersifat mata rantai (siklus) dimana kegiatan sebelumnya merupakan prasyarat untuk kegiatan selanjutnya.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229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US" smtClean="0"/>
          </a:p>
        </p:txBody>
      </p:sp>
      <p:sp>
        <p:nvSpPr>
          <p:cNvPr id="81923" name="Content Placeholder 2"/>
          <p:cNvSpPr>
            <a:spLocks noGrp="1"/>
          </p:cNvSpPr>
          <p:nvPr>
            <p:ph idx="1"/>
          </p:nvPr>
        </p:nvSpPr>
        <p:spPr>
          <a:xfrm>
            <a:off x="457200" y="1600200"/>
            <a:ext cx="7467600" cy="4873625"/>
          </a:xfrm>
        </p:spPr>
        <p:txBody>
          <a:bodyPr/>
          <a:lstStyle/>
          <a:p>
            <a:pPr eaLnBrk="1" hangingPunct="1">
              <a:buFont typeface="Wingdings" pitchFamily="2" charset="2"/>
              <a:buNone/>
            </a:pPr>
            <a:r>
              <a:rPr lang="en-US" i="1" smtClean="0"/>
              <a:t>Contoh:</a:t>
            </a:r>
          </a:p>
          <a:p>
            <a:pPr eaLnBrk="1" hangingPunct="1">
              <a:buFont typeface="Wingdings" pitchFamily="2" charset="2"/>
              <a:buNone/>
            </a:pPr>
            <a:r>
              <a:rPr lang="en-US" i="1" smtClean="0"/>
              <a:t>Kenyaman ruang loby kampus UNIKOM</a:t>
            </a:r>
            <a:r>
              <a:rPr lang="en-US" b="1" i="1" smtClean="0"/>
              <a:t>:</a:t>
            </a:r>
            <a:endParaRPr lang="en-US" i="1" smtClean="0"/>
          </a:p>
          <a:p>
            <a:pPr eaLnBrk="1" hangingPunct="1">
              <a:buFont typeface="Wingdings" pitchFamily="2" charset="2"/>
              <a:buNone/>
            </a:pPr>
            <a:r>
              <a:rPr lang="en-US" i="1" smtClean="0"/>
              <a:t>	5	  4	3	2	1	</a:t>
            </a:r>
          </a:p>
          <a:p>
            <a:pPr eaLnBrk="1" hangingPunct="1">
              <a:buFont typeface="Wingdings" pitchFamily="2" charset="2"/>
              <a:buNone/>
            </a:pPr>
            <a:r>
              <a:rPr lang="en-US" i="1" smtClean="0"/>
              <a:t>	</a:t>
            </a:r>
          </a:p>
          <a:p>
            <a:pPr eaLnBrk="1" hangingPunct="1">
              <a:buFont typeface="Wingdings" pitchFamily="2" charset="2"/>
              <a:buNone/>
            </a:pPr>
            <a:r>
              <a:rPr lang="en-US" i="1" smtClean="0"/>
              <a:t>	Kebersihan area parkir Kampus UNIKOM</a:t>
            </a:r>
            <a:r>
              <a:rPr lang="en-US" b="1" i="1" smtClean="0"/>
              <a:t>:</a:t>
            </a:r>
            <a:endParaRPr lang="en-US" i="1" smtClean="0"/>
          </a:p>
          <a:p>
            <a:pPr eaLnBrk="1" hangingPunct="1">
              <a:buFont typeface="Wingdings" pitchFamily="2" charset="2"/>
              <a:buNone/>
            </a:pPr>
            <a:r>
              <a:rPr lang="en-US" i="1" smtClean="0"/>
              <a:t>	5	  4	3	2	1 </a:t>
            </a:r>
          </a:p>
          <a:p>
            <a:pPr eaLnBrk="1" hangingPunct="1"/>
            <a:endParaRPr lang="en-US"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7</a:t>
            </a:r>
            <a:endParaRPr lang="en-US" dirty="0"/>
          </a:p>
        </p:txBody>
      </p:sp>
      <p:sp>
        <p:nvSpPr>
          <p:cNvPr id="3" name="Subtitle 2"/>
          <p:cNvSpPr>
            <a:spLocks noGrp="1"/>
          </p:cNvSpPr>
          <p:nvPr>
            <p:ph type="subTitle" idx="1"/>
          </p:nvPr>
        </p:nvSpPr>
        <p:spPr/>
        <p:txBody>
          <a:bodyPr/>
          <a:lstStyle/>
          <a:p>
            <a:r>
              <a:rPr lang="en-US" dirty="0" smtClean="0"/>
              <a:t>HIPOTESIS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PENGERTIAN HIPOTESIS</a:t>
            </a:r>
          </a:p>
        </p:txBody>
      </p:sp>
      <p:sp>
        <p:nvSpPr>
          <p:cNvPr id="83971" name="Content Placeholder 2"/>
          <p:cNvSpPr>
            <a:spLocks noGrp="1"/>
          </p:cNvSpPr>
          <p:nvPr>
            <p:ph idx="1"/>
          </p:nvPr>
        </p:nvSpPr>
        <p:spPr/>
        <p:txBody>
          <a:bodyPr/>
          <a:lstStyle/>
          <a:p>
            <a:r>
              <a:rPr lang="en-US" sz="3600" smtClean="0">
                <a:cs typeface="Times New Roman" pitchFamily="18" charset="0"/>
              </a:rPr>
              <a:t>Hipotesis merupakan jawaban sementara yang hendak diuji kebenarannya</a:t>
            </a:r>
            <a:r>
              <a:rPr lang="en-US" sz="3600" smtClean="0"/>
              <a:t>.</a:t>
            </a:r>
          </a:p>
          <a:p>
            <a:r>
              <a:rPr lang="en-US" sz="3600" smtClean="0"/>
              <a:t>Hipotesis adalah </a:t>
            </a:r>
            <a:r>
              <a:rPr lang="sv-SE" sz="3600" smtClean="0">
                <a:solidFill>
                  <a:srgbClr val="000000"/>
                </a:solidFill>
                <a:cs typeface="Times New Roman" pitchFamily="18" charset="0"/>
              </a:rPr>
              <a:t>pernyataan tentative yang merupakan dugaan mengenai apa saja yang sedang kita amati dalam usaha untuk memahaminya</a:t>
            </a:r>
            <a:endParaRPr lang="en-US" sz="3600" smtClean="0"/>
          </a:p>
          <a:p>
            <a:pPr algn="just">
              <a:buFont typeface="Arial" pitchFamily="34" charset="0"/>
              <a:buNone/>
            </a:pPr>
            <a:endParaRPr lang="en-US"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MANFAAT HIPOTESIS</a:t>
            </a:r>
          </a:p>
        </p:txBody>
      </p:sp>
      <p:sp>
        <p:nvSpPr>
          <p:cNvPr id="3" name="Content Placeholder 2"/>
          <p:cNvSpPr>
            <a:spLocks noGrp="1"/>
          </p:cNvSpPr>
          <p:nvPr>
            <p:ph idx="1"/>
          </p:nvPr>
        </p:nvSpPr>
        <p:spPr/>
        <p:txBody>
          <a:bodyPr rtlCol="0">
            <a:normAutofit/>
          </a:bodyPr>
          <a:lstStyle/>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masalah</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variabel-variabel</a:t>
            </a:r>
            <a:r>
              <a:rPr lang="en-GB" dirty="0" smtClean="0">
                <a:latin typeface="Tahoma" charset="0"/>
                <a:cs typeface="Times New Roman" pitchFamily="18" charset="0"/>
              </a:rPr>
              <a:t> yang </a:t>
            </a:r>
            <a:r>
              <a:rPr lang="en-GB" dirty="0" err="1" smtClean="0">
                <a:latin typeface="Tahoma" charset="0"/>
                <a:cs typeface="Times New Roman" pitchFamily="18" charset="0"/>
              </a:rPr>
              <a:t>akan</a:t>
            </a:r>
            <a:r>
              <a:rPr lang="en-GB" dirty="0" smtClean="0">
                <a:latin typeface="Tahoma" charset="0"/>
                <a:cs typeface="Times New Roman" pitchFamily="18" charset="0"/>
              </a:rPr>
              <a:t> </a:t>
            </a:r>
            <a:r>
              <a:rPr lang="en-GB" dirty="0" err="1" smtClean="0">
                <a:latin typeface="Tahoma" charset="0"/>
                <a:cs typeface="Times New Roman" pitchFamily="18" charset="0"/>
              </a:rPr>
              <a:t>diuji</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Pedoman</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memilih</a:t>
            </a:r>
            <a:r>
              <a:rPr lang="en-GB" dirty="0" smtClean="0">
                <a:latin typeface="Tahoma" charset="0"/>
                <a:cs typeface="Times New Roman" pitchFamily="18" charset="0"/>
              </a:rPr>
              <a:t> </a:t>
            </a:r>
            <a:r>
              <a:rPr lang="en-GB" dirty="0" err="1" smtClean="0">
                <a:latin typeface="Tahoma" charset="0"/>
                <a:cs typeface="Times New Roman" pitchFamily="18" charset="0"/>
              </a:rPr>
              <a:t>metode</a:t>
            </a:r>
            <a:r>
              <a:rPr lang="en-GB" dirty="0" smtClean="0">
                <a:latin typeface="Tahoma" charset="0"/>
                <a:cs typeface="Times New Roman" pitchFamily="18" charset="0"/>
              </a:rPr>
              <a:t> </a:t>
            </a:r>
            <a:r>
              <a:rPr lang="en-GB" dirty="0" err="1" smtClean="0">
                <a:latin typeface="Tahoma" charset="0"/>
                <a:cs typeface="Times New Roman" pitchFamily="18" charset="0"/>
              </a:rPr>
              <a:t>analisis</a:t>
            </a:r>
            <a:r>
              <a:rPr lang="en-GB" dirty="0" smtClean="0">
                <a:latin typeface="Tahoma" charset="0"/>
                <a:cs typeface="Times New Roman" pitchFamily="18" charset="0"/>
              </a:rPr>
              <a:t> data</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Dasar</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membuat</a:t>
            </a:r>
            <a:r>
              <a:rPr lang="en-GB" dirty="0" smtClean="0">
                <a:latin typeface="Tahoma" charset="0"/>
                <a:cs typeface="Times New Roman" pitchFamily="18" charset="0"/>
              </a:rPr>
              <a:t> </a:t>
            </a:r>
            <a:r>
              <a:rPr lang="en-GB" dirty="0" err="1" smtClean="0">
                <a:latin typeface="Tahoma" charset="0"/>
                <a:cs typeface="Times New Roman" pitchFamily="18" charset="0"/>
              </a:rPr>
              <a:t>kesimpulan</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r>
              <a:rPr lang="en-GB" dirty="0" smtClean="0">
                <a:latin typeface="Tahoma" charset="0"/>
                <a:cs typeface="Times New Roman" pitchFamily="18" charset="0"/>
              </a:rPr>
              <a:t>.</a:t>
            </a:r>
            <a:endParaRPr lang="en-GB" dirty="0" smtClean="0">
              <a:cs typeface="Times New Roman" pitchFamily="18" charset="0"/>
            </a:endParaRPr>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err="1" smtClean="0">
                <a:solidFill>
                  <a:schemeClr val="tx2">
                    <a:satMod val="130000"/>
                  </a:schemeClr>
                </a:solidFill>
                <a:effectLst>
                  <a:outerShdw blurRad="38100" dist="38100" dir="2700000" algn="tl">
                    <a:srgbClr val="C0C0C0"/>
                  </a:outerShdw>
                </a:effectLst>
                <a:latin typeface="Arial Narrow" pitchFamily="34" charset="0"/>
              </a:rPr>
              <a:t>Fungsi</a:t>
            </a:r>
            <a:r>
              <a:rPr lang="en-US" dirty="0" smtClean="0">
                <a:solidFill>
                  <a:schemeClr val="tx2">
                    <a:satMod val="130000"/>
                  </a:schemeClr>
                </a:solidFill>
                <a:effectLst>
                  <a:outerShdw blurRad="38100" dist="38100" dir="2700000" algn="tl">
                    <a:srgbClr val="C0C0C0"/>
                  </a:outerShdw>
                </a:effectLst>
                <a:latin typeface="Arial Narrow" pitchFamily="34" charset="0"/>
              </a:rPr>
              <a:t> </a:t>
            </a:r>
            <a:r>
              <a:rPr lang="en-US" dirty="0" err="1" smtClean="0">
                <a:solidFill>
                  <a:schemeClr val="tx2">
                    <a:satMod val="130000"/>
                  </a:schemeClr>
                </a:solidFill>
                <a:effectLst>
                  <a:outerShdw blurRad="38100" dist="38100" dir="2700000" algn="tl">
                    <a:srgbClr val="C0C0C0"/>
                  </a:outerShdw>
                </a:effectLst>
                <a:latin typeface="Arial Narrow" pitchFamily="34" charset="0"/>
              </a:rPr>
              <a:t>Hipotesis</a:t>
            </a:r>
            <a:endParaRPr lang="en-US" dirty="0" smtClean="0">
              <a:solidFill>
                <a:schemeClr val="tx2">
                  <a:satMod val="130000"/>
                </a:schemeClr>
              </a:solidFill>
            </a:endParaRPr>
          </a:p>
        </p:txBody>
      </p:sp>
      <p:sp>
        <p:nvSpPr>
          <p:cNvPr id="86019" name="Content Placeholder 2"/>
          <p:cNvSpPr>
            <a:spLocks noGrp="1"/>
          </p:cNvSpPr>
          <p:nvPr>
            <p:ph idx="1"/>
          </p:nvPr>
        </p:nvSpPr>
        <p:spPr/>
        <p:txBody>
          <a:bodyPr>
            <a:normAutofit/>
          </a:bodyPr>
          <a:lstStyle/>
          <a:p>
            <a:pPr marL="365125" indent="-282575" algn="just">
              <a:buFont typeface="Arial" pitchFamily="34" charset="0"/>
              <a:buChar char="•"/>
            </a:pPr>
            <a:r>
              <a:rPr lang="sv-SE" smtClean="0">
                <a:solidFill>
                  <a:srgbClr val="000000"/>
                </a:solidFill>
                <a:cs typeface="Times New Roman" pitchFamily="18" charset="0"/>
              </a:rPr>
              <a:t>Hipotesis merupakan kebenaran sementara yang perlu diuji kebenarannya oleh karena itu hipotesis berfungsi sebagai kemungkinan untuk menguji kebenaran suatu teori. </a:t>
            </a:r>
          </a:p>
          <a:p>
            <a:pPr marL="365125" indent="-282575" algn="just">
              <a:buFont typeface="Wingdings" pitchFamily="2" charset="2"/>
              <a:buNone/>
            </a:pPr>
            <a:endParaRPr lang="sv-SE" smtClean="0">
              <a:solidFill>
                <a:srgbClr val="000000"/>
              </a:solidFill>
              <a:cs typeface="Times New Roman" pitchFamily="18" charset="0"/>
            </a:endParaRPr>
          </a:p>
          <a:p>
            <a:pPr marL="365125" indent="-282575" algn="just">
              <a:buFont typeface="Arial" pitchFamily="34" charset="0"/>
              <a:buChar char="•"/>
            </a:pPr>
            <a:r>
              <a:rPr lang="sv-SE" smtClean="0">
                <a:solidFill>
                  <a:srgbClr val="000000"/>
                </a:solidFill>
                <a:cs typeface="Arial" pitchFamily="34" charset="0"/>
              </a:rPr>
              <a:t>Jika hipotesis sudah diuji dan dibuktikan kebenaranya, maka hipotesis tersebut menjadi suatu teori. Jadi sebuah hipotesis diturunkan dari suatu teori yang sudah ada, kemudian diuji kebenarannya dan pada akhirnya memunculkan teori baru. </a:t>
            </a:r>
            <a:endParaRPr lang="en-US" smtClean="0">
              <a:solidFill>
                <a:srgbClr val="000000"/>
              </a:solidFill>
              <a:cs typeface="Courier New" pitchFamily="49" charset="0"/>
            </a:endParaRPr>
          </a:p>
          <a:p>
            <a:pPr marL="365125" indent="-282575">
              <a:buFont typeface="Wingdings" pitchFamily="2" charset="2"/>
              <a:buNone/>
            </a:pPr>
            <a:endParaRPr lang="sv-SE"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smtClean="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fontAlgn="auto">
              <a:spcAft>
                <a:spcPts val="0"/>
              </a:spcAft>
              <a:defRPr/>
            </a:pPr>
            <a:r>
              <a:rPr lang="en-US" smtClean="0">
                <a:solidFill>
                  <a:schemeClr val="tx2">
                    <a:satMod val="130000"/>
                  </a:schemeClr>
                </a:solidFill>
              </a:rPr>
              <a:t>DASAR MERUMUSKAN HIPOTESIS</a:t>
            </a:r>
          </a:p>
        </p:txBody>
      </p:sp>
      <p:sp>
        <p:nvSpPr>
          <p:cNvPr id="3" name="Content Placeholder 2"/>
          <p:cNvSpPr>
            <a:spLocks noGrp="1"/>
          </p:cNvSpPr>
          <p:nvPr>
            <p:ph idx="1"/>
          </p:nvPr>
        </p:nvSpPr>
        <p:spPr/>
        <p:txBody>
          <a:bodyPr rtlCol="0">
            <a:normAutofit/>
          </a:bodyPr>
          <a:lstStyle/>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pada</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teori</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terdahulu</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pendahuluan</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akal</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sehat</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t>
            </a:r>
            <a:r>
              <a:rPr lang="en-US" sz="3600" dirty="0" smtClean="0">
                <a:latin typeface="Tahoma" charset="0"/>
              </a:rPr>
              <a:t> </a:t>
            </a:r>
          </a:p>
          <a:p>
            <a:pPr marL="365760" indent="-283464" fontAlgn="auto">
              <a:spcAft>
                <a:spcPts val="0"/>
              </a:spcAft>
              <a:buFont typeface="Arial" pitchFamily="34" charset="0"/>
              <a:buNone/>
              <a:defRPr/>
            </a:pPr>
            <a:endParaRPr lang="en-US" dirty="0"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satMod val="130000"/>
                  </a:schemeClr>
                </a:solidFill>
              </a:rPr>
              <a:t>KONSEP DASAR PERUMUSAN HIPOTESIS</a:t>
            </a:r>
          </a:p>
        </p:txBody>
      </p:sp>
      <p:grpSp>
        <p:nvGrpSpPr>
          <p:cNvPr id="3" name="Group 4"/>
          <p:cNvGrpSpPr>
            <a:grpSpLocks noGrp="1"/>
          </p:cNvGrpSpPr>
          <p:nvPr/>
        </p:nvGrpSpPr>
        <p:grpSpPr bwMode="auto">
          <a:xfrm>
            <a:off x="2071688" y="1500188"/>
            <a:ext cx="6143625" cy="4668837"/>
            <a:chOff x="5508" y="3785"/>
            <a:chExt cx="4500" cy="7785"/>
          </a:xfrm>
        </p:grpSpPr>
        <p:sp>
          <p:nvSpPr>
            <p:cNvPr id="5" name="Rectangle 5"/>
            <p:cNvSpPr>
              <a:spLocks noChangeArrowheads="1"/>
            </p:cNvSpPr>
            <p:nvPr/>
          </p:nvSpPr>
          <p:spPr bwMode="auto">
            <a:xfrm>
              <a:off x="5688" y="3785"/>
              <a:ext cx="2520" cy="108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Sumber Masalah</a:t>
              </a:r>
            </a:p>
            <a:p>
              <a:pPr algn="ctr" eaLnBrk="0" fontAlgn="auto" hangingPunct="0">
                <a:spcBef>
                  <a:spcPts val="0"/>
                </a:spcBef>
                <a:spcAft>
                  <a:spcPts val="0"/>
                </a:spcAft>
                <a:defRPr/>
              </a:pPr>
              <a:r>
                <a:rPr lang="en-US" sz="1100">
                  <a:latin typeface="Tahoma" charset="0"/>
                </a:rPr>
                <a:t>Kehidupan sehari-hari</a:t>
              </a:r>
            </a:p>
            <a:p>
              <a:pPr algn="ctr" eaLnBrk="0" fontAlgn="auto" hangingPunct="0">
                <a:spcBef>
                  <a:spcPts val="0"/>
                </a:spcBef>
                <a:spcAft>
                  <a:spcPts val="0"/>
                </a:spcAft>
                <a:defRPr/>
              </a:pPr>
              <a:r>
                <a:rPr lang="en-US" sz="1100">
                  <a:latin typeface="Tahoma" charset="0"/>
                </a:rPr>
                <a:t>Teoritis</a:t>
              </a:r>
            </a:p>
            <a:p>
              <a:pPr eaLnBrk="0" fontAlgn="auto" hangingPunct="0">
                <a:spcBef>
                  <a:spcPts val="0"/>
                </a:spcBef>
                <a:spcAft>
                  <a:spcPts val="0"/>
                </a:spcAft>
                <a:defRPr/>
              </a:pPr>
              <a:endParaRPr lang="en-US" sz="1100">
                <a:latin typeface="Tahoma" charset="0"/>
              </a:endParaRPr>
            </a:p>
          </p:txBody>
        </p:sp>
        <p:sp>
          <p:nvSpPr>
            <p:cNvPr id="6" name="Rectangle 6"/>
            <p:cNvSpPr>
              <a:spLocks noChangeArrowheads="1"/>
            </p:cNvSpPr>
            <p:nvPr/>
          </p:nvSpPr>
          <p:spPr bwMode="auto">
            <a:xfrm>
              <a:off x="5508" y="5405"/>
              <a:ext cx="3060" cy="126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Teori</a:t>
              </a:r>
            </a:p>
            <a:p>
              <a:pPr algn="ctr" eaLnBrk="0" fontAlgn="auto" hangingPunct="0">
                <a:spcBef>
                  <a:spcPts val="0"/>
                </a:spcBef>
                <a:spcAft>
                  <a:spcPts val="0"/>
                </a:spcAft>
                <a:defRPr/>
              </a:pPr>
              <a:r>
                <a:rPr lang="en-US" sz="1100">
                  <a:latin typeface="Tahoma" charset="0"/>
                </a:rPr>
                <a:t>Penelitian terdahulu</a:t>
              </a:r>
            </a:p>
            <a:p>
              <a:pPr algn="ctr" eaLnBrk="0" fontAlgn="auto" hangingPunct="0">
                <a:spcBef>
                  <a:spcPts val="0"/>
                </a:spcBef>
                <a:spcAft>
                  <a:spcPts val="0"/>
                </a:spcAft>
                <a:defRPr/>
              </a:pPr>
              <a:r>
                <a:rPr lang="en-US" sz="1100">
                  <a:latin typeface="Tahoma" charset="0"/>
                </a:rPr>
                <a:t>Penelitian Pendahuluan</a:t>
              </a:r>
            </a:p>
            <a:p>
              <a:pPr algn="ctr" eaLnBrk="0" fontAlgn="auto" hangingPunct="0">
                <a:spcBef>
                  <a:spcPts val="0"/>
                </a:spcBef>
                <a:spcAft>
                  <a:spcPts val="0"/>
                </a:spcAft>
                <a:defRPr/>
              </a:pPr>
              <a:r>
                <a:rPr lang="en-US" sz="1100">
                  <a:latin typeface="Tahoma" charset="0"/>
                </a:rPr>
                <a:t>Akal sehat</a:t>
              </a:r>
            </a:p>
          </p:txBody>
        </p:sp>
        <p:sp>
          <p:nvSpPr>
            <p:cNvPr id="7" name="Rectangle 7"/>
            <p:cNvSpPr>
              <a:spLocks noChangeArrowheads="1"/>
            </p:cNvSpPr>
            <p:nvPr/>
          </p:nvSpPr>
          <p:spPr bwMode="auto">
            <a:xfrm>
              <a:off x="5763" y="7205"/>
              <a:ext cx="2342" cy="63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Perumusan</a:t>
              </a:r>
              <a:r>
                <a:rPr lang="en-US" sz="1100" dirty="0">
                  <a:latin typeface="Tahoma" charset="0"/>
                </a:rPr>
                <a:t> </a:t>
              </a:r>
              <a:r>
                <a:rPr lang="en-US" sz="1100" dirty="0" err="1">
                  <a:latin typeface="Tahoma" charset="0"/>
                </a:rPr>
                <a:t>Hipotesis</a:t>
              </a:r>
              <a:endParaRPr lang="en-US" sz="1100" dirty="0">
                <a:latin typeface="Tahoma" charset="0"/>
              </a:endParaRPr>
            </a:p>
          </p:txBody>
        </p:sp>
        <p:sp>
          <p:nvSpPr>
            <p:cNvPr id="8" name="Rectangle 8"/>
            <p:cNvSpPr>
              <a:spLocks noChangeArrowheads="1"/>
            </p:cNvSpPr>
            <p:nvPr/>
          </p:nvSpPr>
          <p:spPr bwMode="auto">
            <a:xfrm>
              <a:off x="5688" y="8404"/>
              <a:ext cx="2520"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Instrumen penelitian</a:t>
              </a:r>
            </a:p>
            <a:p>
              <a:pPr algn="ctr" eaLnBrk="0" fontAlgn="auto" hangingPunct="0">
                <a:spcBef>
                  <a:spcPts val="0"/>
                </a:spcBef>
                <a:spcAft>
                  <a:spcPts val="0"/>
                </a:spcAft>
                <a:defRPr/>
              </a:pPr>
              <a:r>
                <a:rPr lang="en-US" sz="1100">
                  <a:latin typeface="Tahoma" charset="0"/>
                </a:rPr>
                <a:t>Variabel, Data</a:t>
              </a:r>
            </a:p>
            <a:p>
              <a:pPr eaLnBrk="0" fontAlgn="auto" hangingPunct="0">
                <a:spcBef>
                  <a:spcPts val="0"/>
                </a:spcBef>
                <a:spcAft>
                  <a:spcPts val="0"/>
                </a:spcAft>
                <a:defRPr/>
              </a:pPr>
              <a:endParaRPr lang="en-US" sz="1100">
                <a:latin typeface="Tahoma" charset="0"/>
              </a:endParaRPr>
            </a:p>
          </p:txBody>
        </p:sp>
        <p:sp>
          <p:nvSpPr>
            <p:cNvPr id="9" name="Rectangle 9"/>
            <p:cNvSpPr>
              <a:spLocks noChangeArrowheads="1"/>
            </p:cNvSpPr>
            <p:nvPr/>
          </p:nvSpPr>
          <p:spPr bwMode="auto">
            <a:xfrm>
              <a:off x="5793" y="10850"/>
              <a:ext cx="2341"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Kesimpulan Dan Implikasi</a:t>
              </a:r>
            </a:p>
            <a:p>
              <a:pPr eaLnBrk="0" fontAlgn="auto" hangingPunct="0">
                <a:spcBef>
                  <a:spcPts val="0"/>
                </a:spcBef>
                <a:spcAft>
                  <a:spcPts val="0"/>
                </a:spcAft>
                <a:defRPr/>
              </a:pPr>
              <a:endParaRPr lang="en-US" sz="1100">
                <a:latin typeface="Tahoma" charset="0"/>
              </a:endParaRPr>
            </a:p>
          </p:txBody>
        </p:sp>
        <p:sp>
          <p:nvSpPr>
            <p:cNvPr id="10" name="Rectangle 10"/>
            <p:cNvSpPr>
              <a:spLocks noChangeArrowheads="1"/>
            </p:cNvSpPr>
            <p:nvPr/>
          </p:nvSpPr>
          <p:spPr bwMode="auto">
            <a:xfrm>
              <a:off x="5793" y="9725"/>
              <a:ext cx="2341" cy="54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Pengujian</a:t>
              </a:r>
              <a:r>
                <a:rPr lang="en-US" sz="1100" dirty="0">
                  <a:latin typeface="Tahoma" charset="0"/>
                </a:rPr>
                <a:t> </a:t>
              </a:r>
              <a:r>
                <a:rPr lang="en-US" sz="1100" dirty="0" err="1">
                  <a:latin typeface="Tahoma" charset="0"/>
                </a:rPr>
                <a:t>Hipotesis</a:t>
              </a:r>
              <a:endParaRPr lang="en-US" sz="1100" dirty="0">
                <a:latin typeface="Tahoma" charset="0"/>
              </a:endParaRPr>
            </a:p>
            <a:p>
              <a:pPr eaLnBrk="0" fontAlgn="auto" hangingPunct="0">
                <a:spcBef>
                  <a:spcPts val="0"/>
                </a:spcBef>
                <a:spcAft>
                  <a:spcPts val="0"/>
                </a:spcAft>
                <a:defRPr/>
              </a:pPr>
              <a:endParaRPr lang="en-US" sz="1100" dirty="0">
                <a:latin typeface="Tahoma" charset="0"/>
              </a:endParaRPr>
            </a:p>
          </p:txBody>
        </p:sp>
        <p:sp>
          <p:nvSpPr>
            <p:cNvPr id="88074" name="Line 11"/>
            <p:cNvSpPr>
              <a:spLocks noChangeShapeType="1"/>
            </p:cNvSpPr>
            <p:nvPr/>
          </p:nvSpPr>
          <p:spPr bwMode="auto">
            <a:xfrm>
              <a:off x="6948" y="4865"/>
              <a:ext cx="0" cy="540"/>
            </a:xfrm>
            <a:prstGeom prst="line">
              <a:avLst/>
            </a:prstGeom>
            <a:noFill/>
            <a:ln w="28575">
              <a:solidFill>
                <a:srgbClr val="000000"/>
              </a:solidFill>
              <a:round/>
              <a:headEnd/>
              <a:tailEnd type="triangle" w="med" len="med"/>
            </a:ln>
          </p:spPr>
          <p:txBody>
            <a:bodyPr/>
            <a:lstStyle/>
            <a:p>
              <a:endParaRPr lang="en-US"/>
            </a:p>
          </p:txBody>
        </p:sp>
        <p:sp>
          <p:nvSpPr>
            <p:cNvPr id="88075" name="Line 12"/>
            <p:cNvSpPr>
              <a:spLocks noChangeShapeType="1"/>
            </p:cNvSpPr>
            <p:nvPr/>
          </p:nvSpPr>
          <p:spPr bwMode="auto">
            <a:xfrm>
              <a:off x="6948" y="6664"/>
              <a:ext cx="0" cy="540"/>
            </a:xfrm>
            <a:prstGeom prst="line">
              <a:avLst/>
            </a:prstGeom>
            <a:noFill/>
            <a:ln w="28575">
              <a:solidFill>
                <a:srgbClr val="000000"/>
              </a:solidFill>
              <a:round/>
              <a:headEnd/>
              <a:tailEnd type="triangle" w="med" len="med"/>
            </a:ln>
          </p:spPr>
          <p:txBody>
            <a:bodyPr/>
            <a:lstStyle/>
            <a:p>
              <a:endParaRPr lang="en-US"/>
            </a:p>
          </p:txBody>
        </p:sp>
        <p:sp>
          <p:nvSpPr>
            <p:cNvPr id="88076" name="Line 13"/>
            <p:cNvSpPr>
              <a:spLocks noChangeShapeType="1"/>
            </p:cNvSpPr>
            <p:nvPr/>
          </p:nvSpPr>
          <p:spPr bwMode="auto">
            <a:xfrm>
              <a:off x="6948" y="7820"/>
              <a:ext cx="0" cy="540"/>
            </a:xfrm>
            <a:prstGeom prst="line">
              <a:avLst/>
            </a:prstGeom>
            <a:noFill/>
            <a:ln w="28575">
              <a:solidFill>
                <a:srgbClr val="000000"/>
              </a:solidFill>
              <a:round/>
              <a:headEnd/>
              <a:tailEnd type="triangle" w="med" len="med"/>
            </a:ln>
          </p:spPr>
          <p:txBody>
            <a:bodyPr/>
            <a:lstStyle/>
            <a:p>
              <a:endParaRPr lang="en-US"/>
            </a:p>
          </p:txBody>
        </p:sp>
        <p:sp>
          <p:nvSpPr>
            <p:cNvPr id="88077" name="Line 14"/>
            <p:cNvSpPr>
              <a:spLocks noChangeShapeType="1"/>
            </p:cNvSpPr>
            <p:nvPr/>
          </p:nvSpPr>
          <p:spPr bwMode="auto">
            <a:xfrm>
              <a:off x="6948" y="9184"/>
              <a:ext cx="0" cy="540"/>
            </a:xfrm>
            <a:prstGeom prst="line">
              <a:avLst/>
            </a:prstGeom>
            <a:noFill/>
            <a:ln w="28575">
              <a:solidFill>
                <a:srgbClr val="000000"/>
              </a:solidFill>
              <a:round/>
              <a:headEnd/>
              <a:tailEnd type="triangle" w="med" len="med"/>
            </a:ln>
          </p:spPr>
          <p:txBody>
            <a:bodyPr/>
            <a:lstStyle/>
            <a:p>
              <a:endParaRPr lang="en-US"/>
            </a:p>
          </p:txBody>
        </p:sp>
        <p:sp>
          <p:nvSpPr>
            <p:cNvPr id="88078" name="Line 15"/>
            <p:cNvSpPr>
              <a:spLocks noChangeShapeType="1"/>
            </p:cNvSpPr>
            <p:nvPr/>
          </p:nvSpPr>
          <p:spPr bwMode="auto">
            <a:xfrm>
              <a:off x="6948" y="10265"/>
              <a:ext cx="0" cy="540"/>
            </a:xfrm>
            <a:prstGeom prst="line">
              <a:avLst/>
            </a:prstGeom>
            <a:noFill/>
            <a:ln w="28575">
              <a:solidFill>
                <a:srgbClr val="000000"/>
              </a:solidFill>
              <a:round/>
              <a:headEnd/>
              <a:tailEnd type="triangle" w="med" len="med"/>
            </a:ln>
          </p:spPr>
          <p:txBody>
            <a:bodyPr/>
            <a:lstStyle/>
            <a:p>
              <a:endParaRPr lang="en-US"/>
            </a:p>
          </p:txBody>
        </p:sp>
        <p:sp>
          <p:nvSpPr>
            <p:cNvPr id="88079" name="Line 16"/>
            <p:cNvSpPr>
              <a:spLocks noChangeShapeType="1"/>
            </p:cNvSpPr>
            <p:nvPr/>
          </p:nvSpPr>
          <p:spPr bwMode="auto">
            <a:xfrm>
              <a:off x="8208" y="11165"/>
              <a:ext cx="1800" cy="0"/>
            </a:xfrm>
            <a:prstGeom prst="line">
              <a:avLst/>
            </a:prstGeom>
            <a:noFill/>
            <a:ln w="28575">
              <a:solidFill>
                <a:srgbClr val="000000"/>
              </a:solidFill>
              <a:round/>
              <a:headEnd/>
              <a:tailEnd/>
            </a:ln>
          </p:spPr>
          <p:txBody>
            <a:bodyPr/>
            <a:lstStyle/>
            <a:p>
              <a:endParaRPr lang="en-US"/>
            </a:p>
          </p:txBody>
        </p:sp>
        <p:sp>
          <p:nvSpPr>
            <p:cNvPr id="88080" name="Line 17"/>
            <p:cNvSpPr>
              <a:spLocks noChangeShapeType="1"/>
            </p:cNvSpPr>
            <p:nvPr/>
          </p:nvSpPr>
          <p:spPr bwMode="auto">
            <a:xfrm flipV="1">
              <a:off x="10008" y="4505"/>
              <a:ext cx="0" cy="6660"/>
            </a:xfrm>
            <a:prstGeom prst="line">
              <a:avLst/>
            </a:prstGeom>
            <a:noFill/>
            <a:ln w="28575">
              <a:solidFill>
                <a:srgbClr val="000000"/>
              </a:solidFill>
              <a:round/>
              <a:headEnd/>
              <a:tailEnd/>
            </a:ln>
          </p:spPr>
          <p:txBody>
            <a:bodyPr/>
            <a:lstStyle/>
            <a:p>
              <a:endParaRPr lang="en-US"/>
            </a:p>
          </p:txBody>
        </p:sp>
        <p:sp>
          <p:nvSpPr>
            <p:cNvPr id="88081" name="Line 18"/>
            <p:cNvSpPr>
              <a:spLocks noChangeShapeType="1"/>
            </p:cNvSpPr>
            <p:nvPr/>
          </p:nvSpPr>
          <p:spPr bwMode="auto">
            <a:xfrm flipH="1">
              <a:off x="8388" y="4505"/>
              <a:ext cx="1620" cy="0"/>
            </a:xfrm>
            <a:prstGeom prst="line">
              <a:avLst/>
            </a:prstGeom>
            <a:noFill/>
            <a:ln w="28575">
              <a:solidFill>
                <a:srgbClr val="000000"/>
              </a:solidFill>
              <a:round/>
              <a:headEnd/>
              <a:tailEnd type="triangle" w="med" len="med"/>
            </a:ln>
          </p:spPr>
          <p:txBody>
            <a:bodyPr/>
            <a:lstStyle/>
            <a:p>
              <a:endParaRPr lang="en-US"/>
            </a:p>
          </p:txBody>
        </p:sp>
      </p:gr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a:t>
            </a:r>
            <a:r>
              <a:rPr lang="en-US" dirty="0" smtClean="0">
                <a:solidFill>
                  <a:schemeClr val="tx2">
                    <a:satMod val="130000"/>
                  </a:schemeClr>
                </a:solidFill>
                <a:effectLst>
                  <a:outerShdw blurRad="38100" dist="38100" dir="2700000" algn="tl">
                    <a:srgbClr val="C0C0C0"/>
                  </a:outerShdw>
                </a:effectLst>
                <a:latin typeface="Arial Narrow" pitchFamily="34" charset="0"/>
              </a:rPr>
              <a:t> (1)</a:t>
            </a:r>
            <a:endParaRPr lang="en-US" dirty="0" smtClean="0">
              <a:solidFill>
                <a:schemeClr val="tx2">
                  <a:satMod val="130000"/>
                </a:schemeClr>
              </a:solidFill>
            </a:endParaRPr>
          </a:p>
        </p:txBody>
      </p:sp>
      <p:sp>
        <p:nvSpPr>
          <p:cNvPr id="89091" name="Content Placeholder 2"/>
          <p:cNvSpPr>
            <a:spLocks noGrp="1"/>
          </p:cNvSpPr>
          <p:nvPr>
            <p:ph idx="1"/>
          </p:nvPr>
        </p:nvSpPr>
        <p:spPr/>
        <p:txBody>
          <a:bodyPr>
            <a:normAutofit/>
          </a:bodyPr>
          <a:lstStyle/>
          <a:p>
            <a:pPr algn="just">
              <a:buFont typeface="Arial" pitchFamily="34" charset="0"/>
              <a:buChar char="•"/>
            </a:pPr>
            <a:r>
              <a:rPr lang="sv-SE" smtClean="0">
                <a:solidFill>
                  <a:srgbClr val="000000"/>
                </a:solidFill>
                <a:cs typeface="Arial" pitchFamily="34" charset="0"/>
              </a:rPr>
              <a:t>Harus mengekpresikan hubungan antara dua variabel atau lebih, maksudnya dalam merumuskan hipotesis seorang peneliti harus setidak-tidaknya mempunyai dua variabel yang akan dikaji. </a:t>
            </a:r>
          </a:p>
          <a:p>
            <a:pPr algn="just">
              <a:buFont typeface="Arial" pitchFamily="34" charset="0"/>
              <a:buChar char="•"/>
            </a:pPr>
            <a:r>
              <a:rPr lang="sv-SE" smtClean="0">
                <a:solidFill>
                  <a:srgbClr val="000000"/>
                </a:solidFill>
                <a:cs typeface="Arial" pitchFamily="34" charset="0"/>
              </a:rPr>
              <a:t>Kedua variabel tersebut adalah variabel bebas dan variabel tergantung. Jika variabel lebih dari dua, maka biasanya satu variabel tergantung dua variabel bebas.</a:t>
            </a:r>
            <a:endParaRPr lang="en-US" smtClean="0">
              <a:cs typeface="Courier New" pitchFamily="49" charset="0"/>
            </a:endParaRPr>
          </a:p>
          <a:p>
            <a:pPr>
              <a:buFont typeface="Arial" pitchFamily="34" charset="0"/>
              <a:buChar char="•"/>
            </a:pPr>
            <a:endParaRPr lang="en-US"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(2)</a:t>
            </a:r>
            <a:endParaRPr lang="en-US" dirty="0" smtClean="0">
              <a:solidFill>
                <a:schemeClr val="tx2">
                  <a:satMod val="130000"/>
                </a:schemeClr>
              </a:solidFill>
            </a:endParaRPr>
          </a:p>
        </p:txBody>
      </p:sp>
      <p:sp>
        <p:nvSpPr>
          <p:cNvPr id="90115" name="Content Placeholder 2"/>
          <p:cNvSpPr>
            <a:spLocks noGrp="1"/>
          </p:cNvSpPr>
          <p:nvPr>
            <p:ph idx="1"/>
          </p:nvPr>
        </p:nvSpPr>
        <p:spPr/>
        <p:txBody>
          <a:bodyPr/>
          <a:lstStyle/>
          <a:p>
            <a:pPr algn="just"/>
            <a:r>
              <a:rPr lang="sv-SE" sz="3600" smtClean="0">
                <a:solidFill>
                  <a:srgbClr val="000000"/>
                </a:solidFill>
                <a:latin typeface="Arial Narrow" pitchFamily="34" charset="0"/>
                <a:cs typeface="Arial" pitchFamily="34" charset="0"/>
              </a:rPr>
              <a:t>Harus dinyatakan secara jelas dan tidak bermakna ganda, artinya rumusan hipotesis harus bersifat spesifik dan mengacu pada satu makna tidak boleh menimbulkan penafsiran lebih dari satu makna. Jika hipotesis dirumuskan secara umum, maka hipotesis tersebut tidak dapat diuji secara empiris. </a:t>
            </a:r>
            <a:endParaRPr lang="en-US" sz="3600" smtClean="0">
              <a:latin typeface="Arial Narrow" pitchFamily="34" charset="0"/>
              <a:cs typeface="Courier New" pitchFamily="49" charset="0"/>
            </a:endParaRPr>
          </a:p>
          <a:p>
            <a:pPr algn="just"/>
            <a:endParaRPr lang="en-US" smtClean="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(3)</a:t>
            </a:r>
            <a:endParaRPr lang="en-US" dirty="0" smtClean="0">
              <a:solidFill>
                <a:schemeClr val="tx2">
                  <a:satMod val="130000"/>
                </a:schemeClr>
              </a:solidFill>
            </a:endParaRPr>
          </a:p>
        </p:txBody>
      </p:sp>
      <p:sp>
        <p:nvSpPr>
          <p:cNvPr id="91139" name="Content Placeholder 2"/>
          <p:cNvSpPr>
            <a:spLocks noGrp="1"/>
          </p:cNvSpPr>
          <p:nvPr>
            <p:ph idx="1"/>
          </p:nvPr>
        </p:nvSpPr>
        <p:spPr/>
        <p:txBody>
          <a:bodyPr>
            <a:normAutofit fontScale="92500"/>
          </a:bodyPr>
          <a:lstStyle/>
          <a:p>
            <a:pPr algn="just"/>
            <a:r>
              <a:rPr lang="sv-SE" sz="3600" smtClean="0">
                <a:solidFill>
                  <a:srgbClr val="000000"/>
                </a:solidFill>
                <a:cs typeface="Times New Roman" pitchFamily="18" charset="0"/>
              </a:rPr>
              <a:t>Harus dapat diuji secara empiris, maksudnya ialah memungkinkan untuk diungkapkan dalam bentuk operasional yang dapat dievaluasi berdasarkan data yang didapatkan secara empiris. </a:t>
            </a:r>
          </a:p>
          <a:p>
            <a:pPr algn="just"/>
            <a:r>
              <a:rPr lang="sv-SE" sz="3600" smtClean="0">
                <a:solidFill>
                  <a:srgbClr val="000000"/>
                </a:solidFill>
                <a:cs typeface="Times New Roman" pitchFamily="18" charset="0"/>
              </a:rPr>
              <a:t>Sebaiknya Hipotesis jangan mencerminkan unsur-unsur moral, nilai-nilai atau sikap.</a:t>
            </a:r>
            <a:r>
              <a:rPr lang="en-US" sz="3600" smtClean="0"/>
              <a:t> </a:t>
            </a:r>
          </a:p>
          <a:p>
            <a:pPr algn="just"/>
            <a:endParaRPr lang="en-US" sz="36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95400" y="274638"/>
            <a:ext cx="7391400" cy="563562"/>
          </a:xfrm>
        </p:spPr>
        <p:txBody>
          <a:bodyPr/>
          <a:lstStyle/>
          <a:p>
            <a:pPr eaLnBrk="1" hangingPunct="1"/>
            <a:r>
              <a:rPr lang="en-US" sz="2400" smtClean="0"/>
              <a:t>BAGAN ARUS KEGIATAN PENELITIAN</a:t>
            </a:r>
          </a:p>
        </p:txBody>
      </p:sp>
      <p:grpSp>
        <p:nvGrpSpPr>
          <p:cNvPr id="2" name="Group 69"/>
          <p:cNvGrpSpPr>
            <a:grpSpLocks/>
          </p:cNvGrpSpPr>
          <p:nvPr/>
        </p:nvGrpSpPr>
        <p:grpSpPr bwMode="auto">
          <a:xfrm>
            <a:off x="381000" y="914400"/>
            <a:ext cx="8229600" cy="5715000"/>
            <a:chOff x="1890" y="2085"/>
            <a:chExt cx="8491" cy="10950"/>
          </a:xfrm>
        </p:grpSpPr>
        <p:sp>
          <p:nvSpPr>
            <p:cNvPr id="9286" name="Text Box 70"/>
            <p:cNvSpPr txBox="1">
              <a:spLocks noChangeArrowheads="1"/>
            </p:cNvSpPr>
            <p:nvPr/>
          </p:nvSpPr>
          <p:spPr bwMode="auto">
            <a:xfrm>
              <a:off x="8535" y="5476"/>
              <a:ext cx="168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Hipotesis</a:t>
              </a:r>
              <a:endParaRPr lang="en-US">
                <a:latin typeface="Arial" pitchFamily="34" charset="0"/>
                <a:cs typeface="Arial" pitchFamily="34" charset="0"/>
              </a:endParaRPr>
            </a:p>
          </p:txBody>
        </p:sp>
        <p:sp>
          <p:nvSpPr>
            <p:cNvPr id="9287" name="Text Box 71"/>
            <p:cNvSpPr txBox="1">
              <a:spLocks noChangeArrowheads="1"/>
            </p:cNvSpPr>
            <p:nvPr/>
          </p:nvSpPr>
          <p:spPr bwMode="auto">
            <a:xfrm>
              <a:off x="4426" y="2085"/>
              <a:ext cx="3269" cy="767"/>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a:t>
              </a:r>
            </a:p>
            <a:p>
              <a:pPr algn="ctr">
                <a:spcAft>
                  <a:spcPts val="1000"/>
                </a:spcAft>
                <a:defRPr/>
              </a:pPr>
              <a:r>
                <a:rPr lang="en-US" sz="1200" dirty="0" err="1">
                  <a:latin typeface="Calibri" pitchFamily="34" charset="0"/>
                  <a:cs typeface="Arial" pitchFamily="34" charset="0"/>
                </a:rPr>
                <a:t>Memilih</a:t>
              </a:r>
              <a:r>
                <a:rPr lang="en-US" sz="1200" dirty="0">
                  <a:latin typeface="Calibri" pitchFamily="34" charset="0"/>
                  <a:cs typeface="Arial" pitchFamily="34" charset="0"/>
                </a:rPr>
                <a:t> </a:t>
              </a:r>
              <a:r>
                <a:rPr lang="en-US" sz="1200" dirty="0" err="1">
                  <a:latin typeface="Calibri" pitchFamily="34" charset="0"/>
                  <a:cs typeface="Arial" pitchFamily="34" charset="0"/>
                </a:rPr>
                <a:t>Masalah</a:t>
              </a:r>
              <a:endParaRPr lang="en-US" dirty="0">
                <a:latin typeface="Arial" pitchFamily="34" charset="0"/>
                <a:cs typeface="Arial" pitchFamily="34" charset="0"/>
              </a:endParaRPr>
            </a:p>
          </p:txBody>
        </p:sp>
        <p:sp>
          <p:nvSpPr>
            <p:cNvPr id="9288" name="Text Box 72"/>
            <p:cNvSpPr txBox="1">
              <a:spLocks noChangeArrowheads="1"/>
            </p:cNvSpPr>
            <p:nvPr/>
          </p:nvSpPr>
          <p:spPr bwMode="auto">
            <a:xfrm>
              <a:off x="4426" y="301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2</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Studi Pendahuluan</a:t>
              </a:r>
              <a:endParaRPr lang="en-US">
                <a:latin typeface="Arial" pitchFamily="34" charset="0"/>
                <a:cs typeface="Arial" pitchFamily="34" charset="0"/>
              </a:endParaRPr>
            </a:p>
          </p:txBody>
        </p:sp>
        <p:sp>
          <p:nvSpPr>
            <p:cNvPr id="9289" name="Text Box 73"/>
            <p:cNvSpPr txBox="1">
              <a:spLocks noChangeArrowheads="1"/>
            </p:cNvSpPr>
            <p:nvPr/>
          </p:nvSpPr>
          <p:spPr bwMode="auto">
            <a:xfrm>
              <a:off x="4426" y="3974"/>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3</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Masalah</a:t>
              </a:r>
              <a:endParaRPr lang="en-US">
                <a:latin typeface="Arial" pitchFamily="34" charset="0"/>
                <a:cs typeface="Arial" pitchFamily="34" charset="0"/>
              </a:endParaRPr>
            </a:p>
          </p:txBody>
        </p:sp>
        <p:sp>
          <p:nvSpPr>
            <p:cNvPr id="9290" name="Text Box 74"/>
            <p:cNvSpPr txBox="1">
              <a:spLocks noChangeArrowheads="1"/>
            </p:cNvSpPr>
            <p:nvPr/>
          </p:nvSpPr>
          <p:spPr bwMode="auto">
            <a:xfrm>
              <a:off x="4426" y="490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Anggapan Dasar</a:t>
              </a:r>
              <a:endParaRPr lang="en-US">
                <a:latin typeface="Arial" pitchFamily="34" charset="0"/>
                <a:cs typeface="Arial" pitchFamily="34" charset="0"/>
              </a:endParaRPr>
            </a:p>
          </p:txBody>
        </p:sp>
        <p:sp>
          <p:nvSpPr>
            <p:cNvPr id="9291" name="Text Box 75"/>
            <p:cNvSpPr txBox="1">
              <a:spLocks noChangeArrowheads="1"/>
            </p:cNvSpPr>
            <p:nvPr/>
          </p:nvSpPr>
          <p:spPr bwMode="auto">
            <a:xfrm>
              <a:off x="4426" y="601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5</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Memilih Pendekatan</a:t>
              </a:r>
              <a:endParaRPr lang="en-US">
                <a:latin typeface="Arial" pitchFamily="34" charset="0"/>
                <a:cs typeface="Arial" pitchFamily="34" charset="0"/>
              </a:endParaRPr>
            </a:p>
          </p:txBody>
        </p:sp>
        <p:sp>
          <p:nvSpPr>
            <p:cNvPr id="9292" name="Text Box 76"/>
            <p:cNvSpPr txBox="1">
              <a:spLocks noChangeArrowheads="1"/>
            </p:cNvSpPr>
            <p:nvPr/>
          </p:nvSpPr>
          <p:spPr bwMode="auto">
            <a:xfrm>
              <a:off x="1890" y="718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6-a</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200" dirty="0" err="1">
                  <a:latin typeface="Calibri" pitchFamily="34" charset="0"/>
                  <a:cs typeface="Arial" pitchFamily="34" charset="0"/>
                </a:rPr>
                <a:t>Variabel</a:t>
              </a:r>
              <a:endParaRPr lang="en-US" dirty="0">
                <a:latin typeface="Arial" pitchFamily="34" charset="0"/>
                <a:cs typeface="Arial" pitchFamily="34" charset="0"/>
              </a:endParaRPr>
            </a:p>
          </p:txBody>
        </p:sp>
        <p:sp>
          <p:nvSpPr>
            <p:cNvPr id="9293" name="Text Box 77"/>
            <p:cNvSpPr txBox="1">
              <a:spLocks noChangeArrowheads="1"/>
            </p:cNvSpPr>
            <p:nvPr/>
          </p:nvSpPr>
          <p:spPr bwMode="auto">
            <a:xfrm>
              <a:off x="6945" y="7186"/>
              <a:ext cx="327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6-b</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Menentukan Sumber Data</a:t>
              </a:r>
              <a:endParaRPr lang="en-US">
                <a:latin typeface="Arial" pitchFamily="34" charset="0"/>
                <a:cs typeface="Arial" pitchFamily="34" charset="0"/>
              </a:endParaRPr>
            </a:p>
          </p:txBody>
        </p:sp>
        <p:sp>
          <p:nvSpPr>
            <p:cNvPr id="9294" name="Text Box 78"/>
            <p:cNvSpPr txBox="1">
              <a:spLocks noChangeArrowheads="1"/>
            </p:cNvSpPr>
            <p:nvPr/>
          </p:nvSpPr>
          <p:spPr bwMode="auto">
            <a:xfrm>
              <a:off x="4426" y="8400"/>
              <a:ext cx="3269" cy="767"/>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7</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100" dirty="0">
                  <a:latin typeface="Calibri" pitchFamily="34" charset="0"/>
                  <a:cs typeface="Arial" pitchFamily="34" charset="0"/>
                </a:rPr>
                <a:t>&amp;</a:t>
              </a:r>
              <a:r>
                <a:rPr lang="en-US" sz="1200" dirty="0">
                  <a:latin typeface="Calibri" pitchFamily="34" charset="0"/>
                  <a:cs typeface="Arial" pitchFamily="34" charset="0"/>
                </a:rPr>
                <a:t> </a:t>
              </a:r>
              <a:r>
                <a:rPr lang="en-US" sz="1200" dirty="0" err="1">
                  <a:latin typeface="Calibri" pitchFamily="34" charset="0"/>
                  <a:cs typeface="Arial" pitchFamily="34" charset="0"/>
                </a:rPr>
                <a:t>Menyusun</a:t>
              </a:r>
              <a:r>
                <a:rPr lang="en-US" sz="1200" dirty="0">
                  <a:latin typeface="Calibri" pitchFamily="34" charset="0"/>
                  <a:cs typeface="Arial" pitchFamily="34" charset="0"/>
                </a:rPr>
                <a:t> Instr.</a:t>
              </a:r>
              <a:endParaRPr lang="en-US" dirty="0">
                <a:latin typeface="Arial" pitchFamily="34" charset="0"/>
                <a:cs typeface="Arial" pitchFamily="34" charset="0"/>
              </a:endParaRPr>
            </a:p>
          </p:txBody>
        </p:sp>
        <p:sp>
          <p:nvSpPr>
            <p:cNvPr id="9295" name="Text Box 79"/>
            <p:cNvSpPr txBox="1">
              <a:spLocks noChangeArrowheads="1"/>
            </p:cNvSpPr>
            <p:nvPr/>
          </p:nvSpPr>
          <p:spPr bwMode="auto">
            <a:xfrm>
              <a:off x="4426" y="9345"/>
              <a:ext cx="3269" cy="763"/>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8</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Mengumpulkan</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6" name="Text Box 80"/>
            <p:cNvSpPr txBox="1">
              <a:spLocks noChangeArrowheads="1"/>
            </p:cNvSpPr>
            <p:nvPr/>
          </p:nvSpPr>
          <p:spPr bwMode="auto">
            <a:xfrm>
              <a:off x="4426" y="10304"/>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9</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Analisis</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7" name="Text Box 81"/>
            <p:cNvSpPr txBox="1">
              <a:spLocks noChangeArrowheads="1"/>
            </p:cNvSpPr>
            <p:nvPr/>
          </p:nvSpPr>
          <p:spPr bwMode="auto">
            <a:xfrm>
              <a:off x="4426" y="11280"/>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10</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Menarik</a:t>
              </a:r>
              <a:r>
                <a:rPr lang="en-US" sz="1200" dirty="0">
                  <a:latin typeface="Calibri" pitchFamily="34" charset="0"/>
                  <a:cs typeface="Arial" pitchFamily="34" charset="0"/>
                </a:rPr>
                <a:t> </a:t>
              </a:r>
              <a:r>
                <a:rPr lang="en-US" sz="1200" dirty="0" err="1">
                  <a:latin typeface="Calibri" pitchFamily="34" charset="0"/>
                  <a:cs typeface="Arial" pitchFamily="34" charset="0"/>
                </a:rPr>
                <a:t>Kesimpulan</a:t>
              </a:r>
              <a:endParaRPr lang="en-US" dirty="0">
                <a:latin typeface="Arial" pitchFamily="34" charset="0"/>
                <a:cs typeface="Arial" pitchFamily="34" charset="0"/>
              </a:endParaRPr>
            </a:p>
          </p:txBody>
        </p:sp>
        <p:sp>
          <p:nvSpPr>
            <p:cNvPr id="9298" name="Text Box 82"/>
            <p:cNvSpPr txBox="1">
              <a:spLocks noChangeArrowheads="1"/>
            </p:cNvSpPr>
            <p:nvPr/>
          </p:nvSpPr>
          <p:spPr bwMode="auto">
            <a:xfrm>
              <a:off x="4426" y="12269"/>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11</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Menyususn</a:t>
              </a:r>
              <a:r>
                <a:rPr lang="en-US" sz="1200" dirty="0">
                  <a:latin typeface="Calibri" pitchFamily="34" charset="0"/>
                  <a:cs typeface="Arial" pitchFamily="34" charset="0"/>
                </a:rPr>
                <a:t> </a:t>
              </a:r>
              <a:r>
                <a:rPr lang="en-US" sz="1200" dirty="0" err="1">
                  <a:latin typeface="Calibri" pitchFamily="34" charset="0"/>
                  <a:cs typeface="Arial" pitchFamily="34" charset="0"/>
                </a:rPr>
                <a:t>Laporan</a:t>
              </a:r>
              <a:endParaRPr lang="en-US" dirty="0">
                <a:latin typeface="Arial" pitchFamily="34" charset="0"/>
                <a:cs typeface="Arial" pitchFamily="34" charset="0"/>
              </a:endParaRPr>
            </a:p>
          </p:txBody>
        </p:sp>
        <p:cxnSp>
          <p:nvCxnSpPr>
            <p:cNvPr id="9299" name="AutoShape 83"/>
            <p:cNvCxnSpPr>
              <a:cxnSpLocks noChangeShapeType="1"/>
            </p:cNvCxnSpPr>
            <p:nvPr/>
          </p:nvCxnSpPr>
          <p:spPr bwMode="auto">
            <a:xfrm>
              <a:off x="6060" y="2852"/>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0" name="AutoShape 84"/>
            <p:cNvCxnSpPr>
              <a:cxnSpLocks noChangeShapeType="1"/>
            </p:cNvCxnSpPr>
            <p:nvPr/>
          </p:nvCxnSpPr>
          <p:spPr bwMode="auto">
            <a:xfrm>
              <a:off x="6060" y="3779"/>
              <a:ext cx="0" cy="167"/>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1" name="AutoShape 85"/>
            <p:cNvCxnSpPr>
              <a:cxnSpLocks noChangeShapeType="1"/>
            </p:cNvCxnSpPr>
            <p:nvPr/>
          </p:nvCxnSpPr>
          <p:spPr bwMode="auto">
            <a:xfrm>
              <a:off x="6060" y="4740"/>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2" name="AutoShape 86"/>
            <p:cNvCxnSpPr>
              <a:cxnSpLocks noChangeShapeType="1"/>
            </p:cNvCxnSpPr>
            <p:nvPr/>
          </p:nvCxnSpPr>
          <p:spPr bwMode="auto">
            <a:xfrm>
              <a:off x="6060" y="5671"/>
              <a:ext cx="0" cy="34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3" name="AutoShape 87"/>
            <p:cNvCxnSpPr>
              <a:cxnSpLocks noChangeShapeType="1"/>
            </p:cNvCxnSpPr>
            <p:nvPr/>
          </p:nvCxnSpPr>
          <p:spPr bwMode="auto">
            <a:xfrm>
              <a:off x="6060" y="5851"/>
              <a:ext cx="2475"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4" name="AutoShape 88"/>
            <p:cNvCxnSpPr>
              <a:cxnSpLocks noChangeShapeType="1"/>
            </p:cNvCxnSpPr>
            <p:nvPr/>
          </p:nvCxnSpPr>
          <p:spPr bwMode="auto">
            <a:xfrm>
              <a:off x="6060" y="6781"/>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5" name="AutoShape 89"/>
            <p:cNvCxnSpPr>
              <a:cxnSpLocks noChangeShapeType="1"/>
            </p:cNvCxnSpPr>
            <p:nvPr/>
          </p:nvCxnSpPr>
          <p:spPr bwMode="auto">
            <a:xfrm>
              <a:off x="3585" y="6976"/>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6" name="AutoShape 90"/>
            <p:cNvCxnSpPr>
              <a:cxnSpLocks noChangeShapeType="1"/>
            </p:cNvCxnSpPr>
            <p:nvPr/>
          </p:nvCxnSpPr>
          <p:spPr bwMode="auto">
            <a:xfrm>
              <a:off x="358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7" name="AutoShape 91"/>
            <p:cNvCxnSpPr>
              <a:cxnSpLocks noChangeShapeType="1"/>
            </p:cNvCxnSpPr>
            <p:nvPr/>
          </p:nvCxnSpPr>
          <p:spPr bwMode="auto">
            <a:xfrm>
              <a:off x="853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8" name="AutoShape 92"/>
            <p:cNvCxnSpPr>
              <a:cxnSpLocks noChangeShapeType="1"/>
            </p:cNvCxnSpPr>
            <p:nvPr/>
          </p:nvCxnSpPr>
          <p:spPr bwMode="auto">
            <a:xfrm>
              <a:off x="3585" y="8174"/>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9" name="AutoShape 93"/>
            <p:cNvCxnSpPr>
              <a:cxnSpLocks noChangeShapeType="1"/>
            </p:cNvCxnSpPr>
            <p:nvPr/>
          </p:nvCxnSpPr>
          <p:spPr bwMode="auto">
            <a:xfrm>
              <a:off x="358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0" name="AutoShape 94"/>
            <p:cNvCxnSpPr>
              <a:cxnSpLocks noChangeShapeType="1"/>
            </p:cNvCxnSpPr>
            <p:nvPr/>
          </p:nvCxnSpPr>
          <p:spPr bwMode="auto">
            <a:xfrm>
              <a:off x="853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1" name="AutoShape 95"/>
            <p:cNvCxnSpPr>
              <a:cxnSpLocks noChangeShapeType="1"/>
            </p:cNvCxnSpPr>
            <p:nvPr/>
          </p:nvCxnSpPr>
          <p:spPr bwMode="auto">
            <a:xfrm>
              <a:off x="6060" y="8174"/>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2" name="AutoShape 96"/>
            <p:cNvCxnSpPr>
              <a:cxnSpLocks noChangeShapeType="1"/>
            </p:cNvCxnSpPr>
            <p:nvPr/>
          </p:nvCxnSpPr>
          <p:spPr bwMode="auto">
            <a:xfrm>
              <a:off x="6060" y="916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3" name="AutoShape 97"/>
            <p:cNvCxnSpPr>
              <a:cxnSpLocks noChangeShapeType="1"/>
            </p:cNvCxnSpPr>
            <p:nvPr/>
          </p:nvCxnSpPr>
          <p:spPr bwMode="auto">
            <a:xfrm>
              <a:off x="6060" y="1010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4" name="AutoShape 98"/>
            <p:cNvCxnSpPr>
              <a:cxnSpLocks noChangeShapeType="1"/>
            </p:cNvCxnSpPr>
            <p:nvPr/>
          </p:nvCxnSpPr>
          <p:spPr bwMode="auto">
            <a:xfrm>
              <a:off x="6060" y="11070"/>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5" name="AutoShape 99"/>
            <p:cNvCxnSpPr>
              <a:cxnSpLocks noChangeShapeType="1"/>
            </p:cNvCxnSpPr>
            <p:nvPr/>
          </p:nvCxnSpPr>
          <p:spPr bwMode="auto">
            <a:xfrm>
              <a:off x="6060" y="1205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6" name="AutoShape 100"/>
            <p:cNvCxnSpPr>
              <a:cxnSpLocks noChangeShapeType="1"/>
            </p:cNvCxnSpPr>
            <p:nvPr/>
          </p:nvCxnSpPr>
          <p:spPr bwMode="auto">
            <a:xfrm>
              <a:off x="10379" y="5851"/>
              <a:ext cx="2" cy="4888"/>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7" name="AutoShape 101"/>
            <p:cNvCxnSpPr>
              <a:cxnSpLocks noChangeShapeType="1"/>
            </p:cNvCxnSpPr>
            <p:nvPr/>
          </p:nvCxnSpPr>
          <p:spPr bwMode="auto">
            <a:xfrm>
              <a:off x="7695" y="10739"/>
              <a:ext cx="2686"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8" name="AutoShape 102"/>
            <p:cNvCxnSpPr>
              <a:cxnSpLocks noChangeShapeType="1"/>
            </p:cNvCxnSpPr>
            <p:nvPr/>
          </p:nvCxnSpPr>
          <p:spPr bwMode="auto">
            <a:xfrm>
              <a:off x="10216" y="5851"/>
              <a:ext cx="164"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tx2">
                    <a:satMod val="130000"/>
                  </a:schemeClr>
                </a:solidFill>
              </a:rPr>
              <a:t>JENIS-JENIS HIPOTESIS</a:t>
            </a:r>
            <a:r>
              <a:rPr lang="en-US" b="1" dirty="0" smtClean="0">
                <a:solidFill>
                  <a:schemeClr val="tx2">
                    <a:satMod val="130000"/>
                  </a:schemeClr>
                </a:solidFill>
              </a:rPr>
              <a:t/>
            </a:r>
            <a:br>
              <a:rPr lang="en-US" b="1" dirty="0" smtClean="0">
                <a:solidFill>
                  <a:schemeClr val="tx2">
                    <a:satMod val="130000"/>
                  </a:schemeClr>
                </a:solidFill>
              </a:rPr>
            </a:br>
            <a:endParaRPr lang="en-US" dirty="0" smtClean="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365760" indent="-283464" algn="just" fontAlgn="auto">
              <a:spcAft>
                <a:spcPts val="0"/>
              </a:spcAft>
              <a:buFont typeface="Arial" pitchFamily="34" charset="0"/>
              <a:buChar char="•"/>
              <a:defRPr/>
            </a:pPr>
            <a:r>
              <a:rPr lang="en-GB" dirty="0" err="1" smtClean="0"/>
              <a:t>Hipotesis</a:t>
            </a:r>
            <a:r>
              <a:rPr lang="en-GB" dirty="0" smtClean="0"/>
              <a:t> </a:t>
            </a:r>
            <a:r>
              <a:rPr lang="en-GB" dirty="0" err="1" smtClean="0"/>
              <a:t>Kerja</a:t>
            </a:r>
            <a:r>
              <a:rPr lang="en-GB" dirty="0" smtClean="0"/>
              <a:t> </a:t>
            </a:r>
            <a:r>
              <a:rPr lang="en-GB" dirty="0" err="1" smtClean="0"/>
              <a:t>atau</a:t>
            </a:r>
            <a:r>
              <a:rPr lang="en-GB" dirty="0" smtClean="0"/>
              <a:t> </a:t>
            </a:r>
            <a:r>
              <a:rPr lang="en-GB" dirty="0" err="1" smtClean="0"/>
              <a:t>disebut</a:t>
            </a:r>
            <a:r>
              <a:rPr lang="en-GB" dirty="0" smtClean="0"/>
              <a:t> </a:t>
            </a:r>
            <a:r>
              <a:rPr lang="en-GB" dirty="0" err="1" smtClean="0"/>
              <a:t>hipotesis</a:t>
            </a:r>
            <a:r>
              <a:rPr lang="en-GB" dirty="0" smtClean="0"/>
              <a:t> </a:t>
            </a:r>
            <a:r>
              <a:rPr lang="en-GB" dirty="0" err="1" smtClean="0"/>
              <a:t>alternatif</a:t>
            </a:r>
            <a:r>
              <a:rPr lang="en-GB" dirty="0" smtClean="0"/>
              <a:t> </a:t>
            </a:r>
            <a:r>
              <a:rPr lang="en-GB" dirty="0" err="1" smtClean="0"/>
              <a:t>disingkat</a:t>
            </a:r>
            <a:r>
              <a:rPr lang="en-GB" dirty="0" smtClean="0"/>
              <a:t> Ha. </a:t>
            </a:r>
            <a:r>
              <a:rPr lang="en-GB" dirty="0" err="1" smtClean="0"/>
              <a:t>Hipotesis</a:t>
            </a:r>
            <a:r>
              <a:rPr lang="en-GB" dirty="0" smtClean="0"/>
              <a:t> </a:t>
            </a:r>
            <a:r>
              <a:rPr lang="en-GB" dirty="0" err="1" smtClean="0"/>
              <a:t>kerja</a:t>
            </a:r>
            <a:r>
              <a:rPr lang="en-GB" dirty="0" smtClean="0"/>
              <a:t> </a:t>
            </a:r>
            <a:r>
              <a:rPr lang="en-GB" dirty="0" err="1" smtClean="0"/>
              <a:t>menyatakan</a:t>
            </a:r>
            <a:r>
              <a:rPr lang="en-GB" dirty="0" smtClean="0"/>
              <a:t> </a:t>
            </a:r>
            <a:r>
              <a:rPr lang="en-GB" dirty="0" err="1" smtClean="0"/>
              <a:t>adanya</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variabel</a:t>
            </a:r>
            <a:r>
              <a:rPr lang="en-GB" dirty="0" smtClean="0"/>
              <a:t> X </a:t>
            </a:r>
            <a:r>
              <a:rPr lang="en-GB" dirty="0" err="1" smtClean="0"/>
              <a:t>dan</a:t>
            </a:r>
            <a:r>
              <a:rPr lang="en-GB" dirty="0" smtClean="0"/>
              <a:t> Y </a:t>
            </a:r>
            <a:r>
              <a:rPr lang="en-GB" dirty="0" err="1" smtClean="0"/>
              <a:t>atau</a:t>
            </a:r>
            <a:r>
              <a:rPr lang="en-GB" dirty="0" smtClean="0"/>
              <a:t> </a:t>
            </a:r>
            <a:r>
              <a:rPr lang="en-GB" dirty="0" err="1" smtClean="0"/>
              <a:t>adanya</a:t>
            </a:r>
            <a:r>
              <a:rPr lang="en-GB" dirty="0" smtClean="0"/>
              <a:t> </a:t>
            </a:r>
            <a:r>
              <a:rPr lang="en-GB" dirty="0" err="1" smtClean="0"/>
              <a:t>perbedaan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kelompok</a:t>
            </a:r>
            <a:r>
              <a:rPr lang="en-GB" dirty="0" smtClean="0"/>
              <a:t>.</a:t>
            </a:r>
            <a:endParaRPr lang="en-US" dirty="0" smtClean="0"/>
          </a:p>
          <a:p>
            <a:pPr marL="365760" indent="-68263" algn="just" fontAlgn="auto">
              <a:spcAft>
                <a:spcPts val="0"/>
              </a:spcAft>
              <a:buFont typeface="Arial" pitchFamily="34" charset="0"/>
              <a:buNone/>
              <a:defRPr/>
            </a:pPr>
            <a:r>
              <a:rPr lang="en-GB" dirty="0" err="1" smtClean="0"/>
              <a:t>Rumusan</a:t>
            </a:r>
            <a:r>
              <a:rPr lang="en-GB" dirty="0" smtClean="0"/>
              <a:t> </a:t>
            </a:r>
            <a:r>
              <a:rPr lang="en-GB" dirty="0" err="1" smtClean="0"/>
              <a:t>hipotesis</a:t>
            </a:r>
            <a:r>
              <a:rPr lang="en-GB" dirty="0" smtClean="0"/>
              <a:t> </a:t>
            </a:r>
            <a:r>
              <a:rPr lang="en-GB" dirty="0" err="1" smtClean="0"/>
              <a:t>kerja</a:t>
            </a:r>
            <a:r>
              <a:rPr lang="en-GB" dirty="0" smtClean="0"/>
              <a:t>:</a:t>
            </a:r>
            <a:endParaRPr lang="en-US" dirty="0" smtClean="0"/>
          </a:p>
          <a:p>
            <a:pPr marL="640080" lvl="1" indent="-237744" algn="just" fontAlgn="auto">
              <a:spcAft>
                <a:spcPts val="0"/>
              </a:spcAft>
              <a:buFont typeface="Arial" pitchFamily="34" charset="0"/>
              <a:buChar char="–"/>
              <a:defRPr/>
            </a:pPr>
            <a:r>
              <a:rPr lang="en-GB" sz="3200" dirty="0" err="1" smtClean="0"/>
              <a:t>Jika</a:t>
            </a:r>
            <a:r>
              <a:rPr lang="en-GB" sz="3200" dirty="0" smtClean="0"/>
              <a:t> ....... </a:t>
            </a:r>
            <a:r>
              <a:rPr lang="en-GB" sz="3200" dirty="0" err="1" smtClean="0"/>
              <a:t>maka</a:t>
            </a:r>
            <a:r>
              <a:rPr lang="en-GB" sz="3200" dirty="0" smtClean="0"/>
              <a:t> ..........</a:t>
            </a:r>
            <a:endParaRPr lang="en-US" sz="3200" dirty="0" smtClean="0"/>
          </a:p>
          <a:p>
            <a:pPr marL="640080" lvl="1" indent="-237744" algn="just" fontAlgn="auto">
              <a:spcAft>
                <a:spcPts val="0"/>
              </a:spcAft>
              <a:buFont typeface="Arial" pitchFamily="34" charset="0"/>
              <a:buChar char="–"/>
              <a:defRPr/>
            </a:pPr>
            <a:r>
              <a:rPr lang="en-GB" sz="3200" dirty="0" err="1" smtClean="0"/>
              <a:t>Ada</a:t>
            </a:r>
            <a:r>
              <a:rPr lang="en-GB" sz="3200" dirty="0" smtClean="0"/>
              <a:t> </a:t>
            </a:r>
            <a:r>
              <a:rPr lang="en-GB" sz="3200" dirty="0" err="1" smtClean="0"/>
              <a:t>perbedaan</a:t>
            </a:r>
            <a:r>
              <a:rPr lang="en-GB" sz="3200" dirty="0" smtClean="0"/>
              <a:t> </a:t>
            </a:r>
            <a:r>
              <a:rPr lang="en-GB" sz="3200" dirty="0" err="1" smtClean="0"/>
              <a:t>antara</a:t>
            </a:r>
            <a:r>
              <a:rPr lang="en-GB" sz="3200" dirty="0" smtClean="0"/>
              <a:t> ........ </a:t>
            </a:r>
            <a:r>
              <a:rPr lang="en-GB" sz="3200" dirty="0" err="1" smtClean="0"/>
              <a:t>dan</a:t>
            </a:r>
            <a:r>
              <a:rPr lang="en-GB" sz="3200" dirty="0" smtClean="0"/>
              <a:t> ......</a:t>
            </a:r>
            <a:endParaRPr lang="en-US" sz="3200" dirty="0" smtClean="0"/>
          </a:p>
          <a:p>
            <a:pPr marL="640080" lvl="1" indent="-237744" fontAlgn="auto">
              <a:spcAft>
                <a:spcPts val="0"/>
              </a:spcAft>
              <a:buFont typeface="Arial" pitchFamily="34" charset="0"/>
              <a:buChar char="–"/>
              <a:defRPr/>
            </a:pPr>
            <a:r>
              <a:rPr lang="en-GB" sz="3200" dirty="0" err="1" smtClean="0"/>
              <a:t>Ada</a:t>
            </a:r>
            <a:r>
              <a:rPr lang="en-GB" sz="3200" dirty="0" smtClean="0"/>
              <a:t> </a:t>
            </a:r>
            <a:r>
              <a:rPr lang="en-GB" sz="3200" dirty="0" err="1" smtClean="0"/>
              <a:t>pengaruh</a:t>
            </a:r>
            <a:r>
              <a:rPr lang="en-GB" sz="3200" dirty="0" smtClean="0"/>
              <a:t> ............ </a:t>
            </a:r>
            <a:r>
              <a:rPr lang="en-GB" sz="3200" dirty="0" err="1" smtClean="0"/>
              <a:t>terhadap</a:t>
            </a:r>
            <a:r>
              <a:rPr lang="en-GB" sz="3200" dirty="0" smtClean="0"/>
              <a:t> ..........</a:t>
            </a:r>
            <a:endParaRPr lang="en-US" sz="32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Jenis Hipotesis (2)</a:t>
            </a:r>
          </a:p>
        </p:txBody>
      </p:sp>
      <p:sp>
        <p:nvSpPr>
          <p:cNvPr id="3" name="Content Placeholder 2"/>
          <p:cNvSpPr>
            <a:spLocks noGrp="1"/>
          </p:cNvSpPr>
          <p:nvPr>
            <p:ph idx="1"/>
          </p:nvPr>
        </p:nvSpPr>
        <p:spPr>
          <a:xfrm>
            <a:off x="1000125" y="1357313"/>
            <a:ext cx="7854950" cy="4800600"/>
          </a:xfrm>
        </p:spPr>
        <p:txBody>
          <a:bodyPr rtlCol="0">
            <a:normAutofit fontScale="77500" lnSpcReduction="20000"/>
          </a:bodyPr>
          <a:lstStyle/>
          <a:p>
            <a:pPr marL="365760" indent="-283464" algn="just"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r>
              <a:rPr lang="en-GB" sz="3500" dirty="0" smtClean="0"/>
              <a:t> (null </a:t>
            </a:r>
            <a:r>
              <a:rPr lang="en-GB" sz="3500" dirty="0" err="1" smtClean="0"/>
              <a:t>Hyphotheses</a:t>
            </a:r>
            <a:r>
              <a:rPr lang="en-GB" sz="3500" dirty="0" smtClean="0"/>
              <a:t>) </a:t>
            </a:r>
            <a:r>
              <a:rPr lang="en-GB" sz="3500" dirty="0" err="1" smtClean="0"/>
              <a:t>disingkat</a:t>
            </a:r>
            <a:r>
              <a:rPr lang="en-GB" sz="3500" dirty="0" smtClean="0"/>
              <a:t> Ho. </a:t>
            </a:r>
            <a:r>
              <a:rPr lang="en-GB" sz="3500" dirty="0" err="1" smtClean="0"/>
              <a:t>Hipotesis</a:t>
            </a:r>
            <a:r>
              <a:rPr lang="en-GB" sz="3500" dirty="0" smtClean="0"/>
              <a:t> </a:t>
            </a:r>
            <a:r>
              <a:rPr lang="en-GB" sz="3500" dirty="0" err="1" smtClean="0"/>
              <a:t>nol</a:t>
            </a:r>
            <a:r>
              <a:rPr lang="en-GB" sz="3500" dirty="0" smtClean="0"/>
              <a:t> </a:t>
            </a:r>
            <a:r>
              <a:rPr lang="en-GB" sz="3500" dirty="0" err="1" smtClean="0"/>
              <a:t>sering</a:t>
            </a:r>
            <a:r>
              <a:rPr lang="en-GB" sz="3500" dirty="0" smtClean="0"/>
              <a:t> </a:t>
            </a:r>
            <a:r>
              <a:rPr lang="en-GB" sz="3500" dirty="0" err="1" smtClean="0"/>
              <a:t>juga</a:t>
            </a:r>
            <a:r>
              <a:rPr lang="en-GB" sz="3500" dirty="0" smtClean="0"/>
              <a:t> </a:t>
            </a:r>
            <a:r>
              <a:rPr lang="en-GB" sz="3500" dirty="0" err="1" smtClean="0"/>
              <a:t>disebut</a:t>
            </a:r>
            <a:r>
              <a:rPr lang="en-GB" sz="3500" dirty="0" smtClean="0"/>
              <a:t> </a:t>
            </a:r>
            <a:r>
              <a:rPr lang="en-GB" sz="3500" dirty="0" err="1" smtClean="0"/>
              <a:t>hipotesis</a:t>
            </a:r>
            <a:r>
              <a:rPr lang="en-GB" sz="3500" dirty="0" smtClean="0"/>
              <a:t> </a:t>
            </a:r>
            <a:r>
              <a:rPr lang="en-GB" sz="3500" dirty="0" err="1" smtClean="0"/>
              <a:t>statistik</a:t>
            </a:r>
            <a:r>
              <a:rPr lang="en-GB" sz="3500" dirty="0" smtClean="0"/>
              <a:t>, </a:t>
            </a:r>
            <a:r>
              <a:rPr lang="en-GB" sz="3500" dirty="0" err="1" smtClean="0"/>
              <a:t>karena</a:t>
            </a:r>
            <a:r>
              <a:rPr lang="en-GB" sz="3500" dirty="0" smtClean="0"/>
              <a:t> </a:t>
            </a:r>
            <a:r>
              <a:rPr lang="en-GB" sz="3500" dirty="0" err="1" smtClean="0"/>
              <a:t>biasanya</a:t>
            </a:r>
            <a:r>
              <a:rPr lang="en-GB" sz="3500" dirty="0" smtClean="0"/>
              <a:t> </a:t>
            </a:r>
            <a:r>
              <a:rPr lang="en-GB" sz="3500" dirty="0" err="1" smtClean="0"/>
              <a:t>dipakai</a:t>
            </a:r>
            <a:r>
              <a:rPr lang="en-GB" sz="3500" dirty="0" smtClean="0"/>
              <a:t> </a:t>
            </a:r>
            <a:r>
              <a:rPr lang="en-GB" sz="3500" dirty="0" err="1" smtClean="0"/>
              <a:t>dalam</a:t>
            </a:r>
            <a:r>
              <a:rPr lang="en-GB" sz="3500" dirty="0" smtClean="0"/>
              <a:t> </a:t>
            </a:r>
            <a:r>
              <a:rPr lang="en-GB" sz="3500" dirty="0" err="1" smtClean="0"/>
              <a:t>penelitian</a:t>
            </a:r>
            <a:r>
              <a:rPr lang="en-GB" sz="3500" dirty="0" smtClean="0"/>
              <a:t> yang </a:t>
            </a:r>
            <a:r>
              <a:rPr lang="en-GB" sz="3500" dirty="0" err="1" smtClean="0"/>
              <a:t>bersifat</a:t>
            </a:r>
            <a:r>
              <a:rPr lang="en-GB" sz="3500" dirty="0" smtClean="0"/>
              <a:t> </a:t>
            </a:r>
            <a:r>
              <a:rPr lang="en-GB" sz="3500" dirty="0" err="1" smtClean="0"/>
              <a:t>statistik</a:t>
            </a:r>
            <a:r>
              <a:rPr lang="en-GB" sz="3500" dirty="0" smtClean="0"/>
              <a:t>, </a:t>
            </a:r>
            <a:r>
              <a:rPr lang="en-GB" sz="3500" dirty="0" err="1" smtClean="0"/>
              <a:t>yaitu</a:t>
            </a:r>
            <a:r>
              <a:rPr lang="en-GB" sz="3500" dirty="0" smtClean="0"/>
              <a:t> </a:t>
            </a:r>
            <a:r>
              <a:rPr lang="en-GB" sz="3500" dirty="0" err="1" smtClean="0"/>
              <a:t>diuji</a:t>
            </a:r>
            <a:r>
              <a:rPr lang="en-GB" sz="3500" dirty="0" smtClean="0"/>
              <a:t> </a:t>
            </a:r>
            <a:r>
              <a:rPr lang="en-GB" sz="3500" dirty="0" err="1" smtClean="0"/>
              <a:t>dengan</a:t>
            </a:r>
            <a:r>
              <a:rPr lang="en-GB" sz="3500" dirty="0" smtClean="0"/>
              <a:t> </a:t>
            </a:r>
            <a:r>
              <a:rPr lang="en-GB" sz="3500" dirty="0" err="1" smtClean="0"/>
              <a:t>perhitungan</a:t>
            </a:r>
            <a:r>
              <a:rPr lang="en-GB" sz="3500" dirty="0" smtClean="0"/>
              <a:t> </a:t>
            </a:r>
            <a:r>
              <a:rPr lang="en-GB" sz="3500" dirty="0" err="1" smtClean="0"/>
              <a:t>statistik</a:t>
            </a:r>
            <a:r>
              <a:rPr lang="en-GB" sz="3500" dirty="0" smtClean="0"/>
              <a:t>. </a:t>
            </a:r>
            <a:r>
              <a:rPr lang="en-GB" sz="3500" dirty="0" err="1" smtClean="0"/>
              <a:t>Hipotesis</a:t>
            </a:r>
            <a:r>
              <a:rPr lang="en-GB" sz="3500" dirty="0" smtClean="0"/>
              <a:t> </a:t>
            </a:r>
            <a:r>
              <a:rPr lang="en-GB" sz="3500" dirty="0" err="1" smtClean="0"/>
              <a:t>nol</a:t>
            </a:r>
            <a:r>
              <a:rPr lang="en-GB" sz="3500" dirty="0" smtClean="0"/>
              <a:t> </a:t>
            </a:r>
            <a:r>
              <a:rPr lang="en-GB" sz="3500" dirty="0" err="1" smtClean="0"/>
              <a:t>menyatakan</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perbedaan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pengaruh</a:t>
            </a:r>
            <a:r>
              <a:rPr lang="en-GB" sz="3500" dirty="0" smtClean="0"/>
              <a:t> </a:t>
            </a:r>
            <a:r>
              <a:rPr lang="en-GB" sz="3500" dirty="0" err="1" smtClean="0"/>
              <a:t>variabel</a:t>
            </a:r>
            <a:r>
              <a:rPr lang="en-GB" sz="3500" dirty="0" smtClean="0"/>
              <a:t> X </a:t>
            </a:r>
            <a:r>
              <a:rPr lang="en-GB" sz="3500" dirty="0" err="1" smtClean="0"/>
              <a:t>terhadap</a:t>
            </a:r>
            <a:r>
              <a:rPr lang="en-GB" sz="3500" dirty="0" smtClean="0"/>
              <a:t> </a:t>
            </a:r>
            <a:r>
              <a:rPr lang="en-GB" sz="3500" dirty="0" err="1" smtClean="0"/>
              <a:t>variabel</a:t>
            </a:r>
            <a:r>
              <a:rPr lang="en-GB" sz="3500" dirty="0" smtClean="0"/>
              <a:t> Y.</a:t>
            </a:r>
            <a:endParaRPr lang="en-US" sz="3500" dirty="0" smtClean="0"/>
          </a:p>
          <a:p>
            <a:pPr marL="365760" indent="-68263" algn="just" fontAlgn="auto">
              <a:spcAft>
                <a:spcPts val="0"/>
              </a:spcAft>
              <a:buFont typeface="Arial" pitchFamily="34" charset="0"/>
              <a:buNone/>
              <a:defRPr/>
            </a:pPr>
            <a:r>
              <a:rPr lang="en-GB" sz="3500" dirty="0" err="1" smtClean="0"/>
              <a:t>Rumusan</a:t>
            </a:r>
            <a:r>
              <a:rPr lang="en-GB" sz="3500" dirty="0" smtClean="0"/>
              <a:t> </a:t>
            </a:r>
            <a:r>
              <a:rPr lang="en-GB" sz="3500" dirty="0" err="1" smtClean="0"/>
              <a:t>hipotesis</a:t>
            </a:r>
            <a:r>
              <a:rPr lang="en-GB" sz="3500" dirty="0" smtClean="0"/>
              <a:t> </a:t>
            </a:r>
            <a:r>
              <a:rPr lang="en-GB" sz="3500" dirty="0" err="1" smtClean="0"/>
              <a:t>nol</a:t>
            </a:r>
            <a:r>
              <a:rPr lang="en-GB" sz="3500" dirty="0" smtClean="0"/>
              <a:t>:</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perbedaan</a:t>
            </a:r>
            <a:r>
              <a:rPr lang="en-GB" sz="3500" dirty="0" smtClean="0"/>
              <a:t> </a:t>
            </a:r>
            <a:r>
              <a:rPr lang="en-GB" sz="3500" dirty="0" err="1" smtClean="0"/>
              <a:t>antara</a:t>
            </a:r>
            <a:r>
              <a:rPr lang="en-GB" sz="3500" dirty="0" smtClean="0"/>
              <a:t> ........ </a:t>
            </a:r>
            <a:r>
              <a:rPr lang="en-GB" sz="3500" dirty="0" err="1" smtClean="0"/>
              <a:t>dengan</a:t>
            </a:r>
            <a:r>
              <a:rPr lang="en-GB" sz="3500" dirty="0" smtClean="0"/>
              <a:t> .....</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pengaruh</a:t>
            </a:r>
            <a:r>
              <a:rPr lang="en-GB" sz="3500" dirty="0" smtClean="0"/>
              <a:t> ........... </a:t>
            </a:r>
            <a:r>
              <a:rPr lang="en-GB" sz="3500" dirty="0" err="1" smtClean="0"/>
              <a:t>terhadap</a:t>
            </a:r>
            <a:r>
              <a:rPr lang="en-GB" sz="3500" dirty="0" smtClean="0"/>
              <a:t> ........</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BENTUK-BENTUK HIPOTESIS PENELITIAN ( </a:t>
            </a:r>
            <a:r>
              <a:rPr lang="en-GB" dirty="0" err="1" smtClean="0">
                <a:solidFill>
                  <a:schemeClr val="tx2">
                    <a:satMod val="130000"/>
                  </a:schemeClr>
                </a:solidFill>
              </a:rPr>
              <a:t>Hipotesis</a:t>
            </a:r>
            <a:r>
              <a:rPr lang="en-GB" dirty="0" smtClean="0">
                <a:solidFill>
                  <a:schemeClr val="tx2">
                    <a:satMod val="130000"/>
                  </a:schemeClr>
                </a:solidFill>
              </a:rPr>
              <a:t> </a:t>
            </a:r>
            <a:r>
              <a:rPr lang="en-GB" dirty="0" err="1" smtClean="0">
                <a:solidFill>
                  <a:schemeClr val="tx2">
                    <a:satMod val="130000"/>
                  </a:schemeClr>
                </a:solidFill>
              </a:rPr>
              <a:t>Deskriptif</a:t>
            </a:r>
            <a:r>
              <a:rPr lang="en-GB" dirty="0" smtClean="0">
                <a:solidFill>
                  <a:schemeClr val="tx2">
                    <a:satMod val="130000"/>
                  </a:schemeClr>
                </a:solidFill>
              </a:rPr>
              <a:t>)</a:t>
            </a:r>
            <a:endParaRPr lang="en-US" dirty="0" smtClean="0">
              <a:solidFill>
                <a:schemeClr val="tx2">
                  <a:satMod val="130000"/>
                </a:schemeClr>
              </a:solidFill>
            </a:endParaRPr>
          </a:p>
        </p:txBody>
      </p:sp>
      <p:sp>
        <p:nvSpPr>
          <p:cNvPr id="3" name="Content Placeholder 2"/>
          <p:cNvSpPr>
            <a:spLocks noGrp="1"/>
          </p:cNvSpPr>
          <p:nvPr>
            <p:ph idx="1"/>
          </p:nvPr>
        </p:nvSpPr>
        <p:spPr>
          <a:xfrm>
            <a:off x="1000125" y="1428750"/>
            <a:ext cx="7934325" cy="4819650"/>
          </a:xfrm>
        </p:spPr>
        <p:txBody>
          <a:bodyPr rtlCol="0">
            <a:normAutofit/>
          </a:bodyPr>
          <a:lstStyle/>
          <a:p>
            <a:pPr marL="365760" indent="-283464" algn="just" fontAlgn="auto">
              <a:spcAft>
                <a:spcPts val="0"/>
              </a:spcAft>
              <a:buFont typeface="Arial" pitchFamily="34" charset="0"/>
              <a:buNone/>
              <a:defRPr/>
            </a:pPr>
            <a:r>
              <a:rPr lang="en-GB" b="1" dirty="0" smtClean="0"/>
              <a:t>1. </a:t>
            </a:r>
            <a:r>
              <a:rPr lang="en-GB" b="1" dirty="0" err="1" smtClean="0"/>
              <a:t>Hipotesis</a:t>
            </a:r>
            <a:r>
              <a:rPr lang="en-GB" b="1" dirty="0" smtClean="0"/>
              <a:t> </a:t>
            </a:r>
            <a:r>
              <a:rPr lang="en-GB" b="1" dirty="0" err="1" smtClean="0"/>
              <a:t>Deskriptif</a:t>
            </a:r>
            <a:endParaRPr lang="en-US" dirty="0" smtClean="0"/>
          </a:p>
          <a:p>
            <a:pPr marL="274638" indent="0" algn="just" fontAlgn="auto">
              <a:spcAft>
                <a:spcPts val="0"/>
              </a:spcAft>
              <a:buFont typeface="Arial" pitchFamily="34" charset="0"/>
              <a:buNone/>
              <a:defRPr/>
            </a:pPr>
            <a:r>
              <a:rPr lang="en-GB" dirty="0" err="1" smtClean="0"/>
              <a:t>Hipotesis</a:t>
            </a:r>
            <a:r>
              <a:rPr lang="en-GB" dirty="0" smtClean="0"/>
              <a:t> </a:t>
            </a:r>
            <a:r>
              <a:rPr lang="en-GB" dirty="0" err="1" smtClean="0"/>
              <a:t>deskriptif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deskriptif</a:t>
            </a:r>
            <a:r>
              <a:rPr lang="en-GB" dirty="0" smtClean="0"/>
              <a:t>.</a:t>
            </a:r>
            <a:endParaRPr lang="en-US" sz="2800" dirty="0" smtClean="0"/>
          </a:p>
          <a:p>
            <a:pPr marL="457200" lvl="1" indent="-182563" algn="just"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deskriptif</a:t>
            </a:r>
            <a:endParaRPr lang="en-US" dirty="0" smtClean="0"/>
          </a:p>
          <a:p>
            <a:pPr marL="365760" indent="114300" algn="just" fontAlgn="auto">
              <a:spcAft>
                <a:spcPts val="0"/>
              </a:spcAft>
              <a:buFont typeface="Arial" pitchFamily="34" charset="0"/>
              <a:buNone/>
              <a:defRPr/>
            </a:pPr>
            <a:r>
              <a:rPr lang="en-GB" dirty="0" err="1" smtClean="0"/>
              <a:t>Seberapa</a:t>
            </a:r>
            <a:r>
              <a:rPr lang="en-GB" dirty="0" smtClean="0"/>
              <a:t> </a:t>
            </a:r>
            <a:r>
              <a:rPr lang="en-GB" dirty="0" err="1" smtClean="0"/>
              <a:t>tinggi</a:t>
            </a:r>
            <a:r>
              <a:rPr lang="en-GB" dirty="0" smtClean="0"/>
              <a:t> </a:t>
            </a: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sz="2800" dirty="0" smtClean="0"/>
          </a:p>
          <a:p>
            <a:pPr marL="457200" lvl="1" indent="-182563" algn="just"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549275" indent="-92075" algn="just" fontAlgn="auto">
              <a:spcAft>
                <a:spcPts val="0"/>
              </a:spcAft>
              <a:buFont typeface="Arial" pitchFamily="34" charset="0"/>
              <a:buNone/>
              <a:defRPr/>
            </a:pP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 75% </a:t>
            </a:r>
            <a:r>
              <a:rPr lang="en-GB" dirty="0" err="1" smtClean="0"/>
              <a:t>dari</a:t>
            </a:r>
            <a:r>
              <a:rPr lang="en-GB" dirty="0" smtClean="0"/>
              <a:t> </a:t>
            </a:r>
            <a:r>
              <a:rPr lang="en-GB" dirty="0" err="1" smtClean="0"/>
              <a:t>kriteria</a:t>
            </a:r>
            <a:r>
              <a:rPr lang="en-GB" dirty="0" smtClean="0"/>
              <a:t> ideal yang </a:t>
            </a:r>
            <a:r>
              <a:rPr lang="en-GB" dirty="0" err="1" smtClean="0"/>
              <a:t>ditetapkan</a:t>
            </a:r>
            <a:endParaRPr lang="en-US" sz="2800" dirty="0" smtClean="0"/>
          </a:p>
          <a:p>
            <a:pPr marL="365760" indent="-283464" algn="just" fontAlgn="auto">
              <a:spcAft>
                <a:spcPts val="0"/>
              </a:spcAft>
              <a:buFont typeface="Arial" pitchFamily="34" charset="0"/>
              <a:buNone/>
              <a:defRPr/>
            </a:pPr>
            <a:endParaRPr lang="en-US" dirty="0" smtClean="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Deskriptif (2)</a:t>
            </a:r>
          </a:p>
        </p:txBody>
      </p:sp>
      <p:sp>
        <p:nvSpPr>
          <p:cNvPr id="3" name="Content Placeholder 2"/>
          <p:cNvSpPr>
            <a:spLocks noGrp="1"/>
          </p:cNvSpPr>
          <p:nvPr>
            <p:ph idx="1"/>
          </p:nvPr>
        </p:nvSpPr>
        <p:spPr>
          <a:xfrm>
            <a:off x="928688" y="1357313"/>
            <a:ext cx="8005762" cy="4891087"/>
          </a:xfrm>
        </p:spPr>
        <p:txBody>
          <a:bodyPr rtlCol="0">
            <a:normAutofit/>
          </a:bodyPr>
          <a:lstStyle/>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Alternatif</a:t>
            </a:r>
            <a:endParaRPr lang="en-US" sz="3600" dirty="0" smtClean="0"/>
          </a:p>
          <a:p>
            <a:pPr marL="617538" indent="-68263" algn="just" fontAlgn="auto">
              <a:spcAft>
                <a:spcPts val="0"/>
              </a:spcAft>
              <a:buFont typeface="Arial" pitchFamily="34" charset="0"/>
              <a:buNone/>
              <a:defRPr/>
            </a:pPr>
            <a:r>
              <a:rPr lang="en-GB" sz="3600" dirty="0" err="1" smtClean="0"/>
              <a:t>Semangat</a:t>
            </a:r>
            <a:r>
              <a:rPr lang="en-GB" sz="3600" dirty="0" smtClean="0"/>
              <a:t> </a:t>
            </a:r>
            <a:r>
              <a:rPr lang="en-GB" sz="3600" dirty="0" err="1" smtClean="0"/>
              <a:t>kerja</a:t>
            </a:r>
            <a:r>
              <a:rPr lang="en-GB" sz="3600" dirty="0" smtClean="0"/>
              <a:t> </a:t>
            </a:r>
            <a:r>
              <a:rPr lang="en-GB" sz="3600" dirty="0" err="1" smtClean="0"/>
              <a:t>karyawan</a:t>
            </a:r>
            <a:r>
              <a:rPr lang="en-GB" sz="3600" dirty="0" smtClean="0"/>
              <a:t> </a:t>
            </a:r>
            <a:r>
              <a:rPr lang="en-GB" sz="3600" dirty="0" err="1" smtClean="0"/>
              <a:t>di</a:t>
            </a:r>
            <a:r>
              <a:rPr lang="en-GB" sz="3600" dirty="0" smtClean="0"/>
              <a:t> PT X </a:t>
            </a:r>
            <a:r>
              <a:rPr lang="en-GB" sz="3600" dirty="0" smtClean="0">
                <a:sym typeface="Symbol"/>
              </a:rPr>
              <a:t></a:t>
            </a:r>
            <a:r>
              <a:rPr lang="en-GB" sz="3600" dirty="0" smtClean="0"/>
              <a:t> 75%</a:t>
            </a:r>
            <a:endParaRPr lang="en-US" sz="3600" dirty="0" smtClean="0"/>
          </a:p>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statistik</a:t>
            </a:r>
            <a:endParaRPr lang="en-US" sz="3600" dirty="0" smtClean="0"/>
          </a:p>
          <a:p>
            <a:pPr marL="365760" indent="206375" algn="just" fontAlgn="auto">
              <a:spcAft>
                <a:spcPts val="0"/>
              </a:spcAft>
              <a:buFont typeface="Arial" pitchFamily="34" charset="0"/>
              <a:buNone/>
              <a:defRPr/>
            </a:pPr>
            <a:r>
              <a:rPr lang="en-GB" sz="3600" b="1" dirty="0" smtClean="0"/>
              <a:t>Ho : p = 75%</a:t>
            </a:r>
            <a:endParaRPr lang="en-US" sz="3600" b="1" dirty="0" smtClean="0"/>
          </a:p>
          <a:p>
            <a:pPr marL="365760" indent="206375" algn="just" fontAlgn="auto">
              <a:spcAft>
                <a:spcPts val="0"/>
              </a:spcAft>
              <a:buFont typeface="Arial" pitchFamily="34" charset="0"/>
              <a:buNone/>
              <a:defRPr/>
            </a:pPr>
            <a:r>
              <a:rPr lang="en-GB" sz="3600" dirty="0" smtClean="0"/>
              <a:t>Ha : p </a:t>
            </a:r>
            <a:r>
              <a:rPr lang="en-GB" sz="3600" dirty="0" smtClean="0">
                <a:sym typeface="Symbol"/>
              </a:rPr>
              <a:t></a:t>
            </a:r>
            <a:r>
              <a:rPr lang="en-GB" sz="3600" dirty="0" smtClean="0"/>
              <a:t> 75%</a:t>
            </a:r>
            <a:endParaRPr lang="en-US" sz="36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(1)</a:t>
            </a:r>
          </a:p>
        </p:txBody>
      </p:sp>
      <p:sp>
        <p:nvSpPr>
          <p:cNvPr id="3" name="Content Placeholder 2"/>
          <p:cNvSpPr>
            <a:spLocks noGrp="1"/>
          </p:cNvSpPr>
          <p:nvPr>
            <p:ph idx="1"/>
          </p:nvPr>
        </p:nvSpPr>
        <p:spPr/>
        <p:txBody>
          <a:bodyPr rtlCol="0">
            <a:normAutofit/>
          </a:bodyPr>
          <a:lstStyle/>
          <a:p>
            <a:pPr marL="92075" indent="-9525" fontAlgn="auto">
              <a:spcAft>
                <a:spcPts val="0"/>
              </a:spcAft>
              <a:buFont typeface="Arial" pitchFamily="34" charset="0"/>
              <a:buNone/>
              <a:defRPr/>
            </a:pPr>
            <a:r>
              <a:rPr lang="en-GB" dirty="0" err="1" smtClean="0"/>
              <a:t>Hipotesis</a:t>
            </a:r>
            <a:r>
              <a:rPr lang="en-GB" dirty="0" smtClean="0"/>
              <a:t> </a:t>
            </a:r>
            <a:r>
              <a:rPr lang="en-GB" dirty="0" err="1" smtClean="0"/>
              <a:t>komparatif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komparatif</a:t>
            </a:r>
            <a:r>
              <a:rPr lang="en-GB" dirty="0" smtClean="0"/>
              <a:t>.</a:t>
            </a:r>
            <a:endParaRPr lang="en-US" dirty="0" smtClean="0"/>
          </a:p>
          <a:p>
            <a:pPr marL="182563" lvl="1" indent="-182563"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komparatif</a:t>
            </a:r>
            <a:endParaRPr lang="en-US" dirty="0" smtClean="0"/>
          </a:p>
          <a:p>
            <a:pPr marL="182563" indent="0" fontAlgn="auto">
              <a:spcAft>
                <a:spcPts val="0"/>
              </a:spcAft>
              <a:buFont typeface="Arial" pitchFamily="34" charset="0"/>
              <a:buNone/>
              <a:defRPr/>
            </a:pPr>
            <a:r>
              <a:rPr lang="en-GB" dirty="0" err="1" smtClean="0"/>
              <a:t>Bagaimanakah</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bila</a:t>
            </a:r>
            <a:r>
              <a:rPr lang="en-GB" dirty="0" smtClean="0"/>
              <a:t> </a:t>
            </a:r>
            <a:r>
              <a:rPr lang="en-GB" dirty="0" err="1" smtClean="0"/>
              <a:t>dibandingkan</a:t>
            </a:r>
            <a:r>
              <a:rPr lang="en-GB" dirty="0" smtClean="0"/>
              <a:t> </a:t>
            </a:r>
            <a:r>
              <a:rPr lang="en-GB" dirty="0" err="1" smtClean="0"/>
              <a:t>dengan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182563" indent="0" fontAlgn="auto">
              <a:spcAft>
                <a:spcPts val="0"/>
              </a:spcAft>
              <a:buFont typeface="Arial" pitchFamily="34" charset="0"/>
              <a:buNone/>
              <a:defRPr/>
            </a:pPr>
            <a:r>
              <a:rPr lang="en-GB" dirty="0" err="1" smtClean="0"/>
              <a:t>Tidak</a:t>
            </a:r>
            <a:r>
              <a:rPr lang="en-GB" dirty="0" smtClean="0"/>
              <a:t> </a:t>
            </a: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antara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(2)</a:t>
            </a:r>
          </a:p>
        </p:txBody>
      </p:sp>
      <p:sp>
        <p:nvSpPr>
          <p:cNvPr id="3" name="Content Placeholder 2"/>
          <p:cNvSpPr>
            <a:spLocks noGrp="1"/>
          </p:cNvSpPr>
          <p:nvPr>
            <p:ph idx="1"/>
          </p:nvPr>
        </p:nvSpPr>
        <p:spPr/>
        <p:txBody>
          <a:bodyPr rtlCol="0">
            <a:normAutofit/>
          </a:bodyPr>
          <a:lstStyle/>
          <a:p>
            <a:pPr marL="92075" lvl="1" indent="-92075" fontAlgn="auto">
              <a:spcAft>
                <a:spcPts val="0"/>
              </a:spcAft>
              <a:buFont typeface="Arial" pitchFamily="34" charset="0"/>
              <a:buChar char="–"/>
              <a:tabLst>
                <a:tab pos="92075" algn="l"/>
              </a:tabLst>
              <a:defRPr/>
            </a:pPr>
            <a:r>
              <a:rPr lang="en-GB" dirty="0" err="1" smtClean="0"/>
              <a:t>Hipotesis</a:t>
            </a:r>
            <a:r>
              <a:rPr lang="en-GB" dirty="0" smtClean="0"/>
              <a:t> </a:t>
            </a:r>
            <a:r>
              <a:rPr lang="en-GB" dirty="0" err="1" smtClean="0"/>
              <a:t>Alternatif</a:t>
            </a:r>
            <a:endParaRPr lang="en-US" dirty="0" smtClean="0"/>
          </a:p>
          <a:p>
            <a:pPr marL="365760" indent="22225" fontAlgn="auto">
              <a:spcAft>
                <a:spcPts val="0"/>
              </a:spcAft>
              <a:buFont typeface="Arial" pitchFamily="34" charset="0"/>
              <a:buNone/>
              <a:defRPr/>
            </a:pP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365760" indent="-160338" fontAlgn="auto">
              <a:spcAft>
                <a:spcPts val="0"/>
              </a:spcAft>
              <a:buFont typeface="Arial" pitchFamily="34" charset="0"/>
              <a:buNone/>
              <a:defRPr/>
            </a:pPr>
            <a:r>
              <a:rPr lang="en-GB" dirty="0" smtClean="0"/>
              <a:t>Ho : </a:t>
            </a:r>
            <a:r>
              <a:rPr lang="en-GB" dirty="0" smtClean="0">
                <a:sym typeface="Symbol"/>
              </a:rPr>
              <a:t></a:t>
            </a:r>
            <a:r>
              <a:rPr lang="en-GB" baseline="-25000" dirty="0" smtClean="0"/>
              <a:t>1 </a:t>
            </a:r>
            <a:r>
              <a:rPr lang="en-GB" dirty="0" smtClean="0"/>
              <a:t>= </a:t>
            </a:r>
            <a:r>
              <a:rPr lang="en-GB" dirty="0" smtClean="0">
                <a:sym typeface="Symbol"/>
              </a:rPr>
              <a:t></a:t>
            </a:r>
            <a:r>
              <a:rPr lang="en-GB" baseline="-25000" dirty="0" smtClean="0"/>
              <a:t>2</a:t>
            </a:r>
            <a:endParaRPr lang="en-US" sz="2800" dirty="0" smtClean="0"/>
          </a:p>
          <a:p>
            <a:pPr marL="365760" indent="-160338" fontAlgn="auto">
              <a:spcAft>
                <a:spcPts val="0"/>
              </a:spcAft>
              <a:buFont typeface="Arial" pitchFamily="34" charset="0"/>
              <a:buNone/>
              <a:defRPr/>
            </a:pPr>
            <a:r>
              <a:rPr lang="en-GB" dirty="0" smtClean="0"/>
              <a:t>Ha : </a:t>
            </a:r>
            <a:r>
              <a:rPr lang="en-GB" dirty="0" smtClean="0">
                <a:sym typeface="Symbol"/>
              </a:rPr>
              <a:t></a:t>
            </a:r>
            <a:r>
              <a:rPr lang="en-GB" baseline="-25000" dirty="0" smtClean="0"/>
              <a:t>1  </a:t>
            </a:r>
            <a:r>
              <a:rPr lang="en-GB" dirty="0" smtClean="0">
                <a:sym typeface="Symbol"/>
              </a:rPr>
              <a:t></a:t>
            </a:r>
            <a:r>
              <a:rPr lang="en-GB" dirty="0" smtClean="0"/>
              <a:t> </a:t>
            </a:r>
            <a:r>
              <a:rPr lang="en-GB" dirty="0" smtClean="0">
                <a:sym typeface="Symbol"/>
              </a:rPr>
              <a:t></a:t>
            </a:r>
            <a:r>
              <a:rPr lang="en-GB" baseline="-25000" dirty="0" smtClean="0"/>
              <a:t>2</a:t>
            </a:r>
            <a:endParaRPr lang="en-US" sz="2800" dirty="0" smtClean="0"/>
          </a:p>
          <a:p>
            <a:pPr marL="1714500" indent="-1509713" fontAlgn="auto">
              <a:spcAft>
                <a:spcPts val="0"/>
              </a:spcAft>
              <a:buFont typeface="Arial" pitchFamily="34" charset="0"/>
              <a:buNone/>
              <a:defRPr/>
            </a:pPr>
            <a:r>
              <a:rPr lang="en-GB" dirty="0" err="1" smtClean="0"/>
              <a:t>Ket</a:t>
            </a:r>
            <a:r>
              <a:rPr lang="en-GB" dirty="0" smtClean="0"/>
              <a:t>: </a:t>
            </a:r>
          </a:p>
          <a:p>
            <a:pPr marL="1714500" indent="-1509713" fontAlgn="auto">
              <a:spcAft>
                <a:spcPts val="0"/>
              </a:spcAft>
              <a:buFont typeface="Arial" pitchFamily="34" charset="0"/>
              <a:buNone/>
              <a:defRPr/>
            </a:pPr>
            <a:r>
              <a:rPr lang="en-GB" dirty="0" smtClean="0">
                <a:sym typeface="Symbol"/>
              </a:rPr>
              <a:t></a:t>
            </a:r>
            <a:r>
              <a:rPr lang="en-GB" baseline="-25000" dirty="0" smtClean="0"/>
              <a:t>1 </a:t>
            </a:r>
            <a:r>
              <a:rPr lang="en-GB" dirty="0" smtClean="0"/>
              <a:t>= rata-rata </a:t>
            </a:r>
            <a:r>
              <a:rPr lang="en-GB" dirty="0" err="1" smtClean="0"/>
              <a:t>produktivitas</a:t>
            </a:r>
            <a:r>
              <a:rPr lang="en-GB" baseline="-25000" dirty="0" smtClean="0"/>
              <a:t> </a:t>
            </a:r>
            <a:r>
              <a:rPr lang="en-GB" dirty="0" err="1" smtClean="0"/>
              <a:t>karyawan</a:t>
            </a:r>
            <a:r>
              <a:rPr lang="en-GB" dirty="0" smtClean="0"/>
              <a:t> PT X</a:t>
            </a:r>
            <a:endParaRPr lang="en-US" sz="2800" dirty="0" smtClean="0"/>
          </a:p>
          <a:p>
            <a:pPr marL="365760" indent="-160338" fontAlgn="auto">
              <a:spcAft>
                <a:spcPts val="0"/>
              </a:spcAft>
              <a:buFont typeface="Arial" pitchFamily="34" charset="0"/>
              <a:buNone/>
              <a:defRPr/>
            </a:pPr>
            <a:r>
              <a:rPr lang="en-GB" dirty="0" smtClean="0">
                <a:sym typeface="Symbol"/>
              </a:rPr>
              <a:t></a:t>
            </a:r>
            <a:r>
              <a:rPr lang="en-GB" baseline="-25000" dirty="0" smtClean="0"/>
              <a:t>2 </a:t>
            </a:r>
            <a:r>
              <a:rPr lang="en-GB" dirty="0" smtClean="0"/>
              <a:t>= rata-rata </a:t>
            </a:r>
            <a:r>
              <a:rPr lang="en-GB" dirty="0" err="1" smtClean="0"/>
              <a:t>produktivitas</a:t>
            </a:r>
            <a:r>
              <a:rPr lang="en-GB" baseline="-25000" dirty="0" smtClean="0"/>
              <a:t> </a:t>
            </a:r>
            <a:r>
              <a:rPr lang="en-GB" dirty="0" err="1" smtClean="0"/>
              <a:t>karyawan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(1)</a:t>
            </a:r>
          </a:p>
        </p:txBody>
      </p:sp>
      <p:sp>
        <p:nvSpPr>
          <p:cNvPr id="3" name="Content Placeholder 2"/>
          <p:cNvSpPr>
            <a:spLocks noGrp="1"/>
          </p:cNvSpPr>
          <p:nvPr>
            <p:ph idx="1"/>
          </p:nvPr>
        </p:nvSpPr>
        <p:spPr/>
        <p:txBody>
          <a:bodyPr rtlCol="0">
            <a:normAutofit fontScale="77500" lnSpcReduction="20000"/>
          </a:bodyPr>
          <a:lstStyle/>
          <a:p>
            <a:pPr marL="365760" indent="-283464" fontAlgn="auto">
              <a:spcAft>
                <a:spcPts val="0"/>
              </a:spcAft>
              <a:buFont typeface="Arial" pitchFamily="34" charset="0"/>
              <a:buChar char="•"/>
              <a:defRPr/>
            </a:pPr>
            <a:r>
              <a:rPr lang="en-GB" sz="3500" dirty="0" err="1" smtClean="0"/>
              <a:t>Hipotesis</a:t>
            </a:r>
            <a:r>
              <a:rPr lang="en-GB" sz="3500" dirty="0" smtClean="0"/>
              <a:t> </a:t>
            </a:r>
            <a:r>
              <a:rPr lang="en-GB" sz="3500" dirty="0" err="1" smtClean="0"/>
              <a:t>asosiatif</a:t>
            </a:r>
            <a:r>
              <a:rPr lang="en-GB" sz="3500" dirty="0" smtClean="0"/>
              <a:t> </a:t>
            </a:r>
            <a:r>
              <a:rPr lang="en-GB" sz="3500" dirty="0" err="1" smtClean="0"/>
              <a:t>adalah</a:t>
            </a:r>
            <a:r>
              <a:rPr lang="en-GB" sz="3500" dirty="0" smtClean="0"/>
              <a:t> </a:t>
            </a:r>
            <a:r>
              <a:rPr lang="en-GB" sz="3500" dirty="0" err="1" smtClean="0"/>
              <a:t>jawaban</a:t>
            </a:r>
            <a:r>
              <a:rPr lang="en-GB" sz="3500" dirty="0" smtClean="0"/>
              <a:t> </a:t>
            </a:r>
            <a:r>
              <a:rPr lang="en-GB" sz="3500" dirty="0" err="1" smtClean="0"/>
              <a:t>sementara</a:t>
            </a:r>
            <a:r>
              <a:rPr lang="en-GB" sz="3500" dirty="0" smtClean="0"/>
              <a:t> </a:t>
            </a:r>
            <a:r>
              <a:rPr lang="en-GB" sz="3500" dirty="0" err="1" smtClean="0"/>
              <a:t>terhadap</a:t>
            </a:r>
            <a:r>
              <a:rPr lang="en-GB" sz="3500" dirty="0" smtClean="0"/>
              <a:t> </a:t>
            </a: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r>
              <a:rPr lang="en-GB" sz="3500" dirty="0" smtClean="0"/>
              <a:t> </a:t>
            </a:r>
            <a:r>
              <a:rPr lang="en-GB" sz="3500" dirty="0" err="1" smtClean="0"/>
              <a:t>yaitu</a:t>
            </a:r>
            <a:r>
              <a:rPr lang="en-GB" sz="3500" dirty="0" smtClean="0"/>
              <a:t> yang </a:t>
            </a:r>
            <a:r>
              <a:rPr lang="en-GB" sz="3500" dirty="0" err="1" smtClean="0"/>
              <a:t>menanyakan</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lebih</a:t>
            </a:r>
            <a:r>
              <a:rPr lang="en-GB" sz="3500" dirty="0" smtClean="0"/>
              <a:t>.</a:t>
            </a:r>
            <a:endParaRPr lang="en-US" sz="3500" dirty="0" smtClean="0"/>
          </a:p>
          <a:p>
            <a:pPr marL="640080" lvl="1" indent="-237744" fontAlgn="auto">
              <a:spcAft>
                <a:spcPts val="0"/>
              </a:spcAft>
              <a:buFont typeface="Arial" pitchFamily="34" charset="0"/>
              <a:buChar char="–"/>
              <a:defRPr/>
            </a:pP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endParaRPr lang="en-US" sz="3500" dirty="0" smtClean="0"/>
          </a:p>
          <a:p>
            <a:pPr marL="708025" indent="0" fontAlgn="auto">
              <a:spcAft>
                <a:spcPts val="0"/>
              </a:spcAft>
              <a:buFont typeface="Arial" pitchFamily="34" charset="0"/>
              <a:buNone/>
              <a:defRPr/>
            </a:pPr>
            <a:r>
              <a:rPr lang="en-GB" sz="3500" dirty="0" err="1" smtClean="0"/>
              <a:t>Adakah</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efisiesi</a:t>
            </a:r>
            <a:r>
              <a:rPr lang="en-GB" sz="3500" dirty="0" smtClean="0"/>
              <a:t> </a:t>
            </a:r>
            <a:r>
              <a:rPr lang="en-GB" sz="3500" dirty="0" err="1" smtClean="0"/>
              <a:t>kerja</a:t>
            </a:r>
            <a:r>
              <a:rPr lang="en-GB" sz="3500" dirty="0" smtClean="0"/>
              <a:t> </a:t>
            </a:r>
            <a:r>
              <a:rPr lang="en-GB" sz="3500" dirty="0" err="1" smtClean="0"/>
              <a:t>pegawai</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640080" lvl="1" indent="-237744"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endParaRPr lang="en-US" sz="3500" dirty="0" smtClean="0"/>
          </a:p>
          <a:p>
            <a:pPr marL="800100" indent="0" fontAlgn="auto">
              <a:spcAft>
                <a:spcPts val="0"/>
              </a:spcAft>
              <a:buFont typeface="Arial" pitchFamily="34" charset="0"/>
              <a:buNone/>
              <a:defRPr/>
            </a:pPr>
            <a:r>
              <a:rPr lang="en-GB" sz="3500" dirty="0" err="1" smtClean="0"/>
              <a:t>Tidak</a:t>
            </a:r>
            <a:r>
              <a:rPr lang="en-GB" sz="3500" dirty="0" smtClean="0"/>
              <a:t> </a:t>
            </a:r>
            <a:r>
              <a:rPr lang="en-GB" sz="3500" dirty="0" err="1" smtClean="0"/>
              <a:t>terdapat</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efisiensi</a:t>
            </a:r>
            <a:r>
              <a:rPr lang="en-GB" sz="3500" dirty="0" smtClean="0"/>
              <a:t> </a:t>
            </a:r>
            <a:r>
              <a:rPr lang="en-GB" sz="3500" dirty="0" err="1" smtClean="0"/>
              <a:t>kerja</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(2)</a:t>
            </a:r>
          </a:p>
        </p:txBody>
      </p:sp>
      <p:sp>
        <p:nvSpPr>
          <p:cNvPr id="3" name="Content Placeholder 2"/>
          <p:cNvSpPr>
            <a:spLocks noGrp="1"/>
          </p:cNvSpPr>
          <p:nvPr>
            <p:ph idx="1"/>
          </p:nvPr>
        </p:nvSpPr>
        <p:spPr/>
        <p:txBody>
          <a:bodyPr rtlCol="0">
            <a:normAutofit lnSpcReduction="10000"/>
          </a:bodyPr>
          <a:lstStyle/>
          <a:p>
            <a:pPr marL="274638" lvl="1" indent="-274638" fontAlgn="auto">
              <a:spcAft>
                <a:spcPts val="0"/>
              </a:spcAft>
              <a:buFont typeface="Arial" pitchFamily="34" charset="0"/>
              <a:buChar char="–"/>
              <a:defRPr/>
            </a:pPr>
            <a:r>
              <a:rPr lang="en-GB" dirty="0" err="1" smtClean="0"/>
              <a:t>Hipotesis</a:t>
            </a:r>
            <a:r>
              <a:rPr lang="en-GB" dirty="0" smtClean="0"/>
              <a:t> </a:t>
            </a:r>
            <a:r>
              <a:rPr lang="en-GB" dirty="0" err="1" smtClean="0"/>
              <a:t>alternatif</a:t>
            </a:r>
            <a:endParaRPr lang="en-US" dirty="0" smtClean="0"/>
          </a:p>
          <a:p>
            <a:pPr marL="274638" indent="0" fontAlgn="auto">
              <a:spcAft>
                <a:spcPts val="0"/>
              </a:spcAft>
              <a:buFont typeface="Arial" pitchFamily="34" charset="0"/>
              <a:buNone/>
              <a:defRPr/>
            </a:pPr>
            <a:r>
              <a:rPr lang="en-GB" dirty="0" err="1" smtClean="0"/>
              <a:t>Terdapat</a:t>
            </a:r>
            <a:r>
              <a:rPr lang="en-GB" dirty="0" smtClean="0"/>
              <a:t> </a:t>
            </a:r>
            <a:r>
              <a:rPr lang="en-GB" dirty="0" err="1" smtClean="0"/>
              <a:t>hubungan</a:t>
            </a:r>
            <a:r>
              <a:rPr lang="en-GB" dirty="0" smtClean="0"/>
              <a:t> yang </a:t>
            </a:r>
            <a:r>
              <a:rPr lang="en-GB" dirty="0" err="1" smtClean="0"/>
              <a:t>positif</a:t>
            </a:r>
            <a:r>
              <a:rPr lang="en-GB" dirty="0" smtClean="0"/>
              <a:t> </a:t>
            </a:r>
            <a:r>
              <a:rPr lang="en-GB" dirty="0" err="1" smtClean="0"/>
              <a:t>antara</a:t>
            </a:r>
            <a:r>
              <a:rPr lang="en-GB" dirty="0" smtClean="0"/>
              <a:t> </a:t>
            </a:r>
            <a:r>
              <a:rPr lang="en-GB" dirty="0" err="1" smtClean="0"/>
              <a:t>pengawasan</a:t>
            </a:r>
            <a:r>
              <a:rPr lang="en-GB" dirty="0" smtClean="0"/>
              <a:t> </a:t>
            </a:r>
            <a:r>
              <a:rPr lang="en-GB" dirty="0" err="1" smtClean="0"/>
              <a:t>melekat</a:t>
            </a:r>
            <a:r>
              <a:rPr lang="en-GB" dirty="0" smtClean="0"/>
              <a:t> </a:t>
            </a:r>
            <a:r>
              <a:rPr lang="en-GB" dirty="0" err="1" smtClean="0"/>
              <a:t>dengan</a:t>
            </a:r>
            <a:r>
              <a:rPr lang="en-GB" dirty="0" smtClean="0"/>
              <a:t> </a:t>
            </a:r>
            <a:r>
              <a:rPr lang="en-GB" dirty="0" err="1" smtClean="0"/>
              <a:t>efisiensi</a:t>
            </a:r>
            <a:r>
              <a:rPr lang="en-GB" dirty="0" smtClean="0"/>
              <a:t> </a:t>
            </a:r>
            <a:r>
              <a:rPr lang="en-GB" dirty="0" err="1" smtClean="0"/>
              <a:t>kerja</a:t>
            </a:r>
            <a:r>
              <a:rPr lang="en-GB" dirty="0" smtClean="0"/>
              <a:t> </a:t>
            </a:r>
            <a:r>
              <a:rPr lang="en-GB" dirty="0" err="1" smtClean="0"/>
              <a:t>di</a:t>
            </a:r>
            <a:r>
              <a:rPr lang="en-GB" dirty="0" smtClean="0"/>
              <a:t> </a:t>
            </a:r>
            <a:r>
              <a:rPr lang="en-GB" dirty="0" err="1" smtClean="0"/>
              <a:t>departemen</a:t>
            </a:r>
            <a:r>
              <a:rPr lang="en-GB" dirty="0" smtClean="0"/>
              <a:t> X.</a:t>
            </a:r>
            <a:endParaRPr lang="en-US" sz="2800" dirty="0" smtClean="0"/>
          </a:p>
          <a:p>
            <a:pPr marL="365125" lvl="1" indent="-365125"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274638" indent="0" fontAlgn="auto">
              <a:spcAft>
                <a:spcPts val="0"/>
              </a:spcAft>
              <a:buFont typeface="Arial" pitchFamily="34" charset="0"/>
              <a:buNone/>
              <a:defRPr/>
            </a:pPr>
            <a:r>
              <a:rPr lang="en-GB" b="1" dirty="0" smtClean="0"/>
              <a:t>Ho : </a:t>
            </a:r>
            <a:r>
              <a:rPr lang="en-GB" b="1" dirty="0" smtClean="0">
                <a:sym typeface="Symbol"/>
              </a:rPr>
              <a:t></a:t>
            </a:r>
            <a:r>
              <a:rPr lang="en-GB" b="1" dirty="0" smtClean="0"/>
              <a:t> = 0</a:t>
            </a:r>
            <a:endParaRPr lang="en-US" b="1" dirty="0" smtClean="0"/>
          </a:p>
          <a:p>
            <a:pPr marL="274638" indent="0" fontAlgn="auto">
              <a:spcAft>
                <a:spcPts val="0"/>
              </a:spcAft>
              <a:buFont typeface="Arial" pitchFamily="34" charset="0"/>
              <a:buNone/>
              <a:defRPr/>
            </a:pPr>
            <a:r>
              <a:rPr lang="en-GB" dirty="0" smtClean="0"/>
              <a:t>Ha : </a:t>
            </a:r>
            <a:r>
              <a:rPr lang="en-GB" sz="2800" dirty="0" smtClean="0">
                <a:sym typeface="Symbol"/>
              </a:rPr>
              <a:t></a:t>
            </a:r>
            <a:r>
              <a:rPr lang="en-GB" sz="2800" dirty="0" smtClean="0"/>
              <a:t> </a:t>
            </a:r>
            <a:r>
              <a:rPr lang="en-GB" dirty="0" smtClean="0">
                <a:sym typeface="Symbol"/>
              </a:rPr>
              <a:t></a:t>
            </a:r>
            <a:r>
              <a:rPr lang="en-GB" dirty="0" smtClean="0"/>
              <a:t> 0</a:t>
            </a:r>
            <a:endParaRPr lang="en-US" sz="2800" dirty="0" smtClean="0"/>
          </a:p>
          <a:p>
            <a:pPr marL="274638" indent="0" fontAlgn="auto">
              <a:spcAft>
                <a:spcPts val="0"/>
              </a:spcAft>
              <a:buFont typeface="Arial" pitchFamily="34" charset="0"/>
              <a:buNone/>
              <a:defRPr/>
            </a:pPr>
            <a:r>
              <a:rPr lang="en-GB" dirty="0" err="1" smtClean="0"/>
              <a:t>Ket</a:t>
            </a:r>
            <a:r>
              <a:rPr lang="en-GB" dirty="0" smtClean="0"/>
              <a:t>: 0 </a:t>
            </a:r>
            <a:r>
              <a:rPr lang="en-GB" dirty="0" err="1" smtClean="0"/>
              <a:t>berarti</a:t>
            </a:r>
            <a:r>
              <a:rPr lang="en-GB" dirty="0" smtClean="0"/>
              <a:t> </a:t>
            </a:r>
            <a:r>
              <a:rPr lang="en-GB" dirty="0" err="1" smtClean="0"/>
              <a:t>tidak</a:t>
            </a:r>
            <a:r>
              <a:rPr lang="en-GB" dirty="0" smtClean="0"/>
              <a:t> </a:t>
            </a:r>
            <a:r>
              <a:rPr lang="en-GB" dirty="0" err="1" smtClean="0"/>
              <a:t>ada</a:t>
            </a:r>
            <a:r>
              <a:rPr lang="en-GB" dirty="0" smtClean="0"/>
              <a:t> </a:t>
            </a:r>
            <a:r>
              <a:rPr lang="en-GB" dirty="0" err="1" smtClean="0"/>
              <a:t>hubungan</a:t>
            </a:r>
            <a:endParaRPr lang="en-US" sz="2800" dirty="0" smtClean="0"/>
          </a:p>
          <a:p>
            <a:pPr marL="274638" indent="0" fontAlgn="auto">
              <a:spcAft>
                <a:spcPts val="0"/>
              </a:spcAft>
              <a:buFont typeface="Arial" pitchFamily="34" charset="0"/>
              <a:buNone/>
              <a:defRPr/>
            </a:pPr>
            <a:r>
              <a:rPr lang="en-GB" dirty="0" err="1" smtClean="0"/>
              <a:t>Tidak</a:t>
            </a:r>
            <a:r>
              <a:rPr lang="en-GB" dirty="0" smtClean="0"/>
              <a:t> </a:t>
            </a:r>
            <a:r>
              <a:rPr lang="en-GB" dirty="0" err="1" smtClean="0"/>
              <a:t>sama</a:t>
            </a:r>
            <a:r>
              <a:rPr lang="en-GB" dirty="0" smtClean="0"/>
              <a:t> </a:t>
            </a:r>
            <a:r>
              <a:rPr lang="en-GB" dirty="0" err="1" smtClean="0"/>
              <a:t>dengan</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lebih</a:t>
            </a:r>
            <a:r>
              <a:rPr lang="en-GB" dirty="0" smtClean="0"/>
              <a:t> </a:t>
            </a:r>
            <a:r>
              <a:rPr lang="en-GB" dirty="0" err="1" smtClean="0"/>
              <a:t>besar</a:t>
            </a:r>
            <a:r>
              <a:rPr lang="en-GB" dirty="0" smtClean="0"/>
              <a:t> </a:t>
            </a:r>
            <a:r>
              <a:rPr lang="en-GB" dirty="0" err="1" smtClean="0"/>
              <a:t>atau</a:t>
            </a:r>
            <a:r>
              <a:rPr lang="en-GB" dirty="0" smtClean="0"/>
              <a:t> </a:t>
            </a:r>
            <a:r>
              <a:rPr lang="en-GB" dirty="0" err="1" smtClean="0"/>
              <a:t>kurang</a:t>
            </a:r>
            <a:r>
              <a:rPr lang="en-GB" dirty="0" smtClean="0"/>
              <a:t> </a:t>
            </a:r>
            <a:r>
              <a:rPr lang="en-GB" dirty="0" err="1" smtClean="0"/>
              <a:t>dari</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ada</a:t>
            </a:r>
            <a:r>
              <a:rPr lang="en-GB" dirty="0" smtClean="0"/>
              <a:t> </a:t>
            </a:r>
            <a:r>
              <a:rPr lang="en-GB" dirty="0" err="1" smtClean="0"/>
              <a:t>hubungan</a:t>
            </a:r>
            <a:r>
              <a:rPr lang="en-GB" dirty="0" smtClean="0"/>
              <a:t>.</a:t>
            </a:r>
            <a:endParaRPr lang="en-US" dirty="0" smtClean="0"/>
          </a:p>
          <a:p>
            <a:pPr marL="274638" indent="0" fontAlgn="auto">
              <a:spcAft>
                <a:spcPts val="0"/>
              </a:spcAft>
              <a:buFont typeface="Arial" pitchFamily="34" charset="0"/>
              <a:buNone/>
              <a:defRPr/>
            </a:pPr>
            <a:r>
              <a:rPr lang="en-GB" dirty="0" smtClean="0">
                <a:sym typeface="Symbol"/>
              </a:rPr>
              <a:t></a:t>
            </a:r>
            <a:r>
              <a:rPr lang="en-GB" dirty="0" smtClean="0"/>
              <a:t> = </a:t>
            </a:r>
            <a:r>
              <a:rPr lang="en-GB" dirty="0" err="1" smtClean="0"/>
              <a:t>nilai</a:t>
            </a:r>
            <a:r>
              <a:rPr lang="en-GB" dirty="0" smtClean="0"/>
              <a:t> </a:t>
            </a:r>
            <a:r>
              <a:rPr lang="en-GB" dirty="0" err="1" smtClean="0"/>
              <a:t>korelasi</a:t>
            </a:r>
            <a:r>
              <a:rPr lang="en-GB" dirty="0" smtClean="0"/>
              <a:t> </a:t>
            </a:r>
            <a:r>
              <a:rPr lang="en-GB" dirty="0" err="1" smtClean="0"/>
              <a:t>dalam</a:t>
            </a:r>
            <a:r>
              <a:rPr lang="en-GB" dirty="0" smtClean="0"/>
              <a:t> </a:t>
            </a:r>
            <a:r>
              <a:rPr lang="en-GB" dirty="0" err="1" smtClean="0"/>
              <a:t>formulasi</a:t>
            </a:r>
            <a:r>
              <a:rPr lang="en-GB" dirty="0" smtClean="0"/>
              <a:t> yang </a:t>
            </a:r>
            <a:r>
              <a:rPr lang="en-GB" dirty="0" err="1" smtClean="0"/>
              <a:t>dihipotesiskan</a:t>
            </a:r>
            <a:r>
              <a:rPr lang="en-GB" dirty="0" smtClean="0"/>
              <a:t>.</a:t>
            </a:r>
            <a:endParaRPr lang="en-US"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KARAKTERISTIK HIPOTESIS YANG BAIK</a:t>
            </a:r>
            <a:r>
              <a:rPr lang="en-US" dirty="0" smtClean="0">
                <a:solidFill>
                  <a:schemeClr val="tx2">
                    <a:satMod val="130000"/>
                  </a:schemeClr>
                </a:solidFill>
              </a:rPr>
              <a:t/>
            </a:r>
            <a:br>
              <a:rPr lang="en-US" dirty="0" smtClean="0">
                <a:solidFill>
                  <a:schemeClr val="tx2">
                    <a:satMod val="130000"/>
                  </a:schemeClr>
                </a:solidFill>
              </a:rPr>
            </a:br>
            <a:endParaRPr lang="en-US" dirty="0" smtClean="0">
              <a:solidFill>
                <a:schemeClr val="tx2">
                  <a:satMod val="130000"/>
                </a:schemeClr>
              </a:solidFill>
            </a:endParaRPr>
          </a:p>
        </p:txBody>
      </p:sp>
      <p:sp>
        <p:nvSpPr>
          <p:cNvPr id="100355" name="Content Placeholder 2"/>
          <p:cNvSpPr>
            <a:spLocks noGrp="1"/>
          </p:cNvSpPr>
          <p:nvPr>
            <p:ph idx="1"/>
          </p:nvPr>
        </p:nvSpPr>
        <p:spPr/>
        <p:txBody>
          <a:bodyPr>
            <a:normAutofit/>
          </a:bodyPr>
          <a:lstStyle/>
          <a:p>
            <a:pPr algn="just">
              <a:buFont typeface="Arial" pitchFamily="34" charset="0"/>
              <a:buChar char="•"/>
            </a:pPr>
            <a:r>
              <a:rPr lang="en-GB" dirty="0" err="1" smtClean="0"/>
              <a:t>Merupakan</a:t>
            </a:r>
            <a:r>
              <a:rPr lang="en-GB" dirty="0" smtClean="0"/>
              <a:t> </a:t>
            </a:r>
            <a:r>
              <a:rPr lang="en-GB" dirty="0" err="1" smtClean="0"/>
              <a:t>dugaan</a:t>
            </a:r>
            <a:r>
              <a:rPr lang="en-GB" dirty="0" smtClean="0"/>
              <a:t> </a:t>
            </a:r>
            <a:r>
              <a:rPr lang="en-GB" dirty="0" err="1" smtClean="0"/>
              <a:t>terhadap</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perbandingan</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berbagai</a:t>
            </a:r>
            <a:r>
              <a:rPr lang="en-GB" dirty="0" smtClean="0"/>
              <a:t> </a:t>
            </a:r>
            <a:r>
              <a:rPr lang="en-GB" dirty="0" err="1" smtClean="0"/>
              <a:t>sampel</a:t>
            </a:r>
            <a:r>
              <a:rPr lang="en-GB" dirty="0" smtClean="0"/>
              <a:t>, </a:t>
            </a:r>
            <a:r>
              <a:rPr lang="en-GB" dirty="0" err="1" smtClean="0"/>
              <a:t>dan</a:t>
            </a:r>
            <a:r>
              <a:rPr lang="en-GB" dirty="0" smtClean="0"/>
              <a:t> </a:t>
            </a:r>
            <a:r>
              <a:rPr lang="en-GB" dirty="0" err="1" smtClean="0"/>
              <a:t>merupakan</a:t>
            </a:r>
            <a:r>
              <a:rPr lang="en-GB" dirty="0" smtClean="0"/>
              <a:t> </a:t>
            </a:r>
            <a:r>
              <a:rPr lang="en-GB" dirty="0" err="1" smtClean="0"/>
              <a:t>dugaan</a:t>
            </a:r>
            <a:r>
              <a:rPr lang="en-GB" dirty="0" smtClean="0"/>
              <a:t> </a:t>
            </a:r>
            <a:r>
              <a:rPr lang="en-GB" dirty="0" err="1" smtClean="0"/>
              <a:t>tentang</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variabel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algn="just">
              <a:buFont typeface="Arial" pitchFamily="34" charset="0"/>
              <a:buChar char="•"/>
            </a:pPr>
            <a:r>
              <a:rPr lang="en-GB" dirty="0" err="1" smtClean="0"/>
              <a:t>Dinyatakan</a:t>
            </a:r>
            <a:r>
              <a:rPr lang="en-GB" dirty="0" smtClean="0"/>
              <a:t> </a:t>
            </a:r>
            <a:r>
              <a:rPr lang="en-GB" dirty="0" err="1" smtClean="0"/>
              <a:t>dalam</a:t>
            </a:r>
            <a:r>
              <a:rPr lang="en-GB" dirty="0" smtClean="0"/>
              <a:t> </a:t>
            </a:r>
            <a:r>
              <a:rPr lang="en-GB" dirty="0" err="1" smtClean="0"/>
              <a:t>kalimat</a:t>
            </a:r>
            <a:r>
              <a:rPr lang="en-GB" dirty="0" smtClean="0"/>
              <a:t> </a:t>
            </a:r>
            <a:r>
              <a:rPr lang="en-GB" dirty="0" err="1" smtClean="0"/>
              <a:t>jelas</a:t>
            </a:r>
            <a:r>
              <a:rPr lang="en-GB" dirty="0" smtClean="0"/>
              <a:t>, </a:t>
            </a:r>
            <a:r>
              <a:rPr lang="en-GB" dirty="0" err="1" smtClean="0"/>
              <a:t>sehingga</a:t>
            </a:r>
            <a:r>
              <a:rPr lang="en-GB" dirty="0" smtClean="0"/>
              <a:t> </a:t>
            </a:r>
            <a:r>
              <a:rPr lang="en-GB" dirty="0" err="1" smtClean="0"/>
              <a:t>tidak</a:t>
            </a:r>
            <a:r>
              <a:rPr lang="en-GB" dirty="0" smtClean="0"/>
              <a:t> </a:t>
            </a:r>
            <a:r>
              <a:rPr lang="en-GB" dirty="0" err="1" smtClean="0"/>
              <a:t>menimbulkan</a:t>
            </a:r>
            <a:r>
              <a:rPr lang="en-GB" dirty="0" smtClean="0"/>
              <a:t> </a:t>
            </a:r>
            <a:r>
              <a:rPr lang="en-GB" dirty="0" err="1" smtClean="0"/>
              <a:t>berbagai</a:t>
            </a:r>
            <a:r>
              <a:rPr lang="en-GB" dirty="0" smtClean="0"/>
              <a:t> </a:t>
            </a:r>
            <a:r>
              <a:rPr lang="en-GB" dirty="0" err="1" smtClean="0"/>
              <a:t>penafsiran</a:t>
            </a:r>
            <a:r>
              <a:rPr lang="en-GB" dirty="0" smtClean="0"/>
              <a:t>.</a:t>
            </a:r>
            <a:endParaRPr lang="en-US" dirty="0" smtClean="0"/>
          </a:p>
          <a:p>
            <a:pPr algn="just">
              <a:buFont typeface="Arial" pitchFamily="34" charset="0"/>
              <a:buChar char="•"/>
            </a:pPr>
            <a:r>
              <a:rPr lang="en-GB" dirty="0" err="1" smtClean="0"/>
              <a:t>Dapat</a:t>
            </a:r>
            <a:r>
              <a:rPr lang="en-GB" dirty="0" smtClean="0"/>
              <a:t> </a:t>
            </a:r>
            <a:r>
              <a:rPr lang="en-GB" dirty="0" err="1" smtClean="0"/>
              <a:t>diuji</a:t>
            </a:r>
            <a:r>
              <a:rPr lang="en-GB" dirty="0" smtClean="0"/>
              <a:t> </a:t>
            </a:r>
            <a:r>
              <a:rPr lang="en-GB" dirty="0" err="1" smtClean="0"/>
              <a:t>dengan</a:t>
            </a:r>
            <a:r>
              <a:rPr lang="en-GB" dirty="0" smtClean="0"/>
              <a:t> data yang </a:t>
            </a:r>
            <a:r>
              <a:rPr lang="en-GB" dirty="0" err="1" smtClean="0"/>
              <a:t>dikumpulkan</a:t>
            </a:r>
            <a:r>
              <a:rPr lang="en-GB" dirty="0" smtClean="0"/>
              <a:t> </a:t>
            </a:r>
            <a:r>
              <a:rPr lang="en-GB" dirty="0" err="1" smtClean="0"/>
              <a:t>dengan</a:t>
            </a:r>
            <a:r>
              <a:rPr lang="en-GB" dirty="0" smtClean="0"/>
              <a:t> </a:t>
            </a:r>
            <a:r>
              <a:rPr lang="en-GB" dirty="0" err="1" smtClean="0"/>
              <a:t>metode-metode</a:t>
            </a:r>
            <a:r>
              <a:rPr lang="en-GB" dirty="0" smtClean="0"/>
              <a:t> </a:t>
            </a:r>
            <a:r>
              <a:rPr lang="en-GB" dirty="0" err="1" smtClean="0"/>
              <a:t>ilmiah</a:t>
            </a:r>
            <a:r>
              <a:rPr lang="en-GB" dirty="0" smtClean="0"/>
              <a:t>.</a:t>
            </a:r>
            <a:endParaRPr lang="en-US" dirty="0" smtClean="0"/>
          </a:p>
          <a:p>
            <a:pPr algn="just">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1716</TotalTime>
  <Words>3652</Words>
  <Application>Microsoft Office PowerPoint</Application>
  <PresentationFormat>On-screen Show (4:3)</PresentationFormat>
  <Paragraphs>488</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Flow</vt:lpstr>
      <vt:lpstr>Materi I</vt:lpstr>
      <vt:lpstr>Manusia Mencari Kebenaran (1)</vt:lpstr>
      <vt:lpstr>PowerPoint Presentation</vt:lpstr>
      <vt:lpstr>Jalan Mencari Kebenaran</vt:lpstr>
      <vt:lpstr>Definisi Penelitian</vt:lpstr>
      <vt:lpstr>Definisi Penelitian - lanjutan</vt:lpstr>
      <vt:lpstr>Penelitian Ilmiah</vt:lpstr>
      <vt:lpstr>Penelitian Ilmiah - lanjutan</vt:lpstr>
      <vt:lpstr>BAGAN ARUS KEGIATAN PENELITIAN</vt:lpstr>
      <vt:lpstr>Karakteristik Penelitian</vt:lpstr>
      <vt:lpstr>Ragam Penelitian (1)</vt:lpstr>
      <vt:lpstr>Ragam Penelitian (2)</vt:lpstr>
      <vt:lpstr>Materi 2</vt:lpstr>
      <vt:lpstr>METODE PENELITIAN (1)</vt:lpstr>
      <vt:lpstr>METODE PENELITIAN (2)</vt:lpstr>
      <vt:lpstr>TUJUAN &amp; IMPLIKASI PENELITIAN (1)</vt:lpstr>
      <vt:lpstr>TUJUAN &amp; IMPLIKASI PENELITIAN (3)</vt:lpstr>
      <vt:lpstr>METODE PENELITIAN EKSPERIMENT</vt:lpstr>
      <vt:lpstr>Bentuk Desain Eksperiment</vt:lpstr>
      <vt:lpstr>Karakteristik Metode Kuantitatif</vt:lpstr>
      <vt:lpstr>PowerPoint Presentation</vt:lpstr>
      <vt:lpstr>Materi 3 </vt:lpstr>
      <vt:lpstr>PowerPoint Presentation</vt:lpstr>
      <vt:lpstr>Karakteristik masalah: </vt:lpstr>
      <vt:lpstr>Jenis permasalahan </vt:lpstr>
      <vt:lpstr>Sumber masalah</vt:lpstr>
      <vt:lpstr>Rumusan masalah</vt:lpstr>
      <vt:lpstr>Bentuk masalah penelitian </vt:lpstr>
      <vt:lpstr>PowerPoint Presentation</vt:lpstr>
      <vt:lpstr>PowerPoint Presentation</vt:lpstr>
      <vt:lpstr>Metode penemuan Masalah</vt:lpstr>
      <vt:lpstr>Pendekatan Formal</vt:lpstr>
      <vt:lpstr>Pendekatan Informal</vt:lpstr>
      <vt:lpstr>Beberapa kesalahan yang terjadi dalam memilih permasalahan penelitian</vt:lpstr>
      <vt:lpstr>MATERI 4</vt:lpstr>
      <vt:lpstr>CARA DALAM MELAKUKAN STUDI PENDAHULUAN</vt:lpstr>
      <vt:lpstr>KAJIAN TEORITIS</vt:lpstr>
      <vt:lpstr>PROSES TERBENTUKNYA TEORI</vt:lpstr>
      <vt:lpstr>FUNGSI TEORI DALAM PENELITIAN</vt:lpstr>
      <vt:lpstr>PENELITIAN EMPIRIS</vt:lpstr>
      <vt:lpstr>PENYAJIAN PENELITIAN EMPIRIS DALAM LAPORAN PENELITIAN</vt:lpstr>
      <vt:lpstr>PENELITIAN KECIL (SMALL RESEARCH)</vt:lpstr>
      <vt:lpstr>KONSULTASI</vt:lpstr>
      <vt:lpstr>Manfaat Mengadakan studi pendahuluan</vt:lpstr>
      <vt:lpstr>Materi 5</vt:lpstr>
      <vt:lpstr>Definisi</vt:lpstr>
      <vt:lpstr>PowerPoint Presentation</vt:lpstr>
      <vt:lpstr>Penggolongan Variabel</vt:lpstr>
      <vt:lpstr>Macam-Macam Variabel (1)</vt:lpstr>
      <vt:lpstr>Macam-Macam Variabel (2)</vt:lpstr>
      <vt:lpstr>Hubungan antar variabel (1) </vt:lpstr>
      <vt:lpstr>Hubungan antar variabel (2)</vt:lpstr>
      <vt:lpstr>Hubungan antar variabel (3) </vt:lpstr>
      <vt:lpstr>Paradigma Penelitian</vt:lpstr>
      <vt:lpstr>Paradigma Sederhana</vt:lpstr>
      <vt:lpstr>Paradigma Sederhana Berurutan</vt:lpstr>
      <vt:lpstr>Paradigma Ganda dengan Dua Variabel Independen </vt:lpstr>
      <vt:lpstr>Paradigma Ganda dengan Tiga Variabel Independen </vt:lpstr>
      <vt:lpstr>Paradigma Ganda dengan Dua Variabel Dependen </vt:lpstr>
      <vt:lpstr>Paradigma Ganda dengan Dua Variabel Independen dan Dua Variabel Dependen </vt:lpstr>
      <vt:lpstr>Paradigma Jalur</vt:lpstr>
      <vt:lpstr>Paradigma antar Ubahan Model Recursive</vt:lpstr>
      <vt:lpstr>PowerPoint Presentation</vt:lpstr>
      <vt:lpstr>Materi 6</vt:lpstr>
      <vt:lpstr>PowerPoint Presentation</vt:lpstr>
      <vt:lpstr>Skala Pengukuran Variabel</vt:lpstr>
      <vt:lpstr>Macam-macam skala pengukuran (1)</vt:lpstr>
      <vt:lpstr>Macam-macam skala pengukuran (1)</vt:lpstr>
      <vt:lpstr>Macam-macam skala pengukuran (2)</vt:lpstr>
      <vt:lpstr>Macam-macam skala pengukuran (3)</vt:lpstr>
      <vt:lpstr>Skala menurut fenomena sosial yang diukur </vt:lpstr>
      <vt:lpstr>Skala Sikap</vt:lpstr>
      <vt:lpstr>Skala Likert (1)</vt:lpstr>
      <vt:lpstr>Skala Likert (2)</vt:lpstr>
      <vt:lpstr>Skala Likert (3)</vt:lpstr>
      <vt:lpstr>Skala Guttman (1)</vt:lpstr>
      <vt:lpstr>Skala Guttman (2)</vt:lpstr>
      <vt:lpstr>Semantic Defferensial</vt:lpstr>
      <vt:lpstr>Rating Scale</vt:lpstr>
      <vt:lpstr>PowerPoint Presentation</vt:lpstr>
      <vt:lpstr>Materi 7</vt:lpstr>
      <vt:lpstr>PENGERTIAN HIPOTESIS</vt:lpstr>
      <vt:lpstr>MANFAAT HIPOTESIS</vt:lpstr>
      <vt:lpstr>Fungsi Hipotesis</vt:lpstr>
      <vt:lpstr>DASAR MERUMUSKAN HIPOTESIS</vt:lpstr>
      <vt:lpstr>KONSEP DASAR PERUMUSAN HIPOTESIS</vt:lpstr>
      <vt:lpstr>Pertimbangan dalam  Merumuskan Hipotesis (1)</vt:lpstr>
      <vt:lpstr>Pertimbangan dalam  Merumuskan Hipotesis (2)</vt:lpstr>
      <vt:lpstr>Pertimbangan dalam  Merumuskan Hipotesis (3)</vt:lpstr>
      <vt:lpstr>JENIS-JENIS HIPOTESIS </vt:lpstr>
      <vt:lpstr>Jenis Hipotesis (2)</vt:lpstr>
      <vt:lpstr>BENTUK-BENTUK HIPOTESIS PENELITIAN ( Hipotesis Deskriptif)</vt:lpstr>
      <vt:lpstr>Hipotesis Deskriptif (2)</vt:lpstr>
      <vt:lpstr>Hipotesis Komparatif (1)</vt:lpstr>
      <vt:lpstr>Hipotesis Komparatif (2)</vt:lpstr>
      <vt:lpstr>Hipotesis Asosiatif (1)</vt:lpstr>
      <vt:lpstr>Hipotesis Asosiatif (2)</vt:lpstr>
      <vt:lpstr>KARAKTERISTIK HIPOTESIS YANG BAIK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dc:title>
  <dc:creator>suryanto</dc:creator>
  <cp:lastModifiedBy>RAHASIA</cp:lastModifiedBy>
  <cp:revision>22</cp:revision>
  <dcterms:created xsi:type="dcterms:W3CDTF">2014-09-10T09:38:57Z</dcterms:created>
  <dcterms:modified xsi:type="dcterms:W3CDTF">2018-10-02T03:52:22Z</dcterms:modified>
</cp:coreProperties>
</file>