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90" r:id="rId3"/>
    <p:sldId id="270" r:id="rId4"/>
    <p:sldId id="280" r:id="rId5"/>
    <p:sldId id="294" r:id="rId6"/>
    <p:sldId id="291" r:id="rId7"/>
    <p:sldId id="292" r:id="rId8"/>
    <p:sldId id="295" r:id="rId9"/>
    <p:sldId id="293" r:id="rId10"/>
    <p:sldId id="281" r:id="rId11"/>
    <p:sldId id="296" r:id="rId12"/>
    <p:sldId id="283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08" r:id="rId27"/>
    <p:sldId id="312" r:id="rId28"/>
    <p:sldId id="313" r:id="rId29"/>
    <p:sldId id="265" r:id="rId30"/>
    <p:sldId id="31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62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2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4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4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04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5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6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4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36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25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8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06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205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53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247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284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83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2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671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9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8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4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4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72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4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1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8100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NOTASI ASIMTOTIK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Theta-notation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c</a:t>
            </a:r>
            <a:r>
              <a:rPr lang="en-US" sz="4400" b="1" baseline="-25000" dirty="0" smtClean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g(n)</a:t>
            </a:r>
            <a:r>
              <a:rPr lang="en-US" sz="4400" b="1" dirty="0" smtClean="0">
                <a:solidFill>
                  <a:srgbClr val="000000"/>
                </a:solidFill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4400" b="1" dirty="0" smtClean="0">
                <a:solidFill>
                  <a:srgbClr val="000000"/>
                </a:solidFill>
              </a:rPr>
              <a:t> t(n)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 c</a:t>
            </a:r>
            <a:r>
              <a:rPr lang="en-US" sz="4400" b="1" baseline="-25000" dirty="0" smtClean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1752600"/>
            <a:ext cx="4267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676400" y="3352800"/>
            <a:ext cx="5867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Theta-notation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401762" y="1600200"/>
            <a:ext cx="6599238" cy="4954588"/>
            <a:chOff x="834" y="1008"/>
            <a:chExt cx="4157" cy="3121"/>
          </a:xfrm>
        </p:grpSpPr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834" y="1008"/>
            <a:ext cx="4157" cy="31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0" r:id="rId4" imgW="2160016" imgH="1621942" progId="Visio.Drawing.11">
                    <p:embed/>
                  </p:oleObj>
                </mc:Choice>
                <mc:Fallback>
                  <p:oleObj r:id="rId4" imgW="2160016" imgH="1621942" progId="Visio.Drawing.11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" y="1008"/>
                          <a:ext cx="4157" cy="31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834" y="1008"/>
              <a:ext cx="4157" cy="3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½n(n-1)</a:t>
            </a:r>
            <a:r>
              <a:rPr lang="en-US" sz="4000" baseline="30000" dirty="0" smtClean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400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4000" dirty="0" smtClean="0">
                <a:solidFill>
                  <a:srgbClr val="000000"/>
                </a:solidFill>
              </a:rPr>
              <a:t>(n</a:t>
            </a:r>
            <a:r>
              <a:rPr lang="en-US" sz="4000" baseline="30000" dirty="0" smtClean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c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g(n)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≤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≤ c</a:t>
            </a:r>
            <a:r>
              <a:rPr lang="en-US" sz="2400" baseline="-25000" dirty="0" smtClean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Batas </a:t>
            </a:r>
            <a:r>
              <a:rPr lang="en-US" sz="2800" dirty="0" err="1" smtClean="0">
                <a:solidFill>
                  <a:srgbClr val="000000"/>
                </a:solidFill>
                <a:cs typeface="Arial" charset="0"/>
              </a:rPr>
              <a:t>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½ n(n-1) = 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≤ ½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n ≥ 0)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  <a:cs typeface="Arial" charset="0"/>
            </a:endParaRPr>
          </a:p>
          <a:p>
            <a:pPr marL="360363" indent="-360363">
              <a:spcBef>
                <a:spcPts val="6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Batas </a:t>
            </a:r>
            <a:r>
              <a:rPr lang="en-US" sz="2800" dirty="0" err="1" smtClean="0">
                <a:solidFill>
                  <a:srgbClr val="000000"/>
                </a:solidFill>
                <a:cs typeface="Arial" charset="0"/>
              </a:rPr>
              <a:t>bawah</a:t>
            </a:r>
            <a:endParaRPr lang="en-US" sz="2800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½ n(n-1) =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≥ ½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½ n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n ≥ 2) </a:t>
            </a:r>
          </a:p>
          <a:p>
            <a:pPr marL="341313" indent="-341313">
              <a:spcBef>
                <a:spcPts val="6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½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– ½ n </a:t>
            </a:r>
            <a:r>
              <a:rPr lang="en-US" sz="2400" u="sng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&gt;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¼ n</a:t>
            </a:r>
            <a:r>
              <a:rPr lang="en-US" sz="2400" baseline="300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cs typeface="Arial" charset="0"/>
              </a:rPr>
              <a:t> 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c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 = ½,  c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 = ¼, n</a:t>
            </a:r>
            <a:r>
              <a:rPr lang="en-US" sz="2800" b="1" baseline="-25000" dirty="0" smtClean="0">
                <a:solidFill>
                  <a:srgbClr val="000000"/>
                </a:solidFill>
                <a:latin typeface="+mj-lt"/>
              </a:rPr>
              <a:t>0 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= 2</a:t>
            </a:r>
            <a:endParaRPr lang="en-US" sz="2400" b="1" baseline="30000" dirty="0" smtClean="0">
              <a:solidFill>
                <a:srgbClr val="000000"/>
              </a:solidFill>
              <a:latin typeface="+mj-lt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baseline="30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KELAS KOMPLEKSITAS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KELAS KOMPLEKSITAS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1661160"/>
          <a:ext cx="6096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KELAS</a:t>
                      </a:r>
                      <a:endParaRPr lang="id-ID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NAMA</a:t>
                      </a:r>
                      <a:endParaRPr lang="id-ID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Konstan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log 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Logaritmik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Linear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log 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log n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2</a:t>
                      </a:r>
                      <a:endParaRPr lang="id-ID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Kuadratik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n</a:t>
                      </a:r>
                      <a:r>
                        <a:rPr lang="en-US" sz="2800" baseline="30000" dirty="0" smtClean="0"/>
                        <a:t>3</a:t>
                      </a:r>
                      <a:endParaRPr lang="id-ID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Kubik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</a:t>
                      </a:r>
                      <a:endParaRPr lang="id-ID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Eksponensial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n!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Faktorial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KELAS 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Efisiensi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best-case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Running time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terpengaruh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log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hasil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pemotongan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faktor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konstan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tiap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iterasi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kelas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memeriksa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Melakukan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pemrosesan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sebanyak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inputan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data.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Sekuensial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n log 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termasuk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kelas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ini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divide &amp; conquer.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merge sort &amp; quick sort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  <a:r>
              <a:rPr lang="en-US" sz="4800" baseline="30000" dirty="0" smtClean="0">
                <a:latin typeface="Arabic Typesetting" pitchFamily="66" charset="-78"/>
                <a:cs typeface="Arabic Typesetting" pitchFamily="66" charset="-78"/>
              </a:rPr>
              <a:t>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dua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loop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bersarang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sorting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dasar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NOTASI ASIMTOTIK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n</a:t>
            </a:r>
            <a:r>
              <a:rPr lang="en-US" sz="4800" baseline="30000" dirty="0" smtClean="0">
                <a:latin typeface="Arabic Typesetting" pitchFamily="66" charset="-78"/>
                <a:cs typeface="Arabic Typesetting" pitchFamily="66" charset="-78"/>
              </a:rPr>
              <a:t>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tiga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loop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bersarang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.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Contoh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nontrivial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aljabar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linear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2</a:t>
            </a:r>
            <a:r>
              <a:rPr lang="en-US" sz="4800" baseline="30000" dirty="0" smtClean="0">
                <a:latin typeface="Arabic Typesetting" pitchFamily="66" charset="-78"/>
                <a:cs typeface="Arabic Typesetting" pitchFamily="66" charset="-78"/>
              </a:rPr>
              <a:t>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men-generate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seluruh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subset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n-element.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KELAS n!</a:t>
            </a:r>
            <a:endParaRPr lang="en-US" sz="48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mencakup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men-generate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seluruh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permutasi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set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n-element.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Beberapa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ALGORITMA?</a:t>
            </a:r>
            <a:endParaRPr lang="en-US" sz="4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buah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1 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(g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(g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latin typeface="Maiandra GD" pitchFamily="34" charset="0"/>
              </a:rPr>
              <a:t>Maka</a:t>
            </a:r>
            <a:r>
              <a:rPr lang="en-US" sz="2800" dirty="0" smtClean="0">
                <a:latin typeface="Maiandra GD" pitchFamily="34" charset="0"/>
              </a:rPr>
              <a:t>,</a:t>
            </a:r>
            <a:r>
              <a:rPr lang="en-US" sz="2800" dirty="0" smtClean="0"/>
              <a:t>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+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(max{g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(n), g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096000"/>
          </a:xfrm>
        </p:spPr>
        <p:txBody>
          <a:bodyPr>
            <a:norm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: </a:t>
            </a:r>
            <a:r>
              <a:rPr lang="en-US" sz="3600" dirty="0" err="1" smtClean="0">
                <a:solidFill>
                  <a:srgbClr val="000000"/>
                </a:solidFill>
              </a:rPr>
              <a:t>Algoritma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Pencarian</a:t>
            </a:r>
            <a:endParaRPr lang="en-US" sz="36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Dalam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proses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data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array,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digunakan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kompleksitas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Sorting 	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2"/>
                </a:solidFill>
              </a:rPr>
              <a:t>½n(n-1)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Pencarian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	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n-1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(n)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latin typeface="Maiandra GD" pitchFamily="34" charset="0"/>
            </a:endParaRP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latin typeface="Maiandra GD" pitchFamily="34" charset="0"/>
              </a:rPr>
              <a:t>Maka</a:t>
            </a:r>
            <a:r>
              <a:rPr lang="en-US" sz="2800" dirty="0" smtClean="0">
                <a:latin typeface="Maiandra GD" pitchFamily="34" charset="0"/>
              </a:rPr>
              <a:t>,</a:t>
            </a:r>
            <a:r>
              <a:rPr lang="en-US" sz="2800" dirty="0" smtClean="0"/>
              <a:t> </a:t>
            </a:r>
          </a:p>
          <a:p>
            <a:pPr marL="341313" indent="-341313" algn="just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(n) + t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(n) </a:t>
            </a:r>
            <a:r>
              <a:rPr lang="en-US" dirty="0" smtClean="0">
                <a:solidFill>
                  <a:schemeClr val="tx2"/>
                </a:solidFill>
                <a:latin typeface="Symbol" pitchFamily="16" charset="2"/>
              </a:rPr>
              <a:t>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(max{n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,n}) = O(n</a:t>
            </a:r>
            <a:r>
              <a:rPr lang="en-US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Orders of Growth (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OoG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4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Menggunakan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2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teknik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kalkulus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menghitung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 limit</a:t>
            </a: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Maiandra GD" pitchFamily="34" charset="0"/>
              </a:rPr>
              <a:t>L’Hopital’s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 rule</a:t>
            </a: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741363" lvl="1" indent="-2841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Maiandra GD" pitchFamily="34" charset="0"/>
              </a:rPr>
              <a:t>Stirling’s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 formula</a:t>
            </a:r>
            <a:endParaRPr lang="en-US" sz="2400" b="1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962400" y="3287713"/>
            <a:ext cx="2817813" cy="901700"/>
            <a:chOff x="2496" y="2071"/>
            <a:chExt cx="1775" cy="568"/>
          </a:xfrm>
          <a:noFill/>
        </p:grpSpPr>
        <p:graphicFrame>
          <p:nvGraphicFramePr>
            <p:cNvPr id="13" name="Object 6"/>
            <p:cNvGraphicFramePr>
              <a:graphicFrameLocks noChangeAspect="1"/>
            </p:cNvGraphicFramePr>
            <p:nvPr/>
          </p:nvGraphicFramePr>
          <p:xfrm>
            <a:off x="2496" y="2071"/>
            <a:ext cx="1775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5" r:id="rId4" imgW="538858" imgH="459478" progId="Equation.3">
                    <p:embed/>
                  </p:oleObj>
                </mc:Choice>
                <mc:Fallback>
                  <p:oleObj r:id="rId4" imgW="538858" imgH="459478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071"/>
                          <a:ext cx="1775" cy="5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2496" y="2071"/>
              <a:ext cx="1775" cy="56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3048000" y="4953000"/>
            <a:ext cx="5180013" cy="641350"/>
            <a:chOff x="1920" y="3120"/>
            <a:chExt cx="3263" cy="404"/>
          </a:xfrm>
          <a:noFill/>
        </p:grpSpPr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1920" y="3120"/>
            <a:ext cx="3263" cy="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6" r:id="rId6" imgW="557757" imgH="288232" progId="Equation.3">
                    <p:embed/>
                  </p:oleObj>
                </mc:Choice>
                <mc:Fallback>
                  <p:oleObj r:id="rId6" imgW="557757" imgH="288232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3120"/>
                          <a:ext cx="3263" cy="4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920" y="3120"/>
              <a:ext cx="3263" cy="40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Orders of Growth (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OoG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4000" baseline="30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Limit Orders of Growth (</a:t>
            </a:r>
            <a:r>
              <a:rPr lang="en-US" sz="2800" dirty="0" err="1" smtClean="0">
                <a:solidFill>
                  <a:srgbClr val="000000"/>
                </a:solidFill>
                <a:latin typeface="Maiandra GD" pitchFamily="34" charset="0"/>
              </a:rPr>
              <a:t>OoG</a:t>
            </a:r>
            <a:r>
              <a:rPr lang="en-US" sz="2800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914400" y="3124200"/>
            <a:ext cx="7085013" cy="1358900"/>
            <a:chOff x="576" y="1968"/>
            <a:chExt cx="4463" cy="856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576" y="1968"/>
            <a:ext cx="4463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4" r:id="rId4" imgW="528433" imgH="528433" progId="Equation.3">
                    <p:embed/>
                  </p:oleObj>
                </mc:Choice>
                <mc:Fallback>
                  <p:oleObj r:id="rId4" imgW="528433" imgH="52843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968"/>
                          <a:ext cx="4463" cy="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576" y="1968"/>
              <a:ext cx="4463" cy="8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820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 :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½n(n-1) and n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limit = </a:t>
            </a:r>
            <a:r>
              <a:rPr lang="en-US" sz="3600" dirty="0">
                <a:solidFill>
                  <a:srgbClr val="000000"/>
                </a:solidFill>
              </a:rPr>
              <a:t>c </a:t>
            </a:r>
            <a:r>
              <a:rPr lang="en-US" sz="28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½n(n-1) </a:t>
            </a:r>
            <a:r>
              <a:rPr lang="en-US" sz="28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2800" dirty="0">
                <a:solidFill>
                  <a:srgbClr val="000000"/>
                </a:solidFill>
              </a:rPr>
              <a:t> (n</a:t>
            </a:r>
            <a:r>
              <a:rPr lang="en-US" sz="2800" baseline="30000" dirty="0">
                <a:solidFill>
                  <a:srgbClr val="000000"/>
                </a:solidFill>
              </a:rPr>
              <a:t>2 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log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n and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√n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cs typeface="Arial" charset="0"/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cs typeface="Arial" charset="0"/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The limit =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0 </a:t>
            </a:r>
            <a:r>
              <a:rPr lang="en-US" sz="2800" dirty="0">
                <a:solidFill>
                  <a:srgbClr val="000000"/>
                </a:solidFill>
                <a:latin typeface="Wingdings" charset="2"/>
                <a:cs typeface="Arial" charset="0"/>
              </a:rPr>
              <a:t>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log</a:t>
            </a:r>
            <a:r>
              <a:rPr lang="en-US" sz="2800" baseline="-25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n has smaller order of </a:t>
            </a:r>
            <a:r>
              <a:rPr lang="en-US" sz="2800" dirty="0">
                <a:solidFill>
                  <a:srgbClr val="000000"/>
                </a:solidFill>
                <a:cs typeface="Arial" charset="0"/>
              </a:rPr>
              <a:t>√n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95400" y="2286000"/>
            <a:ext cx="4951413" cy="739775"/>
            <a:chOff x="816" y="1392"/>
            <a:chExt cx="3119" cy="466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816" y="1392"/>
            <a:ext cx="3119" cy="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2" r:id="rId4" imgW="553236" imgH="471737" progId="Equation.3">
                    <p:embed/>
                  </p:oleObj>
                </mc:Choice>
                <mc:Fallback>
                  <p:oleObj r:id="rId4" imgW="553236" imgH="471737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392"/>
                          <a:ext cx="3119" cy="4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16" y="1392"/>
              <a:ext cx="3119" cy="4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371600" y="4724400"/>
            <a:ext cx="6323013" cy="825500"/>
            <a:chOff x="864" y="2935"/>
            <a:chExt cx="3983" cy="520"/>
          </a:xfrm>
        </p:grpSpPr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864" y="2935"/>
            <a:ext cx="3983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3" r:id="rId6" imgW="543029" imgH="543029" progId="Equation.3">
                    <p:embed/>
                  </p:oleObj>
                </mc:Choice>
                <mc:Fallback>
                  <p:oleObj r:id="rId6" imgW="543029" imgH="54302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935"/>
                          <a:ext cx="3983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864" y="2935"/>
              <a:ext cx="3983" cy="5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8200" y="3276600"/>
            <a:ext cx="51816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914400" y="5791200"/>
            <a:ext cx="65532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820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Contoh</a:t>
            </a:r>
            <a:r>
              <a:rPr lang="en-US" sz="3600" dirty="0" smtClean="0">
                <a:solidFill>
                  <a:srgbClr val="000000"/>
                </a:solidFill>
              </a:rPr>
              <a:t> :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Compare </a:t>
            </a:r>
            <a:r>
              <a:rPr lang="en-US" sz="2800" dirty="0" err="1">
                <a:solidFill>
                  <a:srgbClr val="000000"/>
                </a:solidFill>
              </a:rPr>
              <a:t>OoG</a:t>
            </a:r>
            <a:r>
              <a:rPr lang="en-US" sz="2800" dirty="0">
                <a:solidFill>
                  <a:srgbClr val="000000"/>
                </a:solidFill>
              </a:rPr>
              <a:t> of n! and 2</a:t>
            </a:r>
            <a:r>
              <a:rPr lang="en-US" sz="2800" baseline="30000" dirty="0">
                <a:solidFill>
                  <a:srgbClr val="000000"/>
                </a:solidFill>
              </a:rPr>
              <a:t>n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SzPct val="11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limit =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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2400" dirty="0">
                <a:solidFill>
                  <a:srgbClr val="000000"/>
                </a:solidFill>
              </a:rPr>
              <a:t> n!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2400" dirty="0">
                <a:solidFill>
                  <a:srgbClr val="000000"/>
                </a:solidFill>
              </a:rPr>
              <a:t>(2</a:t>
            </a:r>
            <a:r>
              <a:rPr lang="en-US" sz="2400" baseline="30000" dirty="0">
                <a:solidFill>
                  <a:srgbClr val="000000"/>
                </a:solidFill>
              </a:rPr>
              <a:t>n 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pPr marL="741363" lvl="1" indent="-284163">
              <a:spcBef>
                <a:spcPts val="600"/>
              </a:spcBef>
              <a:buSzPct val="11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914400" y="2300288"/>
            <a:ext cx="7999413" cy="974725"/>
            <a:chOff x="576" y="1449"/>
            <a:chExt cx="5039" cy="614"/>
          </a:xfrm>
        </p:grpSpPr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576" y="1449"/>
            <a:ext cx="5039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3" r:id="rId4" imgW="522836" imgH="499859" progId="Equation.3">
                    <p:embed/>
                  </p:oleObj>
                </mc:Choice>
                <mc:Fallback>
                  <p:oleObj r:id="rId4" imgW="522836" imgH="49985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449"/>
                          <a:ext cx="5039" cy="6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76" y="1449"/>
              <a:ext cx="5039" cy="6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38200" y="3581400"/>
            <a:ext cx="3733800" cy="5334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NOTASI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i="1" dirty="0" smtClean="0">
                <a:solidFill>
                  <a:srgbClr val="000000"/>
                </a:solidFill>
              </a:rPr>
              <a:t>O</a:t>
            </a:r>
            <a:r>
              <a:rPr lang="en-US" sz="3200" dirty="0" smtClean="0">
                <a:solidFill>
                  <a:srgbClr val="000000"/>
                </a:solidFill>
              </a:rPr>
              <a:t> (big oh)</a:t>
            </a:r>
          </a:p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3200" dirty="0" smtClean="0">
                <a:solidFill>
                  <a:srgbClr val="000000"/>
                </a:solidFill>
              </a:rPr>
              <a:t> (big omega)</a:t>
            </a:r>
          </a:p>
          <a:p>
            <a:pPr marL="455613" lvl="1" indent="-284163"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Symbol" pitchFamily="16" charset="2"/>
              </a:rPr>
              <a:t></a:t>
            </a:r>
            <a:r>
              <a:rPr lang="en-US" sz="3200" dirty="0" smtClean="0">
                <a:solidFill>
                  <a:srgbClr val="000000"/>
                </a:solidFill>
              </a:rPr>
              <a:t> (big theta)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724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Cari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contoh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algoritma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kasus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: </a:t>
            </a:r>
          </a:p>
          <a:p>
            <a:pPr marL="514350" indent="-51435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1, log n, n, n log n ,n</a:t>
            </a:r>
            <a:r>
              <a:rPr lang="en-US" sz="3600" baseline="30000" dirty="0" smtClean="0">
                <a:solidFill>
                  <a:schemeClr val="tx2"/>
                </a:solidFill>
              </a:rPr>
              <a:t>2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n</a:t>
            </a:r>
            <a:r>
              <a:rPr lang="en-US" sz="3600" baseline="30000" dirty="0" smtClean="0">
                <a:solidFill>
                  <a:schemeClr val="tx2"/>
                </a:solidFill>
              </a:rPr>
              <a:t>3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2</a:t>
            </a:r>
            <a:r>
              <a:rPr lang="en-US" sz="3600" baseline="30000" dirty="0" smtClean="0">
                <a:solidFill>
                  <a:schemeClr val="tx2"/>
                </a:solidFill>
              </a:rPr>
              <a:t>n</a:t>
            </a:r>
            <a:r>
              <a:rPr lang="en-US" sz="3600" dirty="0" smtClean="0">
                <a:solidFill>
                  <a:schemeClr val="tx2"/>
                </a:solidFill>
              </a:rPr>
              <a:t> ,</a:t>
            </a:r>
            <a:r>
              <a:rPr lang="en-US" sz="3600" baseline="300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n!</a:t>
            </a:r>
          </a:p>
          <a:p>
            <a:pPr marL="514350" indent="-514350">
              <a:buNone/>
            </a:pPr>
            <a:r>
              <a:rPr lang="en-US" sz="2800" dirty="0" err="1" smtClean="0"/>
              <a:t>Laporan</a:t>
            </a:r>
            <a:r>
              <a:rPr lang="en-US" sz="2800" dirty="0" smtClean="0"/>
              <a:t> : 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/>
              <a:t>Makalah</a:t>
            </a:r>
            <a:r>
              <a:rPr lang="en-US" sz="2800" dirty="0" smtClean="0"/>
              <a:t> (hard-copy)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: 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Deskripsi-nya</a:t>
            </a:r>
            <a:endParaRPr lang="en-US" sz="2400" dirty="0" smtClean="0"/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endParaRPr lang="en-US" sz="2400" dirty="0" smtClean="0"/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Tampilan</a:t>
            </a:r>
            <a:r>
              <a:rPr lang="en-US" sz="2400" dirty="0" smtClean="0"/>
              <a:t> (</a:t>
            </a:r>
            <a:r>
              <a:rPr lang="en-US" sz="2400" dirty="0" err="1" smtClean="0"/>
              <a:t>contoh</a:t>
            </a:r>
            <a:r>
              <a:rPr lang="en-US" sz="2400" dirty="0" smtClean="0"/>
              <a:t> 2 </a:t>
            </a:r>
            <a:r>
              <a:rPr lang="en-US" sz="2400" dirty="0" err="1" smtClean="0"/>
              <a:t>buah</a:t>
            </a:r>
            <a:r>
              <a:rPr lang="en-US" sz="2400" dirty="0" smtClean="0"/>
              <a:t> input &amp; output)</a:t>
            </a:r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Grafik</a:t>
            </a:r>
            <a:endParaRPr lang="en-US" sz="2400" dirty="0" smtClean="0"/>
          </a:p>
          <a:p>
            <a:pPr marL="514350" indent="-514350">
              <a:buFontTx/>
              <a:buChar char="-"/>
            </a:pPr>
            <a:r>
              <a:rPr lang="en-US" sz="2800" dirty="0" smtClean="0"/>
              <a:t>Program (soft-copy) : 1 </a:t>
            </a:r>
            <a:r>
              <a:rPr lang="en-US" sz="2800" dirty="0" err="1" smtClean="0"/>
              <a:t>cd</a:t>
            </a:r>
            <a:r>
              <a:rPr lang="en-US" sz="2800" dirty="0" smtClean="0"/>
              <a:t> / </a:t>
            </a:r>
            <a:r>
              <a:rPr lang="en-US" sz="2800" dirty="0" err="1" smtClean="0"/>
              <a:t>kelas</a:t>
            </a:r>
            <a:endParaRPr lang="en-US" sz="2800" dirty="0" smtClean="0"/>
          </a:p>
          <a:p>
            <a:pPr marL="514350" indent="-514350">
              <a:buFontTx/>
              <a:buChar char="-"/>
            </a:pPr>
            <a:endParaRPr lang="en-US" sz="2800" dirty="0" smtClean="0"/>
          </a:p>
          <a:p>
            <a:pPr marL="514350" indent="-514350">
              <a:buNone/>
            </a:pPr>
            <a:endParaRPr lang="id-ID" sz="36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id-ID" sz="2800" baseline="30000" dirty="0" smtClean="0"/>
          </a:p>
          <a:p>
            <a:pPr marL="514350" indent="-514350">
              <a:buNone/>
            </a:pPr>
            <a:endParaRPr lang="en-US" sz="28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abic Typesetting" pitchFamily="66" charset="-78"/>
                <a:cs typeface="Arabic Typesetting" pitchFamily="66" charset="-78"/>
              </a:rPr>
              <a:t>O-notation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</a:rPr>
              <a:t>t(n) 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≤ cg(n)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00400" y="1752600"/>
            <a:ext cx="2743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200400" y="3581400"/>
            <a:ext cx="2743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abic Typesetting" pitchFamily="66" charset="-78"/>
                <a:cs typeface="Arabic Typesetting" pitchFamily="66" charset="-78"/>
              </a:rPr>
              <a:t>O-notation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371600" y="1498600"/>
          <a:ext cx="6858000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r:id="rId4" imgW="2160016" imgH="1621942" progId="Visio.Drawing.11">
                  <p:embed/>
                </p:oleObj>
              </mc:Choice>
              <mc:Fallback>
                <p:oleObj r:id="rId4" imgW="2160016" imgH="162194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98600"/>
                        <a:ext cx="6858000" cy="514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10n </a:t>
            </a:r>
            <a:r>
              <a:rPr lang="en-US" sz="4000" dirty="0">
                <a:solidFill>
                  <a:srgbClr val="000000"/>
                </a:solidFill>
              </a:rPr>
              <a:t>+ 5 </a:t>
            </a:r>
            <a:r>
              <a:rPr lang="en-US" sz="40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i="1" dirty="0">
                <a:solidFill>
                  <a:srgbClr val="000000"/>
                </a:solidFill>
              </a:rPr>
              <a:t>O</a:t>
            </a:r>
            <a:r>
              <a:rPr lang="en-US" sz="4000" dirty="0">
                <a:solidFill>
                  <a:srgbClr val="000000"/>
                </a:solidFill>
              </a:rPr>
              <a:t>(n</a:t>
            </a:r>
            <a:r>
              <a:rPr lang="en-US" sz="4000" baseline="30000" dirty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cg(n)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10n + n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5)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11n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11n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11n</a:t>
            </a:r>
            <a:r>
              <a:rPr lang="en-US" sz="2400" baseline="30000" dirty="0" smtClean="0">
                <a:solidFill>
                  <a:srgbClr val="000000"/>
                </a:solidFill>
              </a:rPr>
              <a:t>2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11,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5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10n + 5n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1)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10n + 5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15n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15n </a:t>
            </a:r>
            <a:r>
              <a:rPr lang="en-US" sz="2400" u="sng" dirty="0" smtClean="0">
                <a:solidFill>
                  <a:srgbClr val="000000"/>
                </a:solidFill>
              </a:rPr>
              <a:t>&lt;</a:t>
            </a:r>
            <a:r>
              <a:rPr lang="en-US" sz="2400" dirty="0" smtClean="0">
                <a:solidFill>
                  <a:srgbClr val="000000"/>
                </a:solidFill>
              </a:rPr>
              <a:t> 15n</a:t>
            </a:r>
            <a:r>
              <a:rPr lang="en-US" sz="2400" baseline="30000" dirty="0" smtClean="0">
                <a:solidFill>
                  <a:srgbClr val="000000"/>
                </a:solidFill>
              </a:rPr>
              <a:t>2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15,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baseline="30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Omega-notation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>
            <a:normAutofit/>
          </a:bodyPr>
          <a:lstStyle/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t(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0000"/>
                </a:solidFill>
              </a:rPr>
              <a:t>g(n)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4400" b="1" dirty="0" smtClean="0">
                <a:solidFill>
                  <a:srgbClr val="000000"/>
                </a:solidFill>
              </a:rPr>
              <a:t>t(n) </a:t>
            </a:r>
            <a:r>
              <a:rPr lang="en-US" sz="4400" b="1" u="sng" dirty="0" smtClean="0">
                <a:solidFill>
                  <a:srgbClr val="000000"/>
                </a:solidFill>
                <a:cs typeface="Arial" charset="0"/>
              </a:rPr>
              <a:t>&gt;</a:t>
            </a:r>
            <a:r>
              <a:rPr lang="en-US" sz="4400" b="1" dirty="0" smtClean="0">
                <a:solidFill>
                  <a:srgbClr val="000000"/>
                </a:solidFill>
                <a:cs typeface="Arial" charset="0"/>
              </a:rPr>
              <a:t> cg(n)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 smtClean="0">
              <a:solidFill>
                <a:srgbClr val="000000"/>
              </a:solidFill>
              <a:cs typeface="Arial" charset="0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semua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n </a:t>
            </a:r>
            <a:r>
              <a:rPr lang="en-US" sz="2800" b="1" u="sng" dirty="0" smtClean="0">
                <a:solidFill>
                  <a:srgbClr val="000000"/>
                </a:solidFill>
              </a:rPr>
              <a:t>&gt;</a:t>
            </a:r>
            <a:r>
              <a:rPr lang="en-US" sz="2800" b="1" dirty="0" smtClean="0">
                <a:solidFill>
                  <a:srgbClr val="000000"/>
                </a:solidFill>
              </a:rPr>
              <a:t> n</a:t>
            </a:r>
            <a:r>
              <a:rPr lang="en-US" sz="2800" b="1" baseline="-25000" dirty="0" smtClean="0">
                <a:solidFill>
                  <a:srgbClr val="000000"/>
                </a:solidFill>
              </a:rPr>
              <a:t>0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konstanta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</a:t>
            </a:r>
            <a:r>
              <a:rPr lang="en-US" sz="2400" b="1" baseline="-250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n), 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nilainya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bebas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ea typeface="Kozuka Gothic Pro H" pitchFamily="34" charset="-128"/>
              </a:rPr>
              <a:t>.</a:t>
            </a: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 algn="ctr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1752600"/>
            <a:ext cx="2743200" cy="609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3200400" y="3581400"/>
            <a:ext cx="2743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Omega-notation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447800" y="1600200"/>
            <a:ext cx="6704013" cy="5033963"/>
            <a:chOff x="960" y="1008"/>
            <a:chExt cx="4223" cy="3171"/>
          </a:xfrm>
        </p:grpSpPr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960" y="1008"/>
            <a:ext cx="4223" cy="3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6" r:id="rId4" imgW="2160016" imgH="1621942" progId="Visio.Drawing.11">
                    <p:embed/>
                  </p:oleObj>
                </mc:Choice>
                <mc:Fallback>
                  <p:oleObj r:id="rId4" imgW="2160016" imgH="1621942" progId="Visio.Drawing.11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008"/>
                          <a:ext cx="4223" cy="3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960" y="1008"/>
              <a:ext cx="4223" cy="31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" y="350838"/>
            <a:ext cx="8001000" cy="5897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err="1">
                <a:solidFill>
                  <a:srgbClr val="000000"/>
                </a:solidFill>
              </a:rPr>
              <a:t>Contoh</a:t>
            </a:r>
            <a:r>
              <a:rPr lang="en-US" sz="4000" dirty="0">
                <a:solidFill>
                  <a:srgbClr val="000000"/>
                </a:solidFill>
              </a:rPr>
              <a:t>: </a:t>
            </a:r>
            <a:r>
              <a:rPr lang="en-US" sz="4000" dirty="0" smtClean="0">
                <a:solidFill>
                  <a:srgbClr val="000000"/>
                </a:solidFill>
              </a:rPr>
              <a:t>n</a:t>
            </a:r>
            <a:r>
              <a:rPr lang="en-US" sz="4000" baseline="30000" dirty="0" smtClean="0">
                <a:solidFill>
                  <a:srgbClr val="000000"/>
                </a:solidFill>
              </a:rPr>
              <a:t>3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Symbol" pitchFamily="16" charset="2"/>
              </a:rPr>
              <a:t></a:t>
            </a:r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Symbol" pitchFamily="16" charset="2"/>
              </a:rPr>
              <a:t></a:t>
            </a:r>
            <a:r>
              <a:rPr lang="en-US" sz="4000" dirty="0" smtClean="0">
                <a:solidFill>
                  <a:srgbClr val="000000"/>
                </a:solidFill>
              </a:rPr>
              <a:t>(</a:t>
            </a:r>
            <a:r>
              <a:rPr lang="en-US" sz="4000" dirty="0">
                <a:solidFill>
                  <a:srgbClr val="000000"/>
                </a:solidFill>
              </a:rPr>
              <a:t>n</a:t>
            </a:r>
            <a:r>
              <a:rPr lang="en-US" sz="4000" baseline="30000" dirty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Cari</a:t>
            </a:r>
            <a:r>
              <a:rPr lang="en-US" sz="2400" dirty="0" smtClean="0">
                <a:solidFill>
                  <a:srgbClr val="000000"/>
                </a:solidFill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</a:rPr>
              <a:t> t(n)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cg(n)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</a:t>
            </a:r>
            <a:r>
              <a:rPr lang="en-US" sz="2400" baseline="30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n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</a:rPr>
              <a:t> n </a:t>
            </a:r>
            <a:r>
              <a:rPr lang="en-US" sz="2400" u="sng" dirty="0" smtClean="0">
                <a:solidFill>
                  <a:srgbClr val="000000"/>
                </a:solidFill>
              </a:rPr>
              <a:t>&gt;</a:t>
            </a:r>
            <a:r>
              <a:rPr lang="en-US" sz="2400" dirty="0" smtClean="0">
                <a:solidFill>
                  <a:srgbClr val="000000"/>
                </a:solidFill>
              </a:rPr>
              <a:t> 0)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aseline="30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c = 1, n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</a:rPr>
              <a:t> = 0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700</Words>
  <Application>Microsoft Office PowerPoint</Application>
  <PresentationFormat>On-screen Show (4:3)</PresentationFormat>
  <Paragraphs>215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Aharoni</vt:lpstr>
      <vt:lpstr>Andalus</vt:lpstr>
      <vt:lpstr>Arabic Typesetting</vt:lpstr>
      <vt:lpstr>Arial</vt:lpstr>
      <vt:lpstr>Calibri</vt:lpstr>
      <vt:lpstr>Comic Sans MS</vt:lpstr>
      <vt:lpstr>Kozuka Gothic Pro H</vt:lpstr>
      <vt:lpstr>Maiandra GD</vt:lpstr>
      <vt:lpstr>Symbol</vt:lpstr>
      <vt:lpstr>Wingdings</vt:lpstr>
      <vt:lpstr>Office Theme</vt:lpstr>
      <vt:lpstr>Microsoft Office Visio Drawing</vt:lpstr>
      <vt:lpstr>Microsoft Equation 3.0</vt:lpstr>
      <vt:lpstr>MATERI PERKULIAHAN ANALISIS ALGORITMA</vt:lpstr>
      <vt:lpstr>NOTASI ASIMTOTIK</vt:lpstr>
      <vt:lpstr>NOTASI</vt:lpstr>
      <vt:lpstr>O-notation</vt:lpstr>
      <vt:lpstr>O-notation</vt:lpstr>
      <vt:lpstr>PowerPoint Presentation</vt:lpstr>
      <vt:lpstr>Omega-notation</vt:lpstr>
      <vt:lpstr>Omega-notation</vt:lpstr>
      <vt:lpstr>PowerPoint Presentation</vt:lpstr>
      <vt:lpstr>Theta-notation</vt:lpstr>
      <vt:lpstr>Theta-notation</vt:lpstr>
      <vt:lpstr>PowerPoint Presentation</vt:lpstr>
      <vt:lpstr>KELAS KOMPLEKSITAS</vt:lpstr>
      <vt:lpstr>KELAS KOMPLEKSITAS</vt:lpstr>
      <vt:lpstr>KELAS 1</vt:lpstr>
      <vt:lpstr>KELAS log n</vt:lpstr>
      <vt:lpstr>KELAS n</vt:lpstr>
      <vt:lpstr>KELAS n log n</vt:lpstr>
      <vt:lpstr>KELAS n2</vt:lpstr>
      <vt:lpstr>KELAS n3</vt:lpstr>
      <vt:lpstr>KELAS 2n</vt:lpstr>
      <vt:lpstr>KELAS n!</vt:lpstr>
      <vt:lpstr>Beberapa ALGORITMA?</vt:lpstr>
      <vt:lpstr>PowerPoint Presentation</vt:lpstr>
      <vt:lpstr>Orders of Growth (OoG)</vt:lpstr>
      <vt:lpstr>Orders of Growth (OoG)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356</cp:revision>
  <dcterms:created xsi:type="dcterms:W3CDTF">2012-02-22T14:18:32Z</dcterms:created>
  <dcterms:modified xsi:type="dcterms:W3CDTF">2018-10-07T03:30:20Z</dcterms:modified>
</cp:coreProperties>
</file>