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274" r:id="rId9"/>
    <p:sldId id="287" r:id="rId10"/>
    <p:sldId id="291" r:id="rId11"/>
    <p:sldId id="289" r:id="rId12"/>
    <p:sldId id="302" r:id="rId13"/>
    <p:sldId id="303" r:id="rId14"/>
    <p:sldId id="273" r:id="rId15"/>
    <p:sldId id="307" r:id="rId16"/>
    <p:sldId id="294" r:id="rId17"/>
    <p:sldId id="272" r:id="rId18"/>
    <p:sldId id="270" r:id="rId19"/>
    <p:sldId id="304" r:id="rId20"/>
    <p:sldId id="305" r:id="rId21"/>
    <p:sldId id="308" r:id="rId22"/>
    <p:sldId id="309" r:id="rId23"/>
    <p:sldId id="310" r:id="rId24"/>
    <p:sldId id="311" r:id="rId25"/>
  </p:sldIdLst>
  <p:sldSz cx="9144000" cy="6858000" type="screen4x3"/>
  <p:notesSz cx="10234613" cy="7099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6F4"/>
    <a:srgbClr val="81F3F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55" autoAdjust="0"/>
    <p:restoredTop sz="96296" autoAdjust="0"/>
  </p:normalViewPr>
  <p:slideViewPr>
    <p:cSldViewPr>
      <p:cViewPr>
        <p:scale>
          <a:sx n="50" d="100"/>
          <a:sy n="50" d="100"/>
        </p:scale>
        <p:origin x="-9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4999" cy="35468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245" y="1"/>
            <a:ext cx="4434999" cy="354682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3E608E9A-D8E7-41AC-A75E-1F1E87A91D3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85"/>
            <a:ext cx="4434999" cy="354681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245" y="6743485"/>
            <a:ext cx="4434999" cy="354681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A3FB08BE-1516-477E-AFEB-82991F559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538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97B29126-2A5B-4FC6-AA6B-3E08C113BA7A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5" y="6743103"/>
            <a:ext cx="4434999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5B700FF6-04DF-437B-9FA8-C8A9B040E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041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611E64-51BB-4BAA-882F-7CCA41FFC36A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DDE26-BB9C-45E2-84BB-FB0E5F68D6C7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FB4621-DBC8-4C1A-AC61-EFBF08AEE2F0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573240-DF39-42B7-BF02-F90036655E3B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B42FB-3D46-4298-8FBD-8B611BB9B0A9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D1B01-DC91-4A9D-AE21-2412176F3A41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50FB-88AA-4CFB-A134-B961604A04AC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5D766-A6D3-4390-B174-523F9A598265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5D95-636C-4852-8B90-48CD54CAA480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20D984-FF35-415E-BCDD-9D6BAABDB135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80E2F4-40BA-4471-A7FD-D89244E17A6E}" type="datetime1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4A4A987F-D703-4E46-B2F4-020375785B8C}" type="datetime1">
              <a:rPr lang="en-US" smtClean="0"/>
              <a:pPr algn="r" eaLnBrk="1" latinLnBrk="0" hangingPunct="1"/>
              <a:t>10/9/2018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sz="2800" smtClean="0">
                <a:solidFill>
                  <a:schemeClr val="tx1"/>
                </a:solidFill>
              </a:rPr>
              <a:t>PROGRAM LINIER</a:t>
            </a:r>
            <a:br>
              <a:rPr sz="2800" smtClean="0">
                <a:solidFill>
                  <a:schemeClr val="tx1"/>
                </a:solidFill>
              </a:rPr>
            </a:br>
            <a:r>
              <a:rPr lang="x-none" sz="2800" smtClean="0">
                <a:solidFill>
                  <a:schemeClr val="tx1"/>
                </a:solidFill>
              </a:rPr>
              <a:t>(Pemodelan Matematika dan Metode Grafis)</a:t>
            </a:r>
            <a:r>
              <a:rPr smtClean="0"/>
              <a:t/>
            </a:r>
            <a:br>
              <a:rPr smtClean="0"/>
            </a:br>
            <a:r>
              <a:rPr sz="2200" smtClean="0">
                <a:solidFill>
                  <a:schemeClr val="tx1"/>
                </a:solidFill>
              </a:rPr>
              <a:t>Pertemuan Ke-</a:t>
            </a:r>
            <a:r>
              <a:rPr lang="id-ID" sz="2200" dirty="0" smtClean="0">
                <a:solidFill>
                  <a:schemeClr val="tx1"/>
                </a:solidFill>
              </a:rPr>
              <a:t>3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7158" y="5472138"/>
            <a:ext cx="8786842" cy="1243010"/>
          </a:xfrm>
        </p:spPr>
        <p:txBody>
          <a:bodyPr>
            <a:normAutofit/>
          </a:bodyPr>
          <a:lstStyle/>
          <a:p>
            <a:pPr algn="ctr"/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Team Dosen Riset Operasional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d-ID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Studi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Informatika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</a:p>
          <a:p>
            <a:pPr algn="ctr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Asumsi</a:t>
            </a:r>
            <a:r>
              <a:rPr lang="en-US" dirty="0" smtClean="0">
                <a:solidFill>
                  <a:schemeClr val="tx1"/>
                </a:solidFill>
              </a:rPr>
              <a:t> Model </a:t>
            </a:r>
            <a:r>
              <a:rPr lang="en-US" dirty="0" err="1" smtClean="0">
                <a:solidFill>
                  <a:schemeClr val="tx1"/>
                </a:solidFill>
              </a:rPr>
              <a:t>Programa</a:t>
            </a:r>
            <a:r>
              <a:rPr lang="en-US" dirty="0" smtClean="0">
                <a:solidFill>
                  <a:schemeClr val="tx1"/>
                </a:solidFill>
              </a:rPr>
              <a:t> Linier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078621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kesebandingan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proporsionality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ongkos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keuntungan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bertambah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keputusan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penambahan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addivity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divisibility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pecahan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kepastian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certainty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Parameter-parameter model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diketahui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000108"/>
            <a:ext cx="8115328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Maksimumkan/minimumkan z=f(x</a:t>
            </a:r>
            <a:r>
              <a:rPr lang="id-ID" sz="1600" dirty="0" smtClean="0"/>
              <a:t>1</a:t>
            </a:r>
            <a:r>
              <a:rPr lang="id-ID" sz="2400" dirty="0" smtClean="0"/>
              <a:t> ,x</a:t>
            </a:r>
            <a:r>
              <a:rPr lang="id-ID" sz="1600" dirty="0" smtClean="0"/>
              <a:t>2</a:t>
            </a:r>
            <a:r>
              <a:rPr lang="id-ID" sz="2400" dirty="0" smtClean="0"/>
              <a:t>,...,x</a:t>
            </a:r>
            <a:r>
              <a:rPr lang="id-ID" sz="1600" dirty="0" smtClean="0"/>
              <a:t>n</a:t>
            </a:r>
            <a:r>
              <a:rPr lang="id-ID" sz="2400" dirty="0" smtClean="0"/>
              <a:t>)</a:t>
            </a:r>
          </a:p>
          <a:p>
            <a:pPr>
              <a:buNone/>
            </a:pPr>
            <a:r>
              <a:rPr lang="id-ID" sz="2400" dirty="0" smtClean="0"/>
              <a:t>Dengan kendala      g</a:t>
            </a:r>
            <a:r>
              <a:rPr lang="id-ID" sz="1400" dirty="0" smtClean="0"/>
              <a:t>1</a:t>
            </a:r>
            <a:r>
              <a:rPr lang="id-ID" sz="2400" dirty="0" smtClean="0"/>
              <a:t>(x</a:t>
            </a:r>
            <a:r>
              <a:rPr lang="id-ID" sz="1600" dirty="0" smtClean="0"/>
              <a:t>1</a:t>
            </a:r>
            <a:r>
              <a:rPr lang="id-ID" sz="2400" dirty="0" smtClean="0"/>
              <a:t>,x</a:t>
            </a:r>
            <a:r>
              <a:rPr lang="id-ID" sz="1600" dirty="0" smtClean="0"/>
              <a:t>2</a:t>
            </a:r>
            <a:r>
              <a:rPr lang="id-ID" sz="2400" dirty="0" smtClean="0"/>
              <a:t>,...x</a:t>
            </a:r>
            <a:r>
              <a:rPr lang="id-ID" sz="1400" dirty="0" smtClean="0"/>
              <a:t>n</a:t>
            </a:r>
            <a:r>
              <a:rPr lang="id-ID" sz="2400" dirty="0" smtClean="0"/>
              <a:t>)       	     b</a:t>
            </a:r>
            <a:r>
              <a:rPr lang="id-ID" sz="1400" dirty="0" smtClean="0"/>
              <a:t>1</a:t>
            </a:r>
          </a:p>
          <a:p>
            <a:pPr>
              <a:buNone/>
            </a:pPr>
            <a:r>
              <a:rPr lang="id-ID" sz="2400" dirty="0" smtClean="0"/>
              <a:t>			             g</a:t>
            </a:r>
            <a:r>
              <a:rPr lang="id-ID" sz="1400" dirty="0" smtClean="0"/>
              <a:t>2</a:t>
            </a:r>
            <a:r>
              <a:rPr lang="id-ID" sz="2400" dirty="0" smtClean="0"/>
              <a:t>(x</a:t>
            </a:r>
            <a:r>
              <a:rPr lang="id-ID" sz="1400" dirty="0" smtClean="0"/>
              <a:t>1</a:t>
            </a:r>
            <a:r>
              <a:rPr lang="id-ID" sz="2400" dirty="0" smtClean="0"/>
              <a:t>,x</a:t>
            </a:r>
            <a:r>
              <a:rPr lang="id-ID" sz="1400" dirty="0" smtClean="0"/>
              <a:t>2</a:t>
            </a:r>
            <a:r>
              <a:rPr lang="id-ID" sz="2400" dirty="0" smtClean="0"/>
              <a:t>,...x</a:t>
            </a:r>
            <a:r>
              <a:rPr lang="id-ID" sz="1400" dirty="0" smtClean="0"/>
              <a:t>n</a:t>
            </a:r>
            <a:r>
              <a:rPr lang="id-ID" sz="2400" dirty="0" smtClean="0"/>
              <a:t>)         ≥ 	     b</a:t>
            </a:r>
            <a:r>
              <a:rPr lang="id-ID" sz="1400" dirty="0" smtClean="0"/>
              <a:t>2 </a:t>
            </a:r>
            <a:r>
              <a:rPr lang="id-ID" sz="2400" dirty="0" smtClean="0"/>
              <a:t>				           </a:t>
            </a:r>
            <a:r>
              <a:rPr lang="id-ID" sz="2400" dirty="0" smtClean="0">
                <a:latin typeface="Tahoma"/>
                <a:ea typeface="Tahoma"/>
                <a:cs typeface="Tahoma"/>
              </a:rPr>
              <a:t>⁞		   =	</a:t>
            </a:r>
          </a:p>
          <a:p>
            <a:pPr>
              <a:buNone/>
            </a:pPr>
            <a:r>
              <a:rPr lang="id-ID" sz="2400" dirty="0" smtClean="0">
                <a:latin typeface="Tahoma"/>
                <a:ea typeface="Tahoma"/>
                <a:cs typeface="Tahoma"/>
              </a:rPr>
              <a:t>		                       </a:t>
            </a:r>
            <a:r>
              <a:rPr lang="id-ID" sz="2400" dirty="0" smtClean="0"/>
              <a:t>g</a:t>
            </a:r>
            <a:r>
              <a:rPr lang="id-ID" sz="1400" dirty="0" smtClean="0"/>
              <a:t>m</a:t>
            </a:r>
            <a:r>
              <a:rPr lang="id-ID" sz="2400" dirty="0" smtClean="0"/>
              <a:t>(x</a:t>
            </a:r>
            <a:r>
              <a:rPr lang="id-ID" sz="1400" dirty="0" smtClean="0"/>
              <a:t>1</a:t>
            </a:r>
            <a:r>
              <a:rPr lang="id-ID" sz="2400" dirty="0" smtClean="0"/>
              <a:t>,x</a:t>
            </a:r>
            <a:r>
              <a:rPr lang="id-ID" sz="1400" dirty="0" smtClean="0"/>
              <a:t>2</a:t>
            </a:r>
            <a:r>
              <a:rPr lang="id-ID" sz="2400" dirty="0" smtClean="0"/>
              <a:t>,...x</a:t>
            </a:r>
            <a:r>
              <a:rPr lang="id-ID" sz="1400" dirty="0" smtClean="0"/>
              <a:t>n</a:t>
            </a:r>
            <a:r>
              <a:rPr lang="id-ID" sz="2400" dirty="0" smtClean="0"/>
              <a:t>)         ≤ 	     b</a:t>
            </a:r>
            <a:r>
              <a:rPr lang="id-ID" sz="1400" dirty="0" smtClean="0"/>
              <a:t>m</a:t>
            </a:r>
            <a:r>
              <a:rPr lang="id-ID" sz="2400" dirty="0" smtClean="0"/>
              <a:t> 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Syarat nonnegatif x</a:t>
            </a:r>
            <a:r>
              <a:rPr lang="id-ID" sz="1400" dirty="0" smtClean="0"/>
              <a:t>1</a:t>
            </a:r>
            <a:r>
              <a:rPr lang="id-ID" sz="2400" dirty="0" smtClean="0"/>
              <a:t>,x</a:t>
            </a:r>
            <a:r>
              <a:rPr lang="id-ID" sz="1400" dirty="0" smtClean="0"/>
              <a:t>2</a:t>
            </a:r>
            <a:r>
              <a:rPr lang="id-ID" sz="2400" dirty="0" smtClean="0"/>
              <a:t>,...x</a:t>
            </a:r>
            <a:r>
              <a:rPr lang="id-ID" sz="1400" dirty="0" smtClean="0"/>
              <a:t>n</a:t>
            </a:r>
            <a:r>
              <a:rPr lang="id-ID" sz="2400" dirty="0" smtClean="0"/>
              <a:t> ≥ 0</a:t>
            </a:r>
          </a:p>
          <a:p>
            <a:pPr>
              <a:buNone/>
            </a:pPr>
            <a:endParaRPr lang="id-ID" sz="2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2ECDA-F683-450D-9FB0-DB35937C0F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8115328" cy="5825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b="1" dirty="0" smtClean="0">
                <a:solidFill>
                  <a:schemeClr val="tx1"/>
                </a:solidFill>
              </a:rPr>
              <a:t>Model Matematika Untuk PL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715008" y="1500174"/>
            <a:ext cx="685800" cy="1714500"/>
          </a:xfrm>
          <a:prstGeom prst="rightBrace">
            <a:avLst>
              <a:gd name="adj1" fmla="val 8333"/>
              <a:gd name="adj2" fmla="val 4736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endParaRPr lang="id-ID" sz="2800" b="1" dirty="0">
              <a:solidFill>
                <a:srgbClr val="000000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6732240" y="1430288"/>
            <a:ext cx="685800" cy="180136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endParaRPr lang="id-ID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3200" dirty="0" smtClean="0"/>
              <a:t>Seorang petani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lahan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ditanami</a:t>
            </a:r>
            <a:r>
              <a:rPr lang="en-US" sz="3200" dirty="0" smtClean="0"/>
              <a:t> </a:t>
            </a:r>
            <a:r>
              <a:rPr lang="en-US" sz="3200" dirty="0" err="1" smtClean="0"/>
              <a:t>tembakau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kedelai</a:t>
            </a:r>
            <a:r>
              <a:rPr lang="en-US" sz="3200" dirty="0" smtClean="0"/>
              <a:t> </a:t>
            </a:r>
            <a:r>
              <a:rPr lang="en-US" sz="3200" dirty="0" err="1" smtClean="0"/>
              <a:t>seluas</a:t>
            </a:r>
            <a:r>
              <a:rPr lang="en-US" sz="3200" dirty="0" smtClean="0"/>
              <a:t> </a:t>
            </a:r>
            <a:r>
              <a:rPr lang="en-US" sz="3200" dirty="0" err="1" smtClean="0"/>
              <a:t>maksimal</a:t>
            </a:r>
            <a:r>
              <a:rPr lang="en-US" sz="3200" dirty="0" smtClean="0"/>
              <a:t> 150 </a:t>
            </a:r>
            <a:r>
              <a:rPr lang="en-US" sz="3200" dirty="0" err="1" smtClean="0"/>
              <a:t>hektar</a:t>
            </a:r>
            <a:r>
              <a:rPr lang="en-US" sz="3200" dirty="0" smtClean="0"/>
              <a:t>.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id-ID" sz="3200" dirty="0" smtClean="0"/>
              <a:t>   </a:t>
            </a:r>
            <a:r>
              <a:rPr lang="en-US" sz="3200" dirty="0" err="1" smtClean="0"/>
              <a:t>hektar</a:t>
            </a:r>
            <a:r>
              <a:rPr lang="en-US" sz="3200" dirty="0" smtClean="0"/>
              <a:t> </a:t>
            </a:r>
            <a:r>
              <a:rPr lang="en-US" sz="3200" dirty="0" err="1" smtClean="0"/>
              <a:t>tembakau</a:t>
            </a:r>
            <a:r>
              <a:rPr lang="en-US" sz="3200" dirty="0" smtClean="0"/>
              <a:t>  </a:t>
            </a:r>
            <a:r>
              <a:rPr lang="en-US" sz="3200" dirty="0" err="1" smtClean="0"/>
              <a:t>butuh</a:t>
            </a:r>
            <a:r>
              <a:rPr lang="en-US" sz="3200" dirty="0" smtClean="0"/>
              <a:t> 100 jam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unt</a:t>
            </a:r>
            <a:r>
              <a:rPr lang="id-ID" sz="3200" dirty="0" smtClean="0"/>
              <a:t>u</a:t>
            </a:r>
            <a:r>
              <a:rPr lang="en-US" sz="3200" dirty="0" smtClean="0"/>
              <a:t>k </a:t>
            </a:r>
            <a:r>
              <a:rPr lang="id-ID" sz="3200" dirty="0" smtClean="0"/>
              <a:t>    </a:t>
            </a:r>
            <a:r>
              <a:rPr lang="en-US" sz="3200" dirty="0" err="1" smtClean="0"/>
              <a:t>kedelai</a:t>
            </a:r>
            <a:r>
              <a:rPr lang="en-US" sz="3200" dirty="0" smtClean="0"/>
              <a:t> </a:t>
            </a:r>
            <a:r>
              <a:rPr lang="en-US" sz="3200" dirty="0" err="1" smtClean="0"/>
              <a:t>butuh</a:t>
            </a:r>
            <a:r>
              <a:rPr lang="en-US" sz="3200" dirty="0" smtClean="0"/>
              <a:t> 20</a:t>
            </a:r>
            <a:r>
              <a:rPr lang="id-ID" sz="3200" dirty="0" smtClean="0"/>
              <a:t>0</a:t>
            </a:r>
            <a:r>
              <a:rPr lang="en-US" sz="3200" dirty="0" smtClean="0"/>
              <a:t> jam. </a:t>
            </a:r>
            <a:r>
              <a:rPr lang="id-ID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penyediaan</a:t>
            </a:r>
            <a:r>
              <a:rPr lang="en-US" sz="3200" dirty="0" smtClean="0"/>
              <a:t> jam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id-ID" sz="3200" dirty="0" smtClean="0"/>
              <a:t> </a:t>
            </a:r>
            <a:r>
              <a:rPr lang="en-US" sz="3200" dirty="0" smtClean="0"/>
              <a:t>s</a:t>
            </a:r>
            <a:r>
              <a:rPr lang="id-ID" sz="3200" dirty="0" smtClean="0"/>
              <a:t>a</a:t>
            </a:r>
            <a:r>
              <a:rPr lang="en-US" sz="3200" dirty="0" smtClean="0"/>
              <a:t>mp</a:t>
            </a:r>
            <a:r>
              <a:rPr lang="id-ID" sz="3200" dirty="0" smtClean="0"/>
              <a:t>ai</a:t>
            </a:r>
            <a:r>
              <a:rPr lang="en-US" sz="3200" dirty="0" smtClean="0"/>
              <a:t> </a:t>
            </a:r>
            <a:r>
              <a:rPr lang="en-US" sz="3200" dirty="0" err="1" smtClean="0"/>
              <a:t>dgn</a:t>
            </a:r>
            <a:r>
              <a:rPr lang="en-US" sz="3200" dirty="0" smtClean="0"/>
              <a:t> </a:t>
            </a:r>
            <a:r>
              <a:rPr lang="en-US" sz="3200" dirty="0" err="1" smtClean="0"/>
              <a:t>musim</a:t>
            </a:r>
            <a:r>
              <a:rPr lang="en-US" sz="3200" dirty="0" smtClean="0"/>
              <a:t> </a:t>
            </a:r>
            <a:r>
              <a:rPr lang="en-US" sz="3200" dirty="0" err="1" smtClean="0"/>
              <a:t>panen</a:t>
            </a:r>
            <a:r>
              <a:rPr lang="en-US" sz="3200" dirty="0" smtClean="0"/>
              <a:t> </a:t>
            </a:r>
            <a:r>
              <a:rPr lang="en-US" sz="3200" dirty="0" err="1" smtClean="0"/>
              <a:t>maksimum</a:t>
            </a:r>
            <a:r>
              <a:rPr lang="en-US" sz="3200" dirty="0" smtClean="0"/>
              <a:t> 16000 jam. </a:t>
            </a:r>
            <a:r>
              <a:rPr lang="id-ID" sz="3200" dirty="0" smtClean="0"/>
              <a:t>Untuk     memenuhi kebutuhan tembakau maka lahan harus ditanami tembakau minimal 20 hektar.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hektar</a:t>
            </a:r>
            <a:r>
              <a:rPr lang="en-US" sz="3200" dirty="0" smtClean="0"/>
              <a:t> </a:t>
            </a:r>
            <a:r>
              <a:rPr lang="en-US" sz="3200" dirty="0" err="1" smtClean="0"/>
              <a:t>tembakau</a:t>
            </a:r>
            <a:r>
              <a:rPr lang="en-US" sz="3200" dirty="0" smtClean="0"/>
              <a:t> </a:t>
            </a:r>
            <a:r>
              <a:rPr lang="en-US" sz="3200" dirty="0" err="1" smtClean="0"/>
              <a:t>keuntungannya</a:t>
            </a:r>
            <a:r>
              <a:rPr lang="en-US" sz="3200" dirty="0" smtClean="0"/>
              <a:t> </a:t>
            </a:r>
            <a:r>
              <a:rPr lang="en-US" sz="3200" dirty="0" err="1" smtClean="0"/>
              <a:t>Rp</a:t>
            </a:r>
            <a:r>
              <a:rPr lang="en-US" sz="3200" dirty="0" smtClean="0"/>
              <a:t>. 75.000,-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id-ID" sz="3200" dirty="0" smtClean="0"/>
              <a:t>    </a:t>
            </a:r>
            <a:r>
              <a:rPr lang="en-US" sz="3200" dirty="0" err="1" smtClean="0"/>
              <a:t>kedelai</a:t>
            </a:r>
            <a:r>
              <a:rPr lang="en-US" sz="3200" dirty="0" smtClean="0"/>
              <a:t> </a:t>
            </a:r>
            <a:r>
              <a:rPr lang="en-US" sz="3200" dirty="0" err="1" smtClean="0"/>
              <a:t>Rp</a:t>
            </a:r>
            <a:r>
              <a:rPr lang="en-US" sz="3200" dirty="0" smtClean="0"/>
              <a:t>. 25.000,-</a:t>
            </a:r>
          </a:p>
          <a:p>
            <a:pPr marL="0" indent="0">
              <a:buNone/>
            </a:pPr>
            <a:r>
              <a:rPr lang="en-US" sz="3200" dirty="0" smtClean="0"/>
              <a:t>T</a:t>
            </a:r>
            <a:r>
              <a:rPr lang="id-ID" sz="3200" dirty="0" smtClean="0"/>
              <a:t>entukan keputusan optimal yg sebaiknya dipilih petani?</a:t>
            </a:r>
            <a:endParaRPr lang="en-US" sz="3200" dirty="0" smtClean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2ECDA-F683-450D-9FB0-DB35937C0F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8115328" cy="58259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b="1" dirty="0" smtClean="0">
                <a:solidFill>
                  <a:schemeClr val="tx1"/>
                </a:solidFill>
              </a:rPr>
              <a:t>Contoh Kasus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42ECDA-F683-450D-9FB0-DB35937C0FE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74638"/>
            <a:ext cx="8115328" cy="582594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chemeClr val="tx1"/>
                </a:solidFill>
              </a:rPr>
              <a:t>Model Matematika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91556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>
              <a:spcBef>
                <a:spcPct val="0"/>
              </a:spcBef>
              <a:spcAft>
                <a:spcPct val="0"/>
              </a:spcAft>
            </a:pPr>
            <a:r>
              <a:rPr lang="id-ID" sz="2400" dirty="0" smtClean="0">
                <a:solidFill>
                  <a:srgbClr val="000000"/>
                </a:solidFill>
              </a:rPr>
              <a:t>Misalkan Jumlah tanah yang ditanami tembakau adalah x</a:t>
            </a:r>
            <a:r>
              <a:rPr lang="id-ID" sz="1400" dirty="0" smtClean="0">
                <a:solidFill>
                  <a:srgbClr val="000000"/>
                </a:solidFill>
              </a:rPr>
              <a:t>1</a:t>
            </a:r>
            <a:r>
              <a:rPr lang="id-ID" sz="2400" dirty="0" smtClean="0">
                <a:solidFill>
                  <a:srgbClr val="000000"/>
                </a:solidFill>
              </a:rPr>
              <a:t> ha.  Jumlah tanah yang ditanami kedelai adalah x</a:t>
            </a:r>
            <a:r>
              <a:rPr lang="id-ID" sz="1400" dirty="0" smtClean="0">
                <a:solidFill>
                  <a:srgbClr val="000000"/>
                </a:solidFill>
              </a:rPr>
              <a:t>2</a:t>
            </a:r>
            <a:r>
              <a:rPr lang="id-ID" sz="2400" dirty="0" smtClean="0">
                <a:solidFill>
                  <a:srgbClr val="000000"/>
                </a:solidFill>
              </a:rPr>
              <a:t> ha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535322" cy="27491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sz="2400" dirty="0" smtClean="0"/>
              <a:t>Maksimumkan 	 </a:t>
            </a:r>
            <a:r>
              <a:rPr lang="id-ID" dirty="0" smtClean="0"/>
              <a:t>   </a:t>
            </a:r>
          </a:p>
          <a:p>
            <a:pPr>
              <a:buNone/>
            </a:pPr>
            <a:r>
              <a:rPr lang="id-ID" sz="2400" dirty="0" smtClean="0"/>
              <a:t>		z = 75x</a:t>
            </a:r>
            <a:r>
              <a:rPr lang="id-ID" sz="1400" dirty="0" smtClean="0"/>
              <a:t>1</a:t>
            </a:r>
            <a:r>
              <a:rPr lang="id-ID" sz="2400" dirty="0" smtClean="0"/>
              <a:t> + 25x</a:t>
            </a:r>
            <a:r>
              <a:rPr lang="id-ID" sz="1400" dirty="0" smtClean="0"/>
              <a:t>2           </a:t>
            </a:r>
            <a:r>
              <a:rPr lang="id-ID" sz="2400" dirty="0" smtClean="0"/>
              <a:t>(dalam ribuan)</a:t>
            </a:r>
            <a:endParaRPr lang="id-ID" sz="1400" dirty="0" smtClean="0"/>
          </a:p>
          <a:p>
            <a:pPr>
              <a:buNone/>
            </a:pPr>
            <a:r>
              <a:rPr lang="id-ID" sz="2400" dirty="0" smtClean="0"/>
              <a:t>Dengan kendala	  </a:t>
            </a:r>
          </a:p>
          <a:p>
            <a:pPr>
              <a:buNone/>
            </a:pPr>
            <a:r>
              <a:rPr lang="id-ID" sz="2400" dirty="0" smtClean="0"/>
              <a:t> 		           x</a:t>
            </a:r>
            <a:r>
              <a:rPr lang="id-ID" sz="1400" dirty="0" smtClean="0"/>
              <a:t>1</a:t>
            </a:r>
            <a:r>
              <a:rPr lang="id-ID" sz="2400" dirty="0" smtClean="0"/>
              <a:t> + x</a:t>
            </a:r>
            <a:r>
              <a:rPr lang="id-ID" sz="1400" dirty="0" smtClean="0"/>
              <a:t>2</a:t>
            </a:r>
            <a:r>
              <a:rPr lang="id-ID" sz="2400" dirty="0" smtClean="0"/>
              <a:t>      ≤ 150   (lahan)</a:t>
            </a:r>
          </a:p>
          <a:p>
            <a:pPr>
              <a:buNone/>
            </a:pPr>
            <a:r>
              <a:rPr lang="id-ID" sz="2400" dirty="0" smtClean="0"/>
              <a:t>	                 x</a:t>
            </a:r>
            <a:r>
              <a:rPr lang="id-ID" sz="1400" dirty="0" smtClean="0"/>
              <a:t>1</a:t>
            </a:r>
            <a:r>
              <a:rPr lang="id-ID" sz="2400" dirty="0" smtClean="0"/>
              <a:t> + </a:t>
            </a:r>
            <a:r>
              <a:rPr lang="id-ID" sz="2400" dirty="0"/>
              <a:t>2</a:t>
            </a:r>
            <a:r>
              <a:rPr lang="id-ID" sz="2400" dirty="0" smtClean="0"/>
              <a:t>x</a:t>
            </a:r>
            <a:r>
              <a:rPr lang="id-ID" sz="1400" dirty="0" smtClean="0"/>
              <a:t>2</a:t>
            </a:r>
            <a:r>
              <a:rPr lang="id-ID" sz="2400" dirty="0" smtClean="0"/>
              <a:t>    ≤ 160   (jam)</a:t>
            </a:r>
          </a:p>
          <a:p>
            <a:pPr>
              <a:buNone/>
            </a:pPr>
            <a:r>
              <a:rPr lang="id-ID" sz="2400" dirty="0" smtClean="0"/>
              <a:t>		</a:t>
            </a:r>
            <a:r>
              <a:rPr lang="id-ID" sz="2400" dirty="0"/>
              <a:t> </a:t>
            </a:r>
            <a:r>
              <a:rPr lang="id-ID" sz="2400" dirty="0" smtClean="0"/>
              <a:t>          x</a:t>
            </a:r>
            <a:r>
              <a:rPr lang="id-ID" sz="1400" dirty="0" smtClean="0"/>
              <a:t>1</a:t>
            </a:r>
            <a:r>
              <a:rPr lang="id-ID" sz="2400" dirty="0" smtClean="0"/>
              <a:t> </a:t>
            </a:r>
            <a:r>
              <a:rPr lang="id-ID" sz="2400" dirty="0"/>
              <a:t> </a:t>
            </a:r>
            <a:r>
              <a:rPr lang="id-ID" sz="2400" dirty="0" smtClean="0"/>
              <a:t>           ≥   20   (lahan minimum)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Syarat non negatif</a:t>
            </a:r>
            <a:r>
              <a:rPr lang="id-ID" sz="2400" dirty="0"/>
              <a:t> </a:t>
            </a:r>
            <a:r>
              <a:rPr lang="id-ID" sz="2400" dirty="0" smtClean="0"/>
              <a:t> x</a:t>
            </a:r>
            <a:r>
              <a:rPr lang="id-ID" sz="1400" dirty="0" smtClean="0"/>
              <a:t>1</a:t>
            </a:r>
            <a:r>
              <a:rPr lang="id-ID" sz="2400" dirty="0" smtClean="0"/>
              <a:t>, x</a:t>
            </a:r>
            <a:r>
              <a:rPr lang="id-ID" sz="1400" dirty="0" smtClean="0"/>
              <a:t>2</a:t>
            </a:r>
            <a:r>
              <a:rPr lang="id-ID" sz="2400" dirty="0" smtClean="0"/>
              <a:t>  ≥ 0</a:t>
            </a:r>
            <a:endParaRPr lang="id-ID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Penyelesaian Model Matematika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179512" y="1275606"/>
            <a:ext cx="4606802" cy="4296534"/>
          </a:xfrm>
        </p:spPr>
        <p:txBody>
          <a:bodyPr>
            <a:noAutofit/>
          </a:bodyPr>
          <a:lstStyle/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x1 + x2 = 150</a:t>
            </a:r>
          </a:p>
          <a:p>
            <a:pPr>
              <a:buNone/>
            </a:pPr>
            <a:r>
              <a:rPr lang="id-ID" sz="2400" dirty="0" smtClean="0"/>
              <a:t>Jika x1 =0 maka x2 = 150</a:t>
            </a:r>
          </a:p>
          <a:p>
            <a:pPr>
              <a:buNone/>
            </a:pPr>
            <a:r>
              <a:rPr lang="id-ID" sz="2400" dirty="0" smtClean="0"/>
              <a:t>	         (0,150)		   </a:t>
            </a:r>
          </a:p>
          <a:p>
            <a:pPr>
              <a:buNone/>
            </a:pPr>
            <a:r>
              <a:rPr lang="id-ID" sz="2400" dirty="0" smtClean="0"/>
              <a:t>Jika x1 =10 maka x2 = 140</a:t>
            </a:r>
          </a:p>
          <a:p>
            <a:pPr>
              <a:buNone/>
            </a:pPr>
            <a:r>
              <a:rPr lang="id-ID" sz="2400" dirty="0" smtClean="0"/>
              <a:t>	         (10,140)</a:t>
            </a:r>
          </a:p>
          <a:p>
            <a:pPr>
              <a:buNone/>
            </a:pPr>
            <a:r>
              <a:rPr lang="id-ID" sz="2400" dirty="0" smtClean="0"/>
              <a:t>Periksa titik (0,0)</a:t>
            </a:r>
          </a:p>
          <a:p>
            <a:pPr>
              <a:buNone/>
            </a:pPr>
            <a:r>
              <a:rPr lang="id-ID" sz="2400" dirty="0" smtClean="0"/>
              <a:t>Maka    x1 + x2  ≤ 150</a:t>
            </a:r>
          </a:p>
          <a:p>
            <a:pPr>
              <a:buNone/>
            </a:pPr>
            <a:r>
              <a:rPr lang="id-ID" sz="2400" dirty="0" smtClean="0"/>
              <a:t>	         0+0  ≤ 150</a:t>
            </a:r>
          </a:p>
          <a:p>
            <a:pPr>
              <a:buNone/>
            </a:pPr>
            <a:r>
              <a:rPr lang="id-ID" sz="2400" dirty="0" smtClean="0"/>
              <a:t>	         0  ≤150 (benar)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					</a:t>
            </a:r>
            <a:endParaRPr lang="id-ID" sz="2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691062" y="1657334"/>
            <a:ext cx="4357718" cy="40833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x1 +2x2 = 160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x1 =0 maka x2 = 80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(0,80)		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x2 =20 maka x1 = 120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(120,20)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Periksa titik (0,0)</a:t>
            </a:r>
            <a:r>
              <a:rPr kumimoji="0" lang="id-ID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x1 + 2x2  ≤  160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0+0  ≤ 160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0  ≤160 (benar)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Penyelesaian Model Matematika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251520" y="1059582"/>
            <a:ext cx="7892380" cy="4798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x1 = 20   (20,0) dan  (20,10)</a:t>
            </a:r>
          </a:p>
          <a:p>
            <a:pPr>
              <a:buNone/>
            </a:pPr>
            <a:r>
              <a:rPr lang="id-ID" sz="2800" dirty="0" smtClean="0"/>
              <a:t>Periksa titik (10,0)</a:t>
            </a:r>
          </a:p>
          <a:p>
            <a:pPr>
              <a:buNone/>
            </a:pPr>
            <a:r>
              <a:rPr lang="id-ID" sz="2800" dirty="0" smtClean="0"/>
              <a:t>Maka x1 ≥  </a:t>
            </a:r>
            <a:r>
              <a:rPr lang="id-ID" sz="2800" dirty="0"/>
              <a:t>2</a:t>
            </a:r>
            <a:r>
              <a:rPr lang="id-ID" sz="2800" dirty="0" smtClean="0"/>
              <a:t>0</a:t>
            </a:r>
          </a:p>
          <a:p>
            <a:pPr>
              <a:buNone/>
            </a:pPr>
            <a:r>
              <a:rPr lang="id-ID" sz="2800" dirty="0" smtClean="0"/>
              <a:t>         10 ≥ </a:t>
            </a:r>
            <a:r>
              <a:rPr lang="id-ID" sz="2800" dirty="0"/>
              <a:t>2</a:t>
            </a:r>
            <a:r>
              <a:rPr lang="id-ID" sz="2800" dirty="0" smtClean="0"/>
              <a:t>0 (salah)		</a:t>
            </a:r>
          </a:p>
          <a:p>
            <a:pPr>
              <a:buNone/>
            </a:pPr>
            <a:r>
              <a:rPr lang="id-ID" sz="2800" dirty="0" smtClean="0"/>
              <a:t>Syarat non negatif  x1, x2  ≥ 0</a:t>
            </a:r>
          </a:p>
          <a:p>
            <a:pPr>
              <a:buNone/>
            </a:pPr>
            <a:r>
              <a:rPr lang="id-ID" sz="2800" dirty="0" smtClean="0"/>
              <a:t>           x1 = 0 </a:t>
            </a:r>
          </a:p>
          <a:p>
            <a:pPr>
              <a:buNone/>
            </a:pPr>
            <a:r>
              <a:rPr lang="id-ID" sz="2800" dirty="0" smtClean="0"/>
              <a:t>    Dan x2 = 0</a:t>
            </a:r>
          </a:p>
          <a:p>
            <a:endParaRPr lang="id-ID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666750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Diagram dari Program Linear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31590"/>
            <a:ext cx="7011394" cy="370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Arrow Connector 33"/>
          <p:cNvCxnSpPr/>
          <p:nvPr/>
        </p:nvCxnSpPr>
        <p:spPr>
          <a:xfrm flipV="1">
            <a:off x="2915816" y="2499742"/>
            <a:ext cx="72008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15816" y="2139702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Daerah feasible</a:t>
            </a:r>
            <a:endParaRPr lang="id-ID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364088" y="3723878"/>
            <a:ext cx="504056" cy="29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68144" y="356011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Titik Kritis</a:t>
            </a:r>
            <a:endParaRPr lang="id-ID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835696" y="157467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x1=20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15616" y="141962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x1=0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40152" y="401191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x2=0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67944" y="308683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x1+x2=150</a:t>
            </a:r>
            <a:endParaRPr lang="id-ID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123728" y="285978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x1+2x2=160</a:t>
            </a:r>
            <a:endParaRPr lang="id-ID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45" grpId="0"/>
      <p:bldP spid="46" grpId="0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000000"/>
                </a:solidFill>
              </a:rPr>
              <a:t>Mencari Titik Potong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869178"/>
          </a:xfrm>
        </p:spPr>
        <p:txBody>
          <a:bodyPr>
            <a:normAutofit/>
          </a:bodyPr>
          <a:lstStyle/>
          <a:p>
            <a:pPr marL="342900" indent="-342900" eaLnBrk="0" fontAlgn="base" latinLnBrk="0" hangingPunct="0">
              <a:spcAft>
                <a:spcPct val="0"/>
              </a:spcAft>
              <a:defRPr/>
            </a:pPr>
            <a:r>
              <a:rPr lang="id-ID" sz="2800" kern="0" dirty="0" smtClean="0">
                <a:solidFill>
                  <a:srgbClr val="006600"/>
                </a:solidFill>
              </a:rPr>
              <a:t>Cari titik potong dari garis</a:t>
            </a:r>
          </a:p>
          <a:p>
            <a:pPr marL="342900" indent="-342900" eaLnBrk="0" fontAlgn="base" latinLnBrk="0" hangingPunct="0">
              <a:spcAft>
                <a:spcPct val="0"/>
              </a:spcAft>
              <a:defRPr/>
            </a:pPr>
            <a:r>
              <a:rPr lang="id-ID" sz="2800" kern="0" dirty="0" smtClean="0">
                <a:solidFill>
                  <a:srgbClr val="006600"/>
                </a:solidFill>
              </a:rPr>
              <a:t>x1 + 2x2 = 160 dengan x1 + x2 = 150 menggunakan metode eliminasi diperoleh titik (140,10)</a:t>
            </a:r>
          </a:p>
          <a:p>
            <a:pPr marL="342900" indent="-342900" eaLnBrk="0" fontAlgn="base" latinLnBrk="0" hangingPunct="0">
              <a:spcAft>
                <a:spcPct val="0"/>
              </a:spcAft>
              <a:defRPr/>
            </a:pPr>
            <a:r>
              <a:rPr lang="id-ID" sz="2800" kern="0" dirty="0" smtClean="0">
                <a:solidFill>
                  <a:srgbClr val="006600"/>
                </a:solidFill>
              </a:rPr>
              <a:t>Cari titik potong dari garis</a:t>
            </a:r>
          </a:p>
          <a:p>
            <a:pPr marL="342900" indent="-342900" eaLnBrk="0" fontAlgn="base" latinLnBrk="0" hangingPunct="0">
              <a:spcAft>
                <a:spcPct val="0"/>
              </a:spcAft>
              <a:defRPr/>
            </a:pPr>
            <a:r>
              <a:rPr lang="id-ID" sz="2800" kern="0" dirty="0" smtClean="0">
                <a:solidFill>
                  <a:srgbClr val="006600"/>
                </a:solidFill>
              </a:rPr>
              <a:t>x1 + 2x2 = 160 dengan x1 = 20 dengan mensubtitusi x1 = 20 ke persamaan </a:t>
            </a:r>
          </a:p>
          <a:p>
            <a:pPr marL="342900" indent="-342900" eaLnBrk="0" fontAlgn="base" latinLnBrk="0" hangingPunct="0">
              <a:spcAft>
                <a:spcPct val="0"/>
              </a:spcAft>
              <a:defRPr/>
            </a:pPr>
            <a:r>
              <a:rPr lang="id-ID" sz="2800" kern="0" dirty="0" smtClean="0">
                <a:solidFill>
                  <a:srgbClr val="006600"/>
                </a:solidFill>
              </a:rPr>
              <a:t>   x1 + 2x2 = 160 diperoleh titik (20,70)</a:t>
            </a:r>
          </a:p>
          <a:p>
            <a:endParaRPr lang="id-ID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Autofit/>
          </a:bodyPr>
          <a:lstStyle/>
          <a:p>
            <a:r>
              <a:rPr lang="id-ID" sz="3200" dirty="0" smtClean="0">
                <a:solidFill>
                  <a:srgbClr val="000000"/>
                </a:solidFill>
              </a:rPr>
              <a:t>Hitung nilai z dari titik ekstrim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5900"/>
          <a:ext cx="822960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0060">
                <a:tc>
                  <a:txBody>
                    <a:bodyPr/>
                    <a:lstStyle/>
                    <a:p>
                      <a:r>
                        <a:rPr lang="id-ID" sz="2700" dirty="0" smtClean="0"/>
                        <a:t>Koordinat Titik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id-ID" sz="2700" dirty="0" smtClean="0"/>
                        <a:t>Nilai z=75x</a:t>
                      </a:r>
                      <a:r>
                        <a:rPr lang="id-ID" sz="1400" dirty="0" smtClean="0"/>
                        <a:t>1</a:t>
                      </a:r>
                      <a:r>
                        <a:rPr lang="id-ID" sz="2700" dirty="0" smtClean="0"/>
                        <a:t>+25x</a:t>
                      </a:r>
                      <a:r>
                        <a:rPr lang="id-ID" sz="1400" dirty="0" smtClean="0"/>
                        <a:t>2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/>
                        <a:t>(150,0)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>
                          <a:solidFill>
                            <a:schemeClr val="dk1"/>
                          </a:solidFill>
                        </a:rPr>
                        <a:t>11250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FFFF00"/>
                    </a:solidFill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/>
                        <a:t>(20,0)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/>
                        <a:t>1500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/>
                        <a:t>(140,10)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>
                          <a:solidFill>
                            <a:schemeClr val="dk1"/>
                          </a:solidFill>
                        </a:rPr>
                        <a:t>10750</a:t>
                      </a:r>
                      <a:endParaRPr lang="id-ID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/>
                        <a:t>(20,70)</a:t>
                      </a:r>
                      <a:endParaRPr lang="id-ID" sz="27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700" dirty="0" smtClean="0"/>
                        <a:t>3250</a:t>
                      </a:r>
                      <a:endParaRPr lang="id-ID" sz="27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091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Untuk mendapatkan keuntungan maksimum </a:t>
            </a:r>
          </a:p>
          <a:p>
            <a:pPr>
              <a:buNone/>
            </a:pPr>
            <a:r>
              <a:rPr lang="id-ID" sz="2400" dirty="0" smtClean="0"/>
              <a:t>maka lahan dapat ditanam satu jenis tanaman </a:t>
            </a:r>
          </a:p>
          <a:p>
            <a:pPr>
              <a:buNone/>
            </a:pPr>
            <a:r>
              <a:rPr lang="id-ID" sz="2400" dirty="0" smtClean="0"/>
              <a:t>saja yaitu tembakau dengan keuntungan sebesar </a:t>
            </a:r>
          </a:p>
          <a:p>
            <a:pPr>
              <a:buNone/>
            </a:pPr>
            <a:r>
              <a:rPr lang="id-ID" sz="2400" dirty="0" smtClean="0"/>
              <a:t>11250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Autofit/>
          </a:bodyPr>
          <a:lstStyle/>
          <a:p>
            <a:r>
              <a:rPr lang="id-ID" sz="3200" dirty="0" smtClean="0"/>
              <a:t>Kesimpulan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sz="2800" smtClean="0">
                <a:solidFill>
                  <a:schemeClr val="tx1"/>
                </a:solidFill>
              </a:rPr>
              <a:t>PROGRAM LINEAR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86808" cy="5214974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Linier Programming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persoalan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pengalokasian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sumber-sumber</a:t>
            </a: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daya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terbatas</a:t>
            </a: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diantara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bersaing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Linier Programming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mengalokasikan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tunggal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memaksimumkan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keuntungan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meminimumkan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Linier Programming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model  </a:t>
            </a:r>
            <a:r>
              <a:rPr lang="en-US" sz="3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Operations Research 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ptimisasi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linear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matematika</a:t>
            </a:r>
            <a:r>
              <a:rPr lang="en-US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linear.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50072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d-ID" sz="2400" dirty="0" smtClean="0"/>
              <a:t>Sebuah perusahaan memproduksi dua jenis mainan dari kayu,berupa boneka dan kereta api. </a:t>
            </a:r>
            <a:r>
              <a:rPr lang="id-ID" sz="2400" dirty="0" smtClean="0">
                <a:solidFill>
                  <a:srgbClr val="FF0000"/>
                </a:solidFill>
              </a:rPr>
              <a:t>Boneka dijual Rp.27.000/lusin dan memerlukan biaya material Rp. 10.000 dan biaya tenaga kerja Rp.14.000.</a:t>
            </a:r>
            <a:r>
              <a:rPr lang="id-ID" sz="2400" dirty="0" smtClean="0"/>
              <a:t> Kereta api dijual seharga Rp. 21.000/lusin memerlukan biaya material Rp. 9.000 dan biaya tenaga kerja Rp. 10.000. </a:t>
            </a:r>
            <a:r>
              <a:rPr lang="id-ID" sz="2400" dirty="0" smtClean="0">
                <a:solidFill>
                  <a:srgbClr val="C00000"/>
                </a:solidFill>
              </a:rPr>
              <a:t>Untuk membuat boneka dan kereta api Diperlukan dua kelompok kerja yaitu tukang kayu dan tukang poles. </a:t>
            </a:r>
            <a:r>
              <a:rPr lang="id-ID" sz="2400" dirty="0" smtClean="0"/>
              <a:t>Setiap lusin boneka memerlukan 2 jam pemolesan dan dan 1 jam pekerjaan kayu.</a:t>
            </a:r>
          </a:p>
          <a:p>
            <a:pPr algn="just">
              <a:buNone/>
            </a:pPr>
            <a:r>
              <a:rPr lang="id-ID" sz="2400" dirty="0" smtClean="0"/>
              <a:t>Sedangkan setiap lusin kereta api memerlukan 1 jam pemolesan dan 1 jam perkerjaan kayu. </a:t>
            </a:r>
            <a:r>
              <a:rPr lang="id-ID" sz="2400" dirty="0" smtClean="0">
                <a:solidFill>
                  <a:srgbClr val="C00000"/>
                </a:solidFill>
              </a:rPr>
              <a:t>Meskipun pada setiap minggunya setiap minggu perusahaan dapat memenuhi seluruh material yang diperlukan, jam kerja yang tersedia 100 jam untuk pemolesan dan 80 jam untuk pekerjaan kayu. </a:t>
            </a:r>
            <a:r>
              <a:rPr lang="id-ID" sz="2400" dirty="0" smtClean="0"/>
              <a:t>Dari pengamatan pasar diketahui bahwa kebutuhan akan kereta api tidak terbatas sedangkan untuk boneka penjualan tidak lebih dari 40 lusin terjual setiap minggunya.</a:t>
            </a:r>
          </a:p>
          <a:p>
            <a:pPr algn="just">
              <a:buNone/>
            </a:pPr>
            <a:r>
              <a:rPr lang="id-ID" sz="2400" dirty="0" smtClean="0"/>
              <a:t> 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Buatlah Model Matematikanya !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Selesaikan program liniernya dengan metode grafis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Carilah Titik potongnya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Hitung nilai  dan titik ekstrimnya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Buatlah kesimpulan.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 1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Perusahaan kaca WYNDOR memproduksi kaca dengan kualitas tinggi, termasuk jendela dan pintu.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Perusahaan tesebut mempunyai 3 departemen :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100" dirty="0" smtClean="0">
              <a:latin typeface="Arial" pitchFamily="34" charset="0"/>
              <a:cs typeface="Arial" pitchFamily="34" charset="0"/>
            </a:endParaRP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Departemen 1 : membuat rangka aluminimum dan perkakas logam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Departemen 2     :   membuat rangka kayu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Departemen 3  : membuat kaca dan merakit sebuah </a:t>
            </a:r>
            <a:r>
              <a:rPr lang="id-ID" sz="2100" dirty="0" smtClean="0">
                <a:latin typeface="Arial" pitchFamily="34" charset="0"/>
                <a:cs typeface="Arial" pitchFamily="34" charset="0"/>
              </a:rPr>
              <a:t>produk</a:t>
            </a:r>
          </a:p>
          <a:p>
            <a:pPr marL="355600" indent="-355600" algn="just">
              <a:spcBef>
                <a:spcPts val="0"/>
              </a:spcBef>
              <a:tabLst>
                <a:tab pos="273050" algn="l"/>
              </a:tabLst>
            </a:pPr>
            <a:endParaRPr lang="id-ID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Karena terjadi penurunan pendapatan, maka pihak atasan memutuskan untuk menghentikan produk yang tidak mendatangkan keuntungan &amp; menentukan kapasitas produksi untuk membuat dua produk baru yang dinilai mempunyai potensi pasar tinggi.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Produk tersebut adalah :</a:t>
            </a:r>
          </a:p>
          <a:p>
            <a:pPr marL="355600" indent="-355600" algn="just">
              <a:spcBef>
                <a:spcPts val="0"/>
              </a:spcBef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Produk 1 : pintu kaca dengan rangka aluminium</a:t>
            </a:r>
          </a:p>
          <a:p>
            <a:pPr marL="355600" indent="-355600" algn="just">
              <a:spcBef>
                <a:spcPts val="0"/>
              </a:spcBef>
            </a:pPr>
            <a:r>
              <a:rPr lang="id-ID" sz="2100" dirty="0" smtClean="0">
                <a:latin typeface="Arial" pitchFamily="34" charset="0"/>
                <a:cs typeface="Arial" pitchFamily="34" charset="0"/>
              </a:rPr>
              <a:t>Produk 2 : rangka rangkap jendela dari kayu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21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 </a:t>
            </a:r>
            <a:r>
              <a:rPr lang="id-ID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id-ID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id-ID" dirty="0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sz="1900" dirty="0" smtClean="0">
                <a:latin typeface="Arial" pitchFamily="34" charset="0"/>
                <a:cs typeface="Arial" pitchFamily="34" charset="0"/>
              </a:rPr>
              <a:t>Produk 1 membutuhkan proses di Departemen 1 dan 3. Produk 2 membutuhkan proses di Departmemen 2 dan 3. Bagian Pemasaran berpendapat bahwa perusahaan dapat menjual setiap produk sebanyak jumlah produk  yang dapat diproduksi oleh departemen-departemen tersebut.  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1900" dirty="0" smtClean="0">
                <a:latin typeface="Arial" pitchFamily="34" charset="0"/>
                <a:cs typeface="Arial" pitchFamily="34" charset="0"/>
              </a:rPr>
              <a:t>Maka perlu menentukan </a:t>
            </a:r>
            <a:r>
              <a:rPr lang="id-ID" sz="1900" b="1" dirty="0" smtClean="0">
                <a:latin typeface="Arial" pitchFamily="34" charset="0"/>
                <a:cs typeface="Arial" pitchFamily="34" charset="0"/>
              </a:rPr>
              <a:t>rata-rata produksi kedua produk</a:t>
            </a:r>
            <a:r>
              <a:rPr lang="id-ID" sz="1900" dirty="0" smtClean="0">
                <a:latin typeface="Arial" pitchFamily="34" charset="0"/>
                <a:cs typeface="Arial" pitchFamily="34" charset="0"/>
              </a:rPr>
              <a:t> tersebut supaya </a:t>
            </a:r>
            <a:r>
              <a:rPr lang="id-ID" sz="1900" b="1" dirty="0" smtClean="0">
                <a:latin typeface="Arial" pitchFamily="34" charset="0"/>
                <a:cs typeface="Arial" pitchFamily="34" charset="0"/>
              </a:rPr>
              <a:t>keuntungan yang diperoleh dapat maksimal</a:t>
            </a:r>
            <a:r>
              <a:rPr lang="id-ID" sz="1900" dirty="0" smtClean="0">
                <a:latin typeface="Arial" pitchFamily="34" charset="0"/>
                <a:cs typeface="Arial" pitchFamily="34" charset="0"/>
              </a:rPr>
              <a:t>, tetapi disesuaikan dengan kapasitas produksi yang tersedia di tiga departemen yang ada. Diasumsikan bahwa tiap produk akan diproduksi dengan satuan batch (20 unit), sehingga rata-rata produksi diartikan sebagai jumlah batch yang dihasilkan tiap minggunya</a:t>
            </a:r>
            <a:r>
              <a:rPr lang="id-ID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Identifikasi yang harus dikumpulkan 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Jumlah jam produksi yang tersedia tiap minggu di setiap departemen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Jumlah waktu produksi yang digunakan untuk memproduksi setiap batch produk baru di setiap departemen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Keuntungan tiap batch produk baru.</a:t>
            </a:r>
          </a:p>
          <a:p>
            <a:pPr marL="0" indent="0" algn="just">
              <a:spcBef>
                <a:spcPts val="0"/>
              </a:spcBef>
              <a:buNone/>
            </a:pPr>
            <a:endParaRPr lang="id-ID" sz="1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22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 2 !!!</a:t>
            </a:r>
            <a:endParaRPr lang="id-ID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SzPct val="85000"/>
              <a:buNone/>
              <a:defRPr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Jika diasumsikan :</a:t>
            </a:r>
          </a:p>
          <a:p>
            <a:pPr marL="0" lvl="0" indent="0" algn="just">
              <a:spcBef>
                <a:spcPts val="0"/>
              </a:spcBef>
              <a:buSzPct val="85000"/>
              <a:buNone/>
              <a:defRPr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id-ID" sz="18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= jumlah batch produk 1 tiap minggu</a:t>
            </a:r>
          </a:p>
          <a:p>
            <a:pPr marL="0" lvl="0" indent="0" algn="just">
              <a:spcBef>
                <a:spcPts val="0"/>
              </a:spcBef>
              <a:buSzPct val="85000"/>
              <a:buNone/>
              <a:defRPr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id-ID" sz="1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= jumlah batch produk 2 tiap minggu</a:t>
            </a:r>
          </a:p>
          <a:p>
            <a:pPr marL="628650" lvl="0" indent="-628650" algn="just">
              <a:spcBef>
                <a:spcPts val="0"/>
              </a:spcBef>
              <a:buSzPct val="85000"/>
              <a:buNone/>
              <a:defRPr/>
            </a:pPr>
            <a:r>
              <a:rPr lang="id-ID" sz="1800" dirty="0" smtClean="0">
                <a:latin typeface="Arial" pitchFamily="34" charset="0"/>
                <a:cs typeface="Arial" pitchFamily="34" charset="0"/>
              </a:rPr>
              <a:t>Z = total keuntungan tiap minggu (dalam satuan ribuan dolar) hasil produksi kedua produk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28650" lvl="0" indent="-628650" algn="just">
              <a:spcBef>
                <a:spcPts val="0"/>
              </a:spcBef>
              <a:buSzPct val="85000"/>
              <a:buNone/>
              <a:defRPr/>
            </a:pP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                            Data 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permasalahan Wyndoor Glass Co.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id-ID" sz="1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 2 !!!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3000370"/>
          <a:ext cx="8001056" cy="343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2313667"/>
                <a:gridCol w="2046177"/>
                <a:gridCol w="1783824"/>
              </a:tblGrid>
              <a:tr h="604072"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Departemen</a:t>
                      </a:r>
                      <a:endParaRPr lang="id-ID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 Produksi per Batch, Jam</a:t>
                      </a:r>
                      <a:endParaRPr lang="id-ID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 Produksi Tersedia per Minggu, Jam</a:t>
                      </a:r>
                      <a:endParaRPr lang="id-ID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8280">
                <a:tc v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endParaRPr lang="id-ID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/>
                </a:tc>
              </a:tr>
              <a:tr h="724886">
                <a:tc vMerge="1"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/>
                </a:tc>
              </a:tr>
              <a:tr h="33828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28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28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4072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Keuntungan per Batch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$ 3000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$ 5000</a:t>
                      </a:r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500726"/>
          </a:xfrm>
        </p:spPr>
        <p:txBody>
          <a:bodyPr>
            <a:normAutofit/>
          </a:bodyPr>
          <a:lstStyle/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Buatlah </a:t>
            </a:r>
            <a:r>
              <a:rPr lang="id-ID" sz="2400" dirty="0" smtClean="0"/>
              <a:t>Model Matematikanya !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Selesaikan program liniernya dengan metode grafis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Carilah Titik potongnya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Hitung nilai  dan titik ekstrimnya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id-ID" sz="2400" dirty="0" smtClean="0"/>
              <a:t>Buatlah kesimpulan.</a:t>
            </a:r>
          </a:p>
          <a:p>
            <a:pPr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24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Tugas 2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!!!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Formulasi</a:t>
            </a:r>
            <a:r>
              <a:rPr lang="en-US" sz="2800" dirty="0" smtClean="0">
                <a:solidFill>
                  <a:schemeClr val="tx1"/>
                </a:solidFill>
              </a:rPr>
              <a:t> Model </a:t>
            </a:r>
            <a:r>
              <a:rPr lang="en-US" sz="2800" dirty="0" err="1" smtClean="0">
                <a:solidFill>
                  <a:schemeClr val="tx1"/>
                </a:solidFill>
              </a:rPr>
              <a:t>Programa</a:t>
            </a:r>
            <a:r>
              <a:rPr lang="en-US" sz="2800" dirty="0" smtClean="0">
                <a:solidFill>
                  <a:schemeClr val="tx1"/>
                </a:solidFill>
              </a:rPr>
              <a:t> Linier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286808" cy="5143536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dihadapi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alokasi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optimum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kerja,bahan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mentah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ruangan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keterbatasa</a:t>
            </a:r>
            <a:r>
              <a:rPr lang="id-ID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sumberdaya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profit,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kesejahteraan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Minimasi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jarak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linier :</a:t>
            </a:r>
          </a:p>
          <a:p>
            <a:pPr marL="777240" lvl="1" indent="-45720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Keputusan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77240" lvl="1" indent="-45720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77240" lvl="1" indent="-45720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Pembatas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64294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Variabel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Keputusan</a:t>
            </a:r>
            <a:r>
              <a:rPr lang="id-ID" sz="2800" dirty="0" smtClean="0">
                <a:solidFill>
                  <a:schemeClr val="tx1"/>
                </a:solidFill>
              </a:rPr>
              <a:t> (1)</a:t>
            </a:r>
            <a:endParaRPr lang="en-US" sz="2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286808" cy="5143536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menguraikan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lengkap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keputusan-keputusan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hendak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dahulu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merumuskan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kendalanya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Caranya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ajukan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algn="just"/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minimum”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Variabel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Keputusan</a:t>
            </a:r>
            <a:r>
              <a:rPr lang="id-ID" sz="2800" dirty="0" smtClean="0">
                <a:solidFill>
                  <a:schemeClr val="tx1"/>
                </a:solidFill>
              </a:rPr>
              <a:t> (2)</a:t>
            </a:r>
            <a:endParaRPr lang="en-US" sz="2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86808" cy="5214974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33400" lvl="1" indent="-26035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diproduksi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persediaan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maksimum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maksimum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33400" lvl="1" indent="-260350" algn="just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33400" lvl="1" indent="-26035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dikirim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pengiriman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minimum ?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533400" lvl="1" indent="-260350" algn="just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33400" lvl="1" indent="-26035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Saham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berapa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saham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dibeli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64294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Tujuan</a:t>
            </a:r>
            <a:r>
              <a:rPr lang="id-ID" sz="2800" dirty="0" smtClean="0">
                <a:solidFill>
                  <a:schemeClr val="tx1"/>
                </a:solidFill>
              </a:rPr>
              <a:t> (1)</a:t>
            </a:r>
            <a:endParaRPr lang="en-US" sz="2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86808" cy="521497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dimaksimumkan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biasanya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keuntungan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diminimumkan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biasanya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ongkos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/biaya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linier,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hendak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diwujudkan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linier.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Tujuan</a:t>
            </a:r>
            <a:r>
              <a:rPr lang="id-ID" sz="2800" dirty="0" smtClean="0">
                <a:solidFill>
                  <a:schemeClr val="tx1"/>
                </a:solidFill>
              </a:rPr>
              <a:t> (2)</a:t>
            </a:r>
            <a:endParaRPr lang="en-US" sz="2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86808" cy="5214974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Memaksimumkan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Meminimumkan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persediaan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Meminimumkan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biaya-biaya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operasi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Meminimumkan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Memaksimumkan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promosi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matematis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Maksimasi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Z = f(X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…..,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Minimasi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Z = f(X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X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…..,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928670"/>
            <a:ext cx="8115328" cy="5500726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dihadapi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harga-harga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terpenuhi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88670" lvl="1" indent="-51435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Agar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dihasilkan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kualifikasi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minimum.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Kendala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Pembatas</a:t>
            </a:r>
            <a:r>
              <a:rPr lang="id-ID" dirty="0" smtClean="0">
                <a:solidFill>
                  <a:schemeClr val="tx1"/>
                </a:solidFill>
              </a:rPr>
              <a:t> (1)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4348" y="928670"/>
            <a:ext cx="7972452" cy="5500726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Ada 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88670" lvl="1" indent="-514350" algn="just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pembatas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1245870" lvl="2" indent="-514350"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kanannya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1245870" lvl="2" indent="-514350"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 ≤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syarat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1245870" lvl="2" indent="-514350"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kanannya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1245870" lvl="2" indent="-514350"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 ≥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keharusan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1245870" lvl="2" indent="-514350"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1245870" lvl="2" indent="-514350" algn="just">
              <a:buFont typeface="Arial" pitchFamily="34" charset="0"/>
              <a:buChar char="•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d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 =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Kendala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Pembatas</a:t>
            </a:r>
            <a:r>
              <a:rPr lang="id-ID" dirty="0" smtClean="0">
                <a:solidFill>
                  <a:schemeClr val="tx1"/>
                </a:solidFill>
              </a:rPr>
              <a:t> (2)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912</TotalTime>
  <Words>1349</Words>
  <Application>Microsoft Office PowerPoint</Application>
  <PresentationFormat>On-screen Show (4:3)</PresentationFormat>
  <Paragraphs>241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PROGRAM LINIER (Pemodelan Matematika dan Metode Grafis) Pertemuan Ke-3</vt:lpstr>
      <vt:lpstr>PROGRAM LINEAR</vt:lpstr>
      <vt:lpstr>Formulasi Model Programa Linier</vt:lpstr>
      <vt:lpstr>Variabel Keputusan (1)</vt:lpstr>
      <vt:lpstr>Variabel Keputusan (2)</vt:lpstr>
      <vt:lpstr>Fungsi Tujuan (1)</vt:lpstr>
      <vt:lpstr>Fungsi Tujuan (2)</vt:lpstr>
      <vt:lpstr>Fungsi Kendala/Pembatas (1)</vt:lpstr>
      <vt:lpstr>Fungsi Kendala/Pembatas (2)</vt:lpstr>
      <vt:lpstr>Asumsi Model Programa Linier</vt:lpstr>
      <vt:lpstr>Model Matematika Untuk PL</vt:lpstr>
      <vt:lpstr>Contoh Kasus</vt:lpstr>
      <vt:lpstr>Model Matematika</vt:lpstr>
      <vt:lpstr>Penyelesaian Model Matematika</vt:lpstr>
      <vt:lpstr>Penyelesaian Model Matematika</vt:lpstr>
      <vt:lpstr>Diagram dari Program Linear</vt:lpstr>
      <vt:lpstr>Mencari Titik Potong</vt:lpstr>
      <vt:lpstr>Hitung nilai z dari titik ekstrim</vt:lpstr>
      <vt:lpstr>Kesimpulan</vt:lpstr>
      <vt:lpstr>Tugas 1 !!!</vt:lpstr>
      <vt:lpstr>Tugas 2 !!!</vt:lpstr>
      <vt:lpstr>Tugas 2 !!!</vt:lpstr>
      <vt:lpstr>Tugas 2 !!!</vt:lpstr>
      <vt:lpstr>Tugas 2 !!!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OPERASIONAL Pertemuan Ke-1</dc:title>
  <dc:creator>Riani</dc:creator>
  <cp:lastModifiedBy>Sufa'atin</cp:lastModifiedBy>
  <cp:revision>287</cp:revision>
  <cp:lastPrinted>2015-09-17T05:30:17Z</cp:lastPrinted>
  <dcterms:created xsi:type="dcterms:W3CDTF">2010-02-12T06:18:54Z</dcterms:created>
  <dcterms:modified xsi:type="dcterms:W3CDTF">2018-10-09T04:01:46Z</dcterms:modified>
</cp:coreProperties>
</file>