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10/9/2018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10/9/2018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10/9/2018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10/9/2018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10/9/2018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10/9/2018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10/9/2018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10/9/2018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10/9/2018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10/9/2018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8522" y="1046137"/>
            <a:ext cx="10318418" cy="4394988"/>
          </a:xfrm>
        </p:spPr>
        <p:txBody>
          <a:bodyPr/>
          <a:lstStyle/>
          <a:p>
            <a:r>
              <a:rPr lang="en-ID" sz="3200" dirty="0" smtClean="0"/>
              <a:t>PERTEMUAN </a:t>
            </a:r>
            <a:br>
              <a:rPr lang="en-ID" sz="3200" dirty="0" smtClean="0"/>
            </a:br>
            <a:r>
              <a:rPr lang="en-ID" sz="3200" dirty="0" smtClean="0"/>
              <a:t>KE-4</a:t>
            </a:r>
            <a:br>
              <a:rPr lang="en-ID" sz="3200" dirty="0" smtClean="0"/>
            </a:br>
            <a:r>
              <a:rPr lang="en-ID" sz="3200" dirty="0" smtClean="0"/>
              <a:t/>
            </a:r>
            <a:br>
              <a:rPr lang="en-ID" sz="3200" dirty="0" smtClean="0"/>
            </a:br>
            <a:r>
              <a:rPr lang="en-ID" sz="3200" dirty="0" smtClean="0"/>
              <a:t>URAIAN PEKERJAAN </a:t>
            </a:r>
            <a:r>
              <a:rPr lang="en-ID" sz="3200" dirty="0"/>
              <a:t/>
            </a:r>
            <a:br>
              <a:rPr lang="en-ID" sz="3200" dirty="0"/>
            </a:br>
            <a:r>
              <a:rPr lang="en-ID" sz="3200" dirty="0" smtClean="0"/>
              <a:t>ANALISA JABATAN</a:t>
            </a:r>
            <a:br>
              <a:rPr lang="en-ID" sz="3200" dirty="0" smtClean="0"/>
            </a:br>
            <a:r>
              <a:rPr lang="en-ID" sz="3200" dirty="0" smtClean="0"/>
              <a:t>DESAIN PEKERJAAN</a:t>
            </a:r>
            <a:endParaRPr lang="en-US" sz="32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044709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81200" y="274638"/>
            <a:ext cx="8229600" cy="654050"/>
          </a:xfrm>
        </p:spPr>
        <p:txBody>
          <a:bodyPr/>
          <a:lstStyle/>
          <a:p>
            <a:pPr algn="l" eaLnBrk="1" hangingPunct="1"/>
            <a:r>
              <a:rPr lang="id-ID" altLang="en-US" sz="2800">
                <a:latin typeface="Times New Roman" panose="02020603050405020304" pitchFamily="18" charset="0"/>
                <a:cs typeface="Times New Roman" panose="02020603050405020304" pitchFamily="18" charset="0"/>
              </a:rPr>
              <a:t>Desain Pekerjaan (job design)</a:t>
            </a:r>
          </a:p>
        </p:txBody>
      </p:sp>
      <p:sp>
        <p:nvSpPr>
          <p:cNvPr id="3" name="Content Placeholder 2"/>
          <p:cNvSpPr>
            <a:spLocks noGrp="1"/>
          </p:cNvSpPr>
          <p:nvPr>
            <p:ph idx="1"/>
          </p:nvPr>
        </p:nvSpPr>
        <p:spPr>
          <a:xfrm>
            <a:off x="1981200" y="1071563"/>
            <a:ext cx="8229600" cy="5357812"/>
          </a:xfrm>
          <a:solidFill>
            <a:schemeClr val="bg1"/>
          </a:solidFill>
          <a:ln>
            <a:solidFill>
              <a:srgbClr val="FFC000"/>
            </a:solidFill>
          </a:ln>
        </p:spPr>
        <p:txBody>
          <a:bodyPr rtlCol="0">
            <a:normAutofit lnSpcReduction="10000"/>
          </a:bodyPr>
          <a:lstStyle/>
          <a:p>
            <a:pPr marL="548640" indent="-411480" algn="just">
              <a:buClr>
                <a:schemeClr val="tx1">
                  <a:shade val="95000"/>
                </a:schemeClr>
              </a:buClr>
              <a:buFont typeface="Wingdings" pitchFamily="2" charset="2"/>
              <a:buChar char="§"/>
              <a:defRPr/>
            </a:pPr>
            <a:r>
              <a:rPr lang="id-ID" sz="2400" dirty="0">
                <a:latin typeface="Times New Roman" pitchFamily="18" charset="0"/>
                <a:cs typeface="Times New Roman" pitchFamily="18" charset="0"/>
              </a:rPr>
              <a:t>Menurut Henry Simamora (1995)  desain pekerjaan adalah proses penentuan tugas-tugas yang akan dilaksanakan, metode-metode yang digunakan untuk melaksanakan tugas, dan bagaimana pekerjaan tersebut berkaitan dengan pekerjaan lainnya dalam organisasi.</a:t>
            </a:r>
          </a:p>
          <a:p>
            <a:pPr marL="548640" indent="-411480" algn="just">
              <a:buClr>
                <a:schemeClr val="tx1">
                  <a:shade val="95000"/>
                </a:schemeClr>
              </a:buClr>
              <a:buFont typeface="Wingdings" pitchFamily="2" charset="2"/>
              <a:buChar char="§"/>
              <a:defRPr/>
            </a:pPr>
            <a:endParaRPr lang="id-ID" sz="2400" dirty="0">
              <a:latin typeface="Times New Roman" pitchFamily="18" charset="0"/>
              <a:cs typeface="Times New Roman" pitchFamily="18" charset="0"/>
            </a:endParaRPr>
          </a:p>
          <a:p>
            <a:pPr marL="548640" indent="-411480" algn="just">
              <a:buClr>
                <a:schemeClr val="tx1">
                  <a:shade val="95000"/>
                </a:schemeClr>
              </a:buClr>
              <a:buFont typeface="Wingdings" pitchFamily="2" charset="2"/>
              <a:buChar char="§"/>
              <a:defRPr/>
            </a:pPr>
            <a:r>
              <a:rPr lang="id-ID" sz="2400" dirty="0">
                <a:latin typeface="Times New Roman" pitchFamily="18" charset="0"/>
                <a:cs typeface="Times New Roman" pitchFamily="18" charset="0"/>
              </a:rPr>
              <a:t>Faktor-faktor yang mempengaruhi desain pekerjaan .</a:t>
            </a:r>
          </a:p>
          <a:p>
            <a:pPr marL="548640" indent="-411480" algn="just">
              <a:buClr>
                <a:schemeClr val="tx1">
                  <a:shade val="95000"/>
                </a:schemeClr>
              </a:buClr>
              <a:buNone/>
              <a:defRPr/>
            </a:pPr>
            <a:r>
              <a:rPr lang="id-ID" sz="2400" dirty="0">
                <a:latin typeface="Times New Roman" pitchFamily="18" charset="0"/>
                <a:cs typeface="Times New Roman" pitchFamily="18" charset="0"/>
              </a:rPr>
              <a:t>	oragnisasi harus menyadari dan memahami hasil maksimal yang akan diperoleh dari desain pekerjaan yang tergantung dari beberapa faktor : </a:t>
            </a:r>
          </a:p>
          <a:p>
            <a:pPr marL="457200" indent="-457200" algn="just">
              <a:buClr>
                <a:schemeClr val="tx1">
                  <a:shade val="95000"/>
                </a:schemeClr>
              </a:buClr>
              <a:buFont typeface="+mj-lt"/>
              <a:buAutoNum type="arabicPeriod"/>
              <a:defRPr/>
            </a:pPr>
            <a:r>
              <a:rPr lang="id-ID" sz="2400" dirty="0">
                <a:latin typeface="Times New Roman" pitchFamily="18" charset="0"/>
                <a:cs typeface="Times New Roman" pitchFamily="18" charset="0"/>
              </a:rPr>
              <a:t>Individu </a:t>
            </a:r>
          </a:p>
          <a:p>
            <a:pPr marL="457200" indent="-457200" algn="just">
              <a:buClr>
                <a:schemeClr val="tx1">
                  <a:shade val="95000"/>
                </a:schemeClr>
              </a:buClr>
              <a:buNone/>
              <a:defRPr/>
            </a:pPr>
            <a:r>
              <a:rPr lang="id-ID" sz="2400" dirty="0">
                <a:latin typeface="Times New Roman" pitchFamily="18" charset="0"/>
                <a:cs typeface="Times New Roman" pitchFamily="18" charset="0"/>
              </a:rPr>
              <a:t>	memiliki perbedaan sikap, sifat, karakter, pandangan, persepsi, sosbud, norma yang berbeda dalam org. Yang sama. </a:t>
            </a:r>
          </a:p>
          <a:p>
            <a:pPr marL="548640" indent="-411480" algn="just">
              <a:buClr>
                <a:schemeClr val="tx1">
                  <a:shade val="95000"/>
                </a:schemeClr>
              </a:buClr>
              <a:buFont typeface="Wingdings" pitchFamily="2" charset="2"/>
              <a:buChar char="§"/>
              <a:defRPr/>
            </a:pPr>
            <a:endParaRPr lang="id-ID" sz="2400" dirty="0">
              <a:latin typeface="Times New Roman" pitchFamily="18" charset="0"/>
              <a:cs typeface="Times New Roman" pitchFamily="18" charset="0"/>
            </a:endParaRPr>
          </a:p>
        </p:txBody>
      </p:sp>
    </p:spTree>
    <p:extLst>
      <p:ext uri="{BB962C8B-B14F-4D97-AF65-F5344CB8AC3E}">
        <p14:creationId xmlns:p14="http://schemas.microsoft.com/office/powerpoint/2010/main" val="841570697"/>
      </p:ext>
    </p:extLst>
  </p:cSld>
  <p:clrMapOvr>
    <a:masterClrMapping/>
  </p:clrMapOvr>
  <p:transition>
    <p:pull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571501"/>
            <a:ext cx="8229600" cy="5554663"/>
          </a:xfrm>
        </p:spPr>
        <p:txBody>
          <a:bodyPr rtlCol="0">
            <a:normAutofit fontScale="92500" lnSpcReduction="20000"/>
          </a:bodyPr>
          <a:lstStyle/>
          <a:p>
            <a:pPr marL="442913" indent="-442913" algn="just" defTabSz="530225">
              <a:buClr>
                <a:schemeClr val="tx1">
                  <a:shade val="95000"/>
                </a:schemeClr>
              </a:buClr>
              <a:buNone/>
              <a:tabLst>
                <a:tab pos="530225" algn="l"/>
              </a:tabLst>
              <a:defRPr/>
            </a:pPr>
            <a:r>
              <a:rPr lang="id-ID" dirty="0" smtClean="0"/>
              <a:t>	</a:t>
            </a:r>
            <a:r>
              <a:rPr lang="id-ID" sz="2400" dirty="0">
                <a:latin typeface="Times New Roman" pitchFamily="18" charset="0"/>
                <a:cs typeface="Times New Roman" pitchFamily="18" charset="0"/>
              </a:rPr>
              <a:t>individu memiliki kebutuhan, tujuan, serta motivasi yang berbeda dalam menanggapi suatu pekerjaan. Oleh sebab itu, nilai-nilai baru yang sesuai dengan tuntutan lingk. Org. Perlu disosialisasikan kepada semua individu, sehingga individu memiliki informasi dan tidak lagi terikat secara kaku dengan tingkatan manajemen yang hierarkis. </a:t>
            </a:r>
          </a:p>
          <a:p>
            <a:pPr marL="442913" indent="-442913" algn="just" defTabSz="530225">
              <a:buClr>
                <a:schemeClr val="tx1">
                  <a:shade val="95000"/>
                </a:schemeClr>
              </a:buClr>
              <a:buFontTx/>
              <a:buAutoNum type="arabicPeriod" startAt="2"/>
              <a:tabLst>
                <a:tab pos="442913" algn="l"/>
              </a:tabLst>
              <a:defRPr/>
            </a:pPr>
            <a:r>
              <a:rPr lang="id-ID" sz="2400" dirty="0">
                <a:latin typeface="Times New Roman" pitchFamily="18" charset="0"/>
                <a:cs typeface="Times New Roman" pitchFamily="18" charset="0"/>
              </a:rPr>
              <a:t>Teknologi yang digunakan </a:t>
            </a:r>
          </a:p>
          <a:p>
            <a:pPr marL="442913" indent="-442913" algn="just" defTabSz="530225">
              <a:buClr>
                <a:schemeClr val="tx1">
                  <a:shade val="95000"/>
                </a:schemeClr>
              </a:buClr>
              <a:buNone/>
              <a:tabLst>
                <a:tab pos="442913" algn="l"/>
              </a:tabLst>
              <a:defRPr/>
            </a:pPr>
            <a:r>
              <a:rPr lang="id-ID" sz="2400" dirty="0">
                <a:latin typeface="Times New Roman" pitchFamily="18" charset="0"/>
                <a:cs typeface="Times New Roman" pitchFamily="18" charset="0"/>
              </a:rPr>
              <a:t>	mempunyai dampak terhadap desain pekerjaan. Jenis pekerjaan, alat yang digunakan, tata letak, dan teknik menghasilkan output produk yang merupakan kendala menghambat kelancaran suatu pekerjaan.</a:t>
            </a:r>
          </a:p>
          <a:p>
            <a:pPr marL="457200" indent="-457200" algn="just" defTabSz="530225">
              <a:buClr>
                <a:schemeClr val="tx1">
                  <a:shade val="95000"/>
                </a:schemeClr>
              </a:buClr>
              <a:buFontTx/>
              <a:buAutoNum type="arabicPeriod" startAt="3"/>
              <a:tabLst>
                <a:tab pos="442913" algn="l"/>
              </a:tabLst>
              <a:defRPr/>
            </a:pPr>
            <a:r>
              <a:rPr lang="id-ID" sz="2400" dirty="0">
                <a:latin typeface="Times New Roman" pitchFamily="18" charset="0"/>
                <a:cs typeface="Times New Roman" pitchFamily="18" charset="0"/>
              </a:rPr>
              <a:t>Biaya dan Anggaran</a:t>
            </a:r>
          </a:p>
          <a:p>
            <a:pPr marL="457200" indent="-457200" algn="just" defTabSz="530225">
              <a:buClr>
                <a:schemeClr val="tx1">
                  <a:shade val="95000"/>
                </a:schemeClr>
              </a:buClr>
              <a:buNone/>
              <a:tabLst>
                <a:tab pos="442913" algn="l"/>
              </a:tabLst>
              <a:defRPr/>
            </a:pPr>
            <a:r>
              <a:rPr lang="id-ID" sz="2400" dirty="0">
                <a:latin typeface="Times New Roman" pitchFamily="18" charset="0"/>
                <a:cs typeface="Times New Roman" pitchFamily="18" charset="0"/>
              </a:rPr>
              <a:t>	manajemen secara kontinu menyelaraskan manfaat desain pekerjaan dengan pertimbangan biaya dan sumber daya yang </a:t>
            </a:r>
          </a:p>
          <a:p>
            <a:pPr marL="354013" indent="-354013" algn="just">
              <a:buClr>
                <a:schemeClr val="tx1">
                  <a:shade val="95000"/>
                </a:schemeClr>
              </a:buClr>
              <a:buNone/>
              <a:tabLst>
                <a:tab pos="354013" algn="l"/>
              </a:tabLst>
              <a:defRPr/>
            </a:pPr>
            <a:endParaRPr lang="id-ID" sz="2400" dirty="0">
              <a:latin typeface="Times New Roman" pitchFamily="18" charset="0"/>
              <a:cs typeface="Times New Roman" pitchFamily="18" charset="0"/>
            </a:endParaRPr>
          </a:p>
          <a:p>
            <a:pPr marL="514350" indent="-514350" algn="just">
              <a:buClr>
                <a:schemeClr val="tx1">
                  <a:shade val="95000"/>
                </a:schemeClr>
              </a:buClr>
              <a:buNone/>
              <a:defRPr/>
            </a:pPr>
            <a:r>
              <a:rPr lang="id-ID" sz="2400" dirty="0">
                <a:latin typeface="Times New Roman" pitchFamily="18" charset="0"/>
                <a:cs typeface="Times New Roman" pitchFamily="18" charset="0"/>
              </a:rPr>
              <a:t>	</a:t>
            </a:r>
            <a:endParaRPr lang="id-ID" dirty="0"/>
          </a:p>
        </p:txBody>
      </p:sp>
    </p:spTree>
    <p:extLst>
      <p:ext uri="{BB962C8B-B14F-4D97-AF65-F5344CB8AC3E}">
        <p14:creationId xmlns:p14="http://schemas.microsoft.com/office/powerpoint/2010/main" val="4105941687"/>
      </p:ext>
    </p:extLst>
  </p:cSld>
  <p:clrMapOvr>
    <a:masterClrMapping/>
  </p:clrMapOvr>
  <p:transition>
    <p:pull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571501"/>
            <a:ext cx="8229600" cy="5554663"/>
          </a:xfrm>
        </p:spPr>
        <p:txBody>
          <a:bodyPr rtlCol="0">
            <a:normAutofit fontScale="92500" lnSpcReduction="20000"/>
          </a:bodyPr>
          <a:lstStyle/>
          <a:p>
            <a:pPr marL="442913" indent="-442913" algn="just" defTabSz="530225">
              <a:buClr>
                <a:schemeClr val="tx1">
                  <a:shade val="95000"/>
                </a:schemeClr>
              </a:buClr>
              <a:buNone/>
              <a:tabLst>
                <a:tab pos="530225" algn="l"/>
              </a:tabLst>
              <a:defRPr/>
            </a:pPr>
            <a:r>
              <a:rPr lang="id-ID" dirty="0" smtClean="0"/>
              <a:t>	</a:t>
            </a:r>
            <a:r>
              <a:rPr lang="id-ID" sz="2400" dirty="0">
                <a:latin typeface="Times New Roman" pitchFamily="18" charset="0"/>
                <a:cs typeface="Times New Roman" pitchFamily="18" charset="0"/>
              </a:rPr>
              <a:t>individu memiliki kebutuhan, tujuan, serta motivasi yang berbeda dalam menanggapi suatu pekerjaan. Oleh sebab itu, nilai-nilai baru yang sesuai dengan tuntutan lingk. Org. Perlu disosialisasikan kepada semua individu, sehingga individu memiliki informasi dan tidak lagi terikat secara kaku dengan tingkatan manajemen yang hierarkis. </a:t>
            </a:r>
          </a:p>
          <a:p>
            <a:pPr marL="442913" indent="-442913" algn="just" defTabSz="530225">
              <a:buClr>
                <a:schemeClr val="tx1">
                  <a:shade val="95000"/>
                </a:schemeClr>
              </a:buClr>
              <a:buFontTx/>
              <a:buAutoNum type="arabicPeriod" startAt="2"/>
              <a:tabLst>
                <a:tab pos="442913" algn="l"/>
              </a:tabLst>
              <a:defRPr/>
            </a:pPr>
            <a:r>
              <a:rPr lang="id-ID" sz="2400" dirty="0">
                <a:latin typeface="Times New Roman" pitchFamily="18" charset="0"/>
                <a:cs typeface="Times New Roman" pitchFamily="18" charset="0"/>
              </a:rPr>
              <a:t>Teknologi yang digunakan </a:t>
            </a:r>
          </a:p>
          <a:p>
            <a:pPr marL="442913" indent="-442913" algn="just" defTabSz="530225">
              <a:buClr>
                <a:schemeClr val="tx1">
                  <a:shade val="95000"/>
                </a:schemeClr>
              </a:buClr>
              <a:buNone/>
              <a:tabLst>
                <a:tab pos="442913" algn="l"/>
              </a:tabLst>
              <a:defRPr/>
            </a:pPr>
            <a:r>
              <a:rPr lang="id-ID" sz="2400" dirty="0">
                <a:latin typeface="Times New Roman" pitchFamily="18" charset="0"/>
                <a:cs typeface="Times New Roman" pitchFamily="18" charset="0"/>
              </a:rPr>
              <a:t>	mempunyai dampak terhadap desain pekerjaan. Jenis pekerjaan, alat yang digunakan, tata letak, dan teknik menghasilkan output produk yang merupakan kendala menghambat kelancaran suatu pekerjaan.</a:t>
            </a:r>
          </a:p>
          <a:p>
            <a:pPr marL="457200" indent="-457200" algn="just" defTabSz="530225">
              <a:buClr>
                <a:schemeClr val="tx1">
                  <a:shade val="95000"/>
                </a:schemeClr>
              </a:buClr>
              <a:buFontTx/>
              <a:buAutoNum type="arabicPeriod" startAt="3"/>
              <a:tabLst>
                <a:tab pos="442913" algn="l"/>
              </a:tabLst>
              <a:defRPr/>
            </a:pPr>
            <a:r>
              <a:rPr lang="id-ID" sz="2400" dirty="0">
                <a:latin typeface="Times New Roman" pitchFamily="18" charset="0"/>
                <a:cs typeface="Times New Roman" pitchFamily="18" charset="0"/>
              </a:rPr>
              <a:t>Biaya dan Anggaran</a:t>
            </a:r>
          </a:p>
          <a:p>
            <a:pPr marL="457200" indent="-457200" algn="just" defTabSz="530225">
              <a:buClr>
                <a:schemeClr val="tx1">
                  <a:shade val="95000"/>
                </a:schemeClr>
              </a:buClr>
              <a:buNone/>
              <a:tabLst>
                <a:tab pos="442913" algn="l"/>
              </a:tabLst>
              <a:defRPr/>
            </a:pPr>
            <a:r>
              <a:rPr lang="id-ID" sz="2400" dirty="0">
                <a:latin typeface="Times New Roman" pitchFamily="18" charset="0"/>
                <a:cs typeface="Times New Roman" pitchFamily="18" charset="0"/>
              </a:rPr>
              <a:t>	manajemen secara kontinu menyelaraskan manfaat desain pekerjaan dengan pertimbangan biaya dan sumber daya yang </a:t>
            </a:r>
          </a:p>
          <a:p>
            <a:pPr marL="354013" indent="-354013" algn="just">
              <a:buClr>
                <a:schemeClr val="tx1">
                  <a:shade val="95000"/>
                </a:schemeClr>
              </a:buClr>
              <a:buNone/>
              <a:tabLst>
                <a:tab pos="354013" algn="l"/>
              </a:tabLst>
              <a:defRPr/>
            </a:pPr>
            <a:endParaRPr lang="id-ID" sz="2400" dirty="0">
              <a:latin typeface="Times New Roman" pitchFamily="18" charset="0"/>
              <a:cs typeface="Times New Roman" pitchFamily="18" charset="0"/>
            </a:endParaRPr>
          </a:p>
          <a:p>
            <a:pPr marL="514350" indent="-514350" algn="just">
              <a:buClr>
                <a:schemeClr val="tx1">
                  <a:shade val="95000"/>
                </a:schemeClr>
              </a:buClr>
              <a:buNone/>
              <a:defRPr/>
            </a:pPr>
            <a:r>
              <a:rPr lang="id-ID" sz="2400" dirty="0">
                <a:latin typeface="Times New Roman" pitchFamily="18" charset="0"/>
                <a:cs typeface="Times New Roman" pitchFamily="18" charset="0"/>
              </a:rPr>
              <a:t>	</a:t>
            </a:r>
            <a:endParaRPr lang="id-ID" dirty="0"/>
          </a:p>
        </p:txBody>
      </p:sp>
    </p:spTree>
    <p:extLst>
      <p:ext uri="{BB962C8B-B14F-4D97-AF65-F5344CB8AC3E}">
        <p14:creationId xmlns:p14="http://schemas.microsoft.com/office/powerpoint/2010/main" val="911814744"/>
      </p:ext>
    </p:extLst>
  </p:cSld>
  <p:clrMapOvr>
    <a:masterClrMapping/>
  </p:clrMapOvr>
  <p:transition>
    <p:pull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57188"/>
            <a:ext cx="8229600" cy="6000750"/>
          </a:xfrm>
        </p:spPr>
        <p:txBody>
          <a:bodyPr rtlCol="0">
            <a:normAutofit fontScale="92500" lnSpcReduction="20000"/>
          </a:bodyPr>
          <a:lstStyle/>
          <a:p>
            <a:pPr marL="442913" indent="-442913" algn="just" defTabSz="354013">
              <a:buClr>
                <a:schemeClr val="tx1">
                  <a:shade val="95000"/>
                </a:schemeClr>
              </a:buClr>
              <a:buNone/>
              <a:tabLst>
                <a:tab pos="442913" algn="l"/>
              </a:tabLst>
              <a:defRPr/>
            </a:pPr>
            <a:r>
              <a:rPr lang="id-ID" sz="2400" dirty="0">
                <a:latin typeface="Times New Roman" pitchFamily="18" charset="0"/>
                <a:cs typeface="Times New Roman" pitchFamily="18" charset="0"/>
              </a:rPr>
              <a:t>	representatif  harus direncanakan dar awal. Apalagi sebuah keputusan untuk melakukan rencana ulang deain pekerjaan baru membutuhkan energi, waktu, dan biaya yang cukup untuk memnuhi target tersebut.</a:t>
            </a:r>
          </a:p>
          <a:p>
            <a:pPr marL="457200" indent="-457200" algn="just">
              <a:buClr>
                <a:schemeClr val="tx1">
                  <a:shade val="95000"/>
                </a:schemeClr>
              </a:buClr>
              <a:buFontTx/>
              <a:buAutoNum type="arabicPeriod" startAt="4"/>
              <a:defRPr/>
            </a:pPr>
            <a:r>
              <a:rPr lang="id-ID" sz="2400" dirty="0">
                <a:latin typeface="Times New Roman" pitchFamily="18" charset="0"/>
                <a:cs typeface="Times New Roman" pitchFamily="18" charset="0"/>
              </a:rPr>
              <a:t>Struktur Organisasi (S.O)</a:t>
            </a:r>
          </a:p>
          <a:p>
            <a:pPr marL="457200" indent="-457200" algn="just">
              <a:buClr>
                <a:schemeClr val="tx1">
                  <a:shade val="95000"/>
                </a:schemeClr>
              </a:buClr>
              <a:buNone/>
              <a:defRPr/>
            </a:pPr>
            <a:r>
              <a:rPr lang="id-ID" sz="2400" dirty="0">
                <a:latin typeface="Times New Roman" pitchFamily="18" charset="0"/>
                <a:cs typeface="Times New Roman" pitchFamily="18" charset="0"/>
              </a:rPr>
              <a:t>	sangat berpengaruh terhadap keberhasilan desain pekerjaan. </a:t>
            </a:r>
          </a:p>
          <a:p>
            <a:pPr marL="457200" indent="-457200" algn="just">
              <a:buClr>
                <a:schemeClr val="tx1">
                  <a:shade val="95000"/>
                </a:schemeClr>
              </a:buClr>
              <a:buNone/>
              <a:defRPr/>
            </a:pPr>
            <a:r>
              <a:rPr lang="id-ID" sz="2400" dirty="0">
                <a:latin typeface="Times New Roman" pitchFamily="18" charset="0"/>
                <a:cs typeface="Times New Roman" pitchFamily="18" charset="0"/>
              </a:rPr>
              <a:t>	peran stuktur organsasi : (1) mempermudah pengawasan ; (2) perubahan yang terjadi begitu cepat menuntut kesiapan  kita dan S.O. Yang efektif  dapat menjadi jangkar sehingga badan usaha tidak mudah hanyut oleh gelombang keterbukaan. </a:t>
            </a:r>
          </a:p>
          <a:p>
            <a:pPr marL="457200" indent="-457200" algn="just">
              <a:buClr>
                <a:schemeClr val="tx1">
                  <a:shade val="95000"/>
                </a:schemeClr>
              </a:buClr>
              <a:buNone/>
              <a:defRPr/>
            </a:pPr>
            <a:r>
              <a:rPr lang="id-ID" sz="2400" b="1" dirty="0">
                <a:solidFill>
                  <a:schemeClr val="bg1"/>
                </a:solidFill>
                <a:latin typeface="Times New Roman" pitchFamily="18" charset="0"/>
                <a:cs typeface="Times New Roman" pitchFamily="18" charset="0"/>
              </a:rPr>
              <a:t>Variabel Internal : </a:t>
            </a:r>
          </a:p>
          <a:p>
            <a:pPr marL="457200" indent="-457200" algn="just">
              <a:buClr>
                <a:schemeClr val="tx1">
                  <a:shade val="95000"/>
                </a:schemeClr>
              </a:buClr>
              <a:buNone/>
              <a:defRPr/>
            </a:pPr>
            <a:r>
              <a:rPr lang="id-ID" sz="2400" dirty="0">
                <a:latin typeface="Times New Roman" pitchFamily="18" charset="0"/>
                <a:cs typeface="Times New Roman" pitchFamily="18" charset="0"/>
              </a:rPr>
              <a:t>	(a)    manajemen bertanggung jawab secara keseluruhan;</a:t>
            </a:r>
          </a:p>
          <a:p>
            <a:pPr marL="442913" indent="-442913" algn="just">
              <a:buClr>
                <a:schemeClr val="tx1">
                  <a:shade val="95000"/>
                </a:schemeClr>
              </a:buClr>
              <a:buNone/>
              <a:defRPr/>
            </a:pPr>
            <a:r>
              <a:rPr lang="id-ID" sz="2400" dirty="0">
                <a:latin typeface="Times New Roman" pitchFamily="18" charset="0"/>
                <a:cs typeface="Times New Roman" pitchFamily="18" charset="0"/>
              </a:rPr>
              <a:t>	(b) Karyawan merupakan faktor mengubah pergeseran kepentingan-kepentingan konsumsi, produk, biaya, dan pemasaran menyangkut segmen pasar yang terus berubag. </a:t>
            </a:r>
          </a:p>
          <a:p>
            <a:pPr marL="457200" indent="-457200" algn="just">
              <a:buClr>
                <a:schemeClr val="tx1">
                  <a:shade val="95000"/>
                </a:schemeClr>
              </a:buClr>
              <a:buNone/>
              <a:defRPr/>
            </a:pPr>
            <a:r>
              <a:rPr lang="id-ID" sz="2400" dirty="0">
                <a:latin typeface="Times New Roman" pitchFamily="18" charset="0"/>
                <a:cs typeface="Times New Roman" pitchFamily="18" charset="0"/>
              </a:rPr>
              <a:t>	</a:t>
            </a:r>
          </a:p>
        </p:txBody>
      </p:sp>
    </p:spTree>
    <p:extLst>
      <p:ext uri="{BB962C8B-B14F-4D97-AF65-F5344CB8AC3E}">
        <p14:creationId xmlns:p14="http://schemas.microsoft.com/office/powerpoint/2010/main" val="3143211505"/>
      </p:ext>
    </p:extLst>
  </p:cSld>
  <p:clrMapOvr>
    <a:masterClrMapping/>
  </p:clrMapOvr>
  <p:transition>
    <p:pull dir="l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571501"/>
            <a:ext cx="8229600" cy="5554663"/>
          </a:xfrm>
        </p:spPr>
        <p:txBody>
          <a:bodyPr rtlCol="0">
            <a:normAutofit fontScale="92500"/>
          </a:bodyPr>
          <a:lstStyle/>
          <a:p>
            <a:pPr marL="548640" indent="-411480">
              <a:buClr>
                <a:schemeClr val="tx1">
                  <a:shade val="95000"/>
                </a:schemeClr>
              </a:buClr>
              <a:buFont typeface="Wingdings" pitchFamily="2" charset="2"/>
              <a:buChar char="§"/>
              <a:defRPr/>
            </a:pPr>
            <a:r>
              <a:rPr lang="id-ID" sz="2400" dirty="0">
                <a:latin typeface="Times New Roman" pitchFamily="18" charset="0"/>
                <a:cs typeface="Times New Roman" pitchFamily="18" charset="0"/>
              </a:rPr>
              <a:t>Cara yang dilakukan dalam mengelola karyawan .</a:t>
            </a:r>
          </a:p>
          <a:p>
            <a:pPr marL="457200" indent="-457200" algn="just">
              <a:buClr>
                <a:schemeClr val="tx1">
                  <a:shade val="95000"/>
                </a:schemeClr>
              </a:buClr>
              <a:buFont typeface="+mj-lt"/>
              <a:buAutoNum type="arabicPeriod"/>
              <a:defRPr/>
            </a:pPr>
            <a:r>
              <a:rPr lang="id-ID" sz="2400" b="1" dirty="0">
                <a:latin typeface="Times New Roman" pitchFamily="18" charset="0"/>
                <a:cs typeface="Times New Roman" pitchFamily="18" charset="0"/>
              </a:rPr>
              <a:t>Keam</a:t>
            </a:r>
            <a:r>
              <a:rPr lang="en-US" sz="2400" b="1" dirty="0">
                <a:latin typeface="Times New Roman" pitchFamily="18" charset="0"/>
                <a:cs typeface="Times New Roman" pitchFamily="18" charset="0"/>
              </a:rPr>
              <a:t>a</a:t>
            </a:r>
            <a:r>
              <a:rPr lang="id-ID" sz="2400" b="1" dirty="0">
                <a:latin typeface="Times New Roman" pitchFamily="18" charset="0"/>
                <a:cs typeface="Times New Roman" pitchFamily="18" charset="0"/>
              </a:rPr>
              <a:t>nan (</a:t>
            </a:r>
            <a:r>
              <a:rPr lang="id-ID" sz="2400" b="1" i="1" dirty="0">
                <a:latin typeface="Times New Roman" pitchFamily="18" charset="0"/>
                <a:cs typeface="Times New Roman" pitchFamily="18" charset="0"/>
              </a:rPr>
              <a:t>Employment Security), </a:t>
            </a:r>
            <a:r>
              <a:rPr lang="id-ID" sz="2400" dirty="0">
                <a:latin typeface="Times New Roman" pitchFamily="18" charset="0"/>
                <a:cs typeface="Times New Roman" pitchFamily="18" charset="0"/>
              </a:rPr>
              <a:t>dibutuhkan untuk menghadapi tekanan dimana selektif dalam mempekerjakan manusia. (karyawan memberikan kontribusi terhadap proses pekerjaan).</a:t>
            </a:r>
          </a:p>
          <a:p>
            <a:pPr marL="457200" indent="-457200" algn="just">
              <a:buClr>
                <a:schemeClr val="tx1">
                  <a:shade val="95000"/>
                </a:schemeClr>
              </a:buClr>
              <a:buFont typeface="+mj-lt"/>
              <a:buAutoNum type="arabicPeriod"/>
              <a:defRPr/>
            </a:pPr>
            <a:r>
              <a:rPr lang="id-ID" sz="2400" b="1" dirty="0">
                <a:latin typeface="Times New Roman" pitchFamily="18" charset="0"/>
                <a:cs typeface="Times New Roman" pitchFamily="18" charset="0"/>
              </a:rPr>
              <a:t>Selektif  dalam merekrut (</a:t>
            </a:r>
            <a:r>
              <a:rPr lang="id-ID" sz="2400" b="1" i="1" dirty="0">
                <a:latin typeface="Times New Roman" pitchFamily="18" charset="0"/>
                <a:cs typeface="Times New Roman" pitchFamily="18" charset="0"/>
              </a:rPr>
              <a:t>Selective In Recruiting</a:t>
            </a:r>
            <a:r>
              <a:rPr lang="id-ID" sz="2400" b="1" dirty="0">
                <a:latin typeface="Times New Roman" pitchFamily="18" charset="0"/>
                <a:cs typeface="Times New Roman" pitchFamily="18" charset="0"/>
              </a:rPr>
              <a:t>),</a:t>
            </a:r>
            <a:r>
              <a:rPr lang="id-ID" sz="2400" b="1" i="1" dirty="0">
                <a:latin typeface="Times New Roman" pitchFamily="18" charset="0"/>
                <a:cs typeface="Times New Roman" pitchFamily="18" charset="0"/>
              </a:rPr>
              <a:t> </a:t>
            </a:r>
            <a:r>
              <a:rPr lang="id-ID" sz="2400" dirty="0">
                <a:latin typeface="Times New Roman" pitchFamily="18" charset="0"/>
                <a:cs typeface="Times New Roman" pitchFamily="18" charset="0"/>
              </a:rPr>
              <a:t>sebagai jaminan dalam pekerjaan dan kepercayaan yang dimiliki organisasi untuk kesuksesab bersaing. </a:t>
            </a:r>
          </a:p>
          <a:p>
            <a:pPr marL="457200" indent="-457200" algn="just">
              <a:buClr>
                <a:schemeClr val="tx1">
                  <a:shade val="95000"/>
                </a:schemeClr>
              </a:buClr>
              <a:buFont typeface="+mj-lt"/>
              <a:buAutoNum type="arabicPeriod"/>
              <a:defRPr/>
            </a:pPr>
            <a:r>
              <a:rPr lang="id-ID" sz="2400" b="1" dirty="0">
                <a:latin typeface="Times New Roman" pitchFamily="18" charset="0"/>
                <a:cs typeface="Times New Roman" pitchFamily="18" charset="0"/>
              </a:rPr>
              <a:t>Upah yang Tinggi, </a:t>
            </a:r>
            <a:r>
              <a:rPr lang="id-ID" sz="2400" dirty="0">
                <a:latin typeface="Times New Roman" pitchFamily="18" charset="0"/>
                <a:cs typeface="Times New Roman" pitchFamily="18" charset="0"/>
              </a:rPr>
              <a:t>dimana organisasi sangat menghargai karyawannya.</a:t>
            </a:r>
          </a:p>
          <a:p>
            <a:pPr marL="457200" indent="-457200" algn="just">
              <a:buClr>
                <a:schemeClr val="tx1">
                  <a:shade val="95000"/>
                </a:schemeClr>
              </a:buClr>
              <a:buFont typeface="+mj-lt"/>
              <a:buAutoNum type="arabicPeriod"/>
              <a:defRPr/>
            </a:pPr>
            <a:r>
              <a:rPr lang="id-ID" sz="2400" b="1" dirty="0">
                <a:latin typeface="Times New Roman" pitchFamily="18" charset="0"/>
                <a:cs typeface="Times New Roman" pitchFamily="18" charset="0"/>
              </a:rPr>
              <a:t>Pembayaran Insentif, </a:t>
            </a:r>
            <a:r>
              <a:rPr lang="id-ID" sz="2400" dirty="0">
                <a:latin typeface="Times New Roman" pitchFamily="18" charset="0"/>
                <a:cs typeface="Times New Roman" pitchFamily="18" charset="0"/>
              </a:rPr>
              <a:t>akan mempengaruhi terhadap pekerjaan dan kepuasan kerja karyawan dan sebagai motivator. Seperti pengakuan, jaminan keadilan, dan insentif materiil dan nonmateriil.  </a:t>
            </a:r>
          </a:p>
        </p:txBody>
      </p:sp>
    </p:spTree>
    <p:extLst>
      <p:ext uri="{BB962C8B-B14F-4D97-AF65-F5344CB8AC3E}">
        <p14:creationId xmlns:p14="http://schemas.microsoft.com/office/powerpoint/2010/main" val="1327163705"/>
      </p:ext>
    </p:extLst>
  </p:cSld>
  <p:clrMapOvr>
    <a:masterClrMapping/>
  </p:clrMapOvr>
  <p:transition>
    <p:pull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1981200" y="642938"/>
            <a:ext cx="8229600" cy="5929312"/>
          </a:xfrm>
        </p:spPr>
        <p:txBody>
          <a:bodyPr>
            <a:normAutofit lnSpcReduction="10000"/>
          </a:bodyPr>
          <a:lstStyle/>
          <a:p>
            <a:pPr marL="457200" indent="-457200" algn="just">
              <a:buFontTx/>
              <a:buAutoNum type="arabicPeriod" startAt="5"/>
            </a:pPr>
            <a:r>
              <a:rPr lang="id-ID" altLang="en-US" sz="2400" i="1">
                <a:latin typeface="Times New Roman" panose="02020603050405020304" pitchFamily="18" charset="0"/>
                <a:cs typeface="Times New Roman" panose="02020603050405020304" pitchFamily="18" charset="0"/>
              </a:rPr>
              <a:t>Employee Ownership, </a:t>
            </a:r>
            <a:r>
              <a:rPr lang="id-ID" altLang="en-US" sz="2400">
                <a:latin typeface="Times New Roman" panose="02020603050405020304" pitchFamily="18" charset="0"/>
                <a:cs typeface="Times New Roman" panose="02020603050405020304" pitchFamily="18" charset="0"/>
              </a:rPr>
              <a:t>memberikan dua keuntungan ; (1) karyawan memiliki keinginan terhadap kepemlikan saham organisasi sejajar dengan pemegang saham; (2) karyawan mempunyai sikap jangka panjang terhadap organisasi tentang strategi, kebijakan, investasi, dan manuver keuangan.</a:t>
            </a:r>
          </a:p>
          <a:p>
            <a:pPr marL="457200" indent="-457200" algn="just">
              <a:buFontTx/>
              <a:buAutoNum type="arabicPeriod" startAt="5"/>
            </a:pPr>
            <a:r>
              <a:rPr lang="id-ID" altLang="en-US" sz="2400" i="1">
                <a:latin typeface="Times New Roman" panose="02020603050405020304" pitchFamily="18" charset="0"/>
                <a:cs typeface="Times New Roman" panose="02020603050405020304" pitchFamily="18" charset="0"/>
              </a:rPr>
              <a:t>Information sharing, </a:t>
            </a:r>
            <a:r>
              <a:rPr lang="id-ID" altLang="en-US" sz="2400">
                <a:latin typeface="Times New Roman" panose="02020603050405020304" pitchFamily="18" charset="0"/>
                <a:cs typeface="Times New Roman" panose="02020603050405020304" pitchFamily="18" charset="0"/>
              </a:rPr>
              <a:t>organisasi perlu kehati-hatian dan tidak memberikan sejumlah besar informasi kepada karyawan karena  rawan terjadi kebocoran kepada pihak pesaing.</a:t>
            </a:r>
          </a:p>
          <a:p>
            <a:pPr marL="457200" indent="-457200" algn="just">
              <a:buFontTx/>
              <a:buAutoNum type="arabicPeriod" startAt="5"/>
            </a:pPr>
            <a:r>
              <a:rPr lang="id-ID" altLang="en-US" sz="2400" i="1">
                <a:latin typeface="Times New Roman" panose="02020603050405020304" pitchFamily="18" charset="0"/>
                <a:cs typeface="Times New Roman" panose="02020603050405020304" pitchFamily="18" charset="0"/>
              </a:rPr>
              <a:t>Partisipasi dan pemberian wewenang, </a:t>
            </a:r>
            <a:r>
              <a:rPr lang="id-ID" altLang="en-US" sz="2400">
                <a:latin typeface="Times New Roman" panose="02020603050405020304" pitchFamily="18" charset="0"/>
                <a:cs typeface="Times New Roman" panose="02020603050405020304" pitchFamily="18" charset="0"/>
              </a:rPr>
              <a:t>kepuasan dan produktivitas kerja karyawan akan meningkat dengan adanya partisipasinkaryawan.</a:t>
            </a:r>
          </a:p>
          <a:p>
            <a:pPr marL="457200" indent="-457200" algn="just">
              <a:buFontTx/>
              <a:buAutoNum type="arabicPeriod" startAt="5"/>
            </a:pPr>
            <a:r>
              <a:rPr lang="id-ID" altLang="en-US" sz="2400" i="1">
                <a:latin typeface="Times New Roman" panose="02020603050405020304" pitchFamily="18" charset="0"/>
                <a:cs typeface="Times New Roman" panose="02020603050405020304" pitchFamily="18" charset="0"/>
              </a:rPr>
              <a:t>Self-managed teams, </a:t>
            </a:r>
            <a:r>
              <a:rPr lang="id-ID" altLang="en-US" sz="2400">
                <a:latin typeface="Times New Roman" panose="02020603050405020304" pitchFamily="18" charset="0"/>
                <a:cs typeface="Times New Roman" panose="02020603050405020304" pitchFamily="18" charset="0"/>
              </a:rPr>
              <a:t>organisasi yang mempunyai tim yang solid cenderung memperoleh hasil yang memuaskan. Keuntungannya mengurangi biaya material, delegasi wewenang, dan metode produksi karena dapat ditangani tim.</a:t>
            </a:r>
          </a:p>
          <a:p>
            <a:pPr marL="457200" indent="-457200" algn="just">
              <a:buFontTx/>
              <a:buAutoNum type="arabicPeriod" startAt="5"/>
            </a:pPr>
            <a:endParaRPr lang="id-ID" altLang="en-US" sz="2400">
              <a:latin typeface="Times New Roman" panose="02020603050405020304" pitchFamily="18" charset="0"/>
              <a:cs typeface="Times New Roman" panose="02020603050405020304" pitchFamily="18" charset="0"/>
            </a:endParaRPr>
          </a:p>
          <a:p>
            <a:pPr marL="457200" indent="-457200" algn="just">
              <a:buFontTx/>
              <a:buAutoNum type="arabicPeriod" startAt="5"/>
            </a:pPr>
            <a:endParaRPr lang="id-ID" alt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7480407"/>
      </p:ext>
    </p:extLst>
  </p:cSld>
  <p:clrMapOvr>
    <a:masterClrMapping/>
  </p:clrMapOvr>
  <p:transition>
    <p:pull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571501"/>
            <a:ext cx="8229600" cy="5554663"/>
          </a:xfrm>
        </p:spPr>
        <p:txBody>
          <a:bodyPr rtlCol="0">
            <a:normAutofit/>
          </a:bodyPr>
          <a:lstStyle/>
          <a:p>
            <a:pPr marL="514350" indent="-514350" algn="just">
              <a:buClr>
                <a:schemeClr val="tx1">
                  <a:shade val="95000"/>
                </a:schemeClr>
              </a:buClr>
              <a:buFont typeface="Wingdings 2"/>
              <a:buAutoNum type="arabicPeriod" startAt="9"/>
              <a:defRPr/>
            </a:pPr>
            <a:r>
              <a:rPr lang="id-ID" sz="2400" i="1" dirty="0">
                <a:latin typeface="Times New Roman" pitchFamily="18" charset="0"/>
                <a:cs typeface="Times New Roman" pitchFamily="18" charset="0"/>
              </a:rPr>
              <a:t>Cross-ultization and cross-training, </a:t>
            </a:r>
            <a:r>
              <a:rPr lang="id-ID" sz="2400" dirty="0">
                <a:latin typeface="Times New Roman" pitchFamily="18" charset="0"/>
                <a:cs typeface="Times New Roman" pitchFamily="18" charset="0"/>
              </a:rPr>
              <a:t>adanya keragaman dalam pekerjaan memberikan peluang terhadap perubahan dalam aktivitas dan secara potensial akan membawa perubahan kemampuan karyawan dalam hubungannya dengan rekan kerja. </a:t>
            </a:r>
          </a:p>
          <a:p>
            <a:pPr marL="514350" indent="-514350" algn="just">
              <a:buClr>
                <a:schemeClr val="tx1">
                  <a:shade val="95000"/>
                </a:schemeClr>
              </a:buClr>
              <a:buFont typeface="Wingdings 2"/>
              <a:buAutoNum type="arabicPeriod" startAt="9"/>
              <a:defRPr/>
            </a:pPr>
            <a:r>
              <a:rPr lang="id-ID" i="1" dirty="0" smtClean="0">
                <a:latin typeface="Times New Roman" pitchFamily="18" charset="0"/>
                <a:cs typeface="Times New Roman" pitchFamily="18" charset="0"/>
              </a:rPr>
              <a:t> Symbolic-egalitarism, </a:t>
            </a:r>
            <a:r>
              <a:rPr lang="id-ID" dirty="0" smtClean="0">
                <a:latin typeface="Times New Roman" pitchFamily="18" charset="0"/>
                <a:cs typeface="Times New Roman" pitchFamily="18" charset="0"/>
              </a:rPr>
              <a:t>hambatan untuk mendesentralisasikan pengambilan keputusan adalah dengan </a:t>
            </a:r>
            <a:r>
              <a:rPr lang="id-ID" i="1" dirty="0" smtClean="0">
                <a:latin typeface="Times New Roman" pitchFamily="18" charset="0"/>
                <a:cs typeface="Times New Roman" pitchFamily="18" charset="0"/>
              </a:rPr>
              <a:t>self-managed team</a:t>
            </a:r>
            <a:r>
              <a:rPr lang="id-ID" dirty="0" smtClean="0">
                <a:latin typeface="Times New Roman" pitchFamily="18" charset="0"/>
                <a:cs typeface="Times New Roman" pitchFamily="18" charset="0"/>
              </a:rPr>
              <a:t>. Banyak org. Terkenal dalam mencapai keunggulan bersaing melalui orang-orang dengan sejumlah bentuk </a:t>
            </a:r>
            <a:r>
              <a:rPr lang="id-ID" b="1" dirty="0" smtClean="0">
                <a:latin typeface="Times New Roman" pitchFamily="18" charset="0"/>
                <a:cs typeface="Times New Roman" pitchFamily="18" charset="0"/>
              </a:rPr>
              <a:t>egalitarianisme (</a:t>
            </a:r>
            <a:r>
              <a:rPr lang="id-ID" dirty="0" smtClean="0">
                <a:latin typeface="Times New Roman" pitchFamily="18" charset="0"/>
                <a:cs typeface="Times New Roman" pitchFamily="18" charset="0"/>
              </a:rPr>
              <a:t>arti : sejumlah cara untuk memberikan tanda, baik bagi orang dari luar org. Dan dalam org. Terdapat persamaan komperatif).</a:t>
            </a:r>
            <a:endParaRPr lang="id-ID" i="1" dirty="0" smtClean="0">
              <a:latin typeface="Times New Roman" pitchFamily="18" charset="0"/>
              <a:cs typeface="Times New Roman" pitchFamily="18" charset="0"/>
            </a:endParaRPr>
          </a:p>
          <a:p>
            <a:pPr marL="548640" indent="-411480">
              <a:buClr>
                <a:schemeClr val="tx1">
                  <a:shade val="95000"/>
                </a:schemeClr>
              </a:buClr>
              <a:buNone/>
              <a:defRPr/>
            </a:pPr>
            <a:endParaRPr lang="id-ID" dirty="0"/>
          </a:p>
        </p:txBody>
      </p:sp>
    </p:spTree>
    <p:extLst>
      <p:ext uri="{BB962C8B-B14F-4D97-AF65-F5344CB8AC3E}">
        <p14:creationId xmlns:p14="http://schemas.microsoft.com/office/powerpoint/2010/main" val="1625343837"/>
      </p:ext>
    </p:extLst>
  </p:cSld>
  <p:clrMapOvr>
    <a:masterClrMapping/>
  </p:clrMapOvr>
  <p:transition>
    <p:zoom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500063"/>
            <a:ext cx="8229600" cy="5929312"/>
          </a:xfrm>
        </p:spPr>
        <p:txBody>
          <a:bodyPr rtlCol="0">
            <a:normAutofit fontScale="92500"/>
          </a:bodyPr>
          <a:lstStyle/>
          <a:p>
            <a:pPr marL="633413" indent="-633413" algn="just">
              <a:buClr>
                <a:schemeClr val="tx1">
                  <a:shade val="95000"/>
                </a:schemeClr>
              </a:buClr>
              <a:buNone/>
              <a:defRPr/>
            </a:pPr>
            <a:r>
              <a:rPr lang="id-ID" sz="2400" dirty="0">
                <a:latin typeface="Times New Roman" pitchFamily="18" charset="0"/>
                <a:cs typeface="Times New Roman" pitchFamily="18" charset="0"/>
              </a:rPr>
              <a:t>11</a:t>
            </a:r>
            <a:r>
              <a:rPr lang="id-ID" i="1" dirty="0" smtClean="0">
                <a:latin typeface="Times New Roman" pitchFamily="18" charset="0"/>
                <a:cs typeface="Times New Roman" pitchFamily="18" charset="0"/>
              </a:rPr>
              <a:t>. 	</a:t>
            </a:r>
            <a:r>
              <a:rPr lang="id-ID" sz="2400" dirty="0">
                <a:latin typeface="Times New Roman" pitchFamily="18" charset="0"/>
                <a:cs typeface="Times New Roman" pitchFamily="18" charset="0"/>
              </a:rPr>
              <a:t>Kompresi upah, dapat berjalan efektif apabila  ada kerja sama dan saling membantu untuk menyelesaikan pekerjaan dengan mengurangi kompetisi interpersonal. </a:t>
            </a:r>
          </a:p>
          <a:p>
            <a:pPr marL="633413" indent="-633413" algn="just">
              <a:buClr>
                <a:schemeClr val="tx1">
                  <a:shade val="95000"/>
                </a:schemeClr>
              </a:buClr>
              <a:buNone/>
              <a:defRPr/>
            </a:pPr>
            <a:r>
              <a:rPr lang="id-ID" sz="2400" dirty="0">
                <a:latin typeface="Times New Roman" pitchFamily="18" charset="0"/>
                <a:cs typeface="Times New Roman" pitchFamily="18" charset="0"/>
              </a:rPr>
              <a:t>12. 	Promosi internal  </a:t>
            </a:r>
            <a:r>
              <a:rPr lang="id-ID" sz="2400" i="1" dirty="0">
                <a:latin typeface="Times New Roman" pitchFamily="18" charset="0"/>
                <a:cs typeface="Times New Roman" pitchFamily="18" charset="0"/>
              </a:rPr>
              <a:t>(promotion within), </a:t>
            </a:r>
            <a:r>
              <a:rPr lang="id-ID" sz="2400" dirty="0">
                <a:latin typeface="Times New Roman" pitchFamily="18" charset="0"/>
                <a:cs typeface="Times New Roman" pitchFamily="18" charset="0"/>
              </a:rPr>
              <a:t>memberikan kesempatan peluang promosi bagi karyawan, fasilitas desentralisasi, partisipasi, dan delegasi. </a:t>
            </a:r>
          </a:p>
          <a:p>
            <a:pPr marL="548640" indent="-411480">
              <a:buClr>
                <a:schemeClr val="tx1">
                  <a:shade val="95000"/>
                </a:schemeClr>
              </a:buClr>
              <a:buFont typeface="Wingdings" pitchFamily="2" charset="2"/>
              <a:buChar char="§"/>
              <a:defRPr/>
            </a:pPr>
            <a:endParaRPr lang="en-US" sz="2400" b="1" dirty="0">
              <a:latin typeface="Times New Roman" pitchFamily="18" charset="0"/>
              <a:cs typeface="Times New Roman" pitchFamily="18" charset="0"/>
            </a:endParaRPr>
          </a:p>
          <a:p>
            <a:pPr marL="548640" indent="-411480">
              <a:buClr>
                <a:schemeClr val="tx1">
                  <a:shade val="95000"/>
                </a:schemeClr>
              </a:buClr>
              <a:buNone/>
              <a:defRPr/>
            </a:pPr>
            <a:r>
              <a:rPr lang="id-ID" sz="2400" b="1" dirty="0">
                <a:solidFill>
                  <a:schemeClr val="bg1"/>
                </a:solidFill>
                <a:latin typeface="Times New Roman" pitchFamily="18" charset="0"/>
                <a:cs typeface="Times New Roman" pitchFamily="18" charset="0"/>
              </a:rPr>
              <a:t>Lanjutan Variabel Internal</a:t>
            </a:r>
            <a:r>
              <a:rPr lang="id-ID" sz="2400" b="1" dirty="0">
                <a:latin typeface="Times New Roman" pitchFamily="18" charset="0"/>
                <a:cs typeface="Times New Roman" pitchFamily="18" charset="0"/>
              </a:rPr>
              <a:t> : </a:t>
            </a:r>
            <a:endParaRPr lang="en-US" sz="2400" b="1" dirty="0">
              <a:latin typeface="Times New Roman" pitchFamily="18" charset="0"/>
              <a:cs typeface="Times New Roman" pitchFamily="18" charset="0"/>
            </a:endParaRPr>
          </a:p>
          <a:p>
            <a:pPr marL="0" indent="0" algn="just">
              <a:buClr>
                <a:schemeClr val="tx1">
                  <a:shade val="95000"/>
                </a:schemeClr>
              </a:buClr>
              <a:buNone/>
              <a:defRPr/>
            </a:pPr>
            <a:r>
              <a:rPr lang="id-ID" sz="2400" b="1" dirty="0">
                <a:latin typeface="Times New Roman" pitchFamily="18" charset="0"/>
                <a:cs typeface="Times New Roman" pitchFamily="18" charset="0"/>
              </a:rPr>
              <a:t>Stakeholder  </a:t>
            </a:r>
            <a:r>
              <a:rPr lang="id-ID" sz="2400" dirty="0">
                <a:latin typeface="Times New Roman" pitchFamily="18" charset="0"/>
                <a:cs typeface="Times New Roman" pitchFamily="18" charset="0"/>
              </a:rPr>
              <a:t>(struktur yang mengatur organisasi publik yang</a:t>
            </a:r>
            <a:r>
              <a:rPr lang="en-US" sz="2400" dirty="0">
                <a:latin typeface="Times New Roman" pitchFamily="18" charset="0"/>
                <a:cs typeface="Times New Roman" pitchFamily="18" charset="0"/>
              </a:rPr>
              <a:t> </a:t>
            </a:r>
            <a:r>
              <a:rPr lang="id-ID" sz="2400" dirty="0">
                <a:latin typeface="Times New Roman" pitchFamily="18" charset="0"/>
                <a:cs typeface="Times New Roman" pitchFamily="18" charset="0"/>
              </a:rPr>
              <a:t>memungkinkan pemegang saham untuk mempengaruhi hak suara)</a:t>
            </a:r>
            <a:r>
              <a:rPr lang="en-US" sz="2400" dirty="0">
                <a:latin typeface="Times New Roman" pitchFamily="18" charset="0"/>
                <a:cs typeface="Times New Roman" pitchFamily="18" charset="0"/>
              </a:rPr>
              <a:t>. </a:t>
            </a:r>
            <a:r>
              <a:rPr lang="id-ID" sz="2400" dirty="0">
                <a:latin typeface="Times New Roman" pitchFamily="18" charset="0"/>
                <a:cs typeface="Times New Roman" pitchFamily="18" charset="0"/>
              </a:rPr>
              <a:t> </a:t>
            </a:r>
            <a:r>
              <a:rPr lang="id-ID" sz="2400" b="1" dirty="0"/>
              <a:t>pihak yang terkait dengan pengoperasian suatu org. </a:t>
            </a:r>
          </a:p>
          <a:p>
            <a:pPr marL="457200" indent="-457200">
              <a:buClr>
                <a:schemeClr val="tx1">
                  <a:shade val="95000"/>
                </a:schemeClr>
              </a:buClr>
              <a:buFont typeface="+mj-lt"/>
              <a:buAutoNum type="arabicPeriod"/>
              <a:defRPr/>
            </a:pPr>
            <a:r>
              <a:rPr lang="id-ID" sz="2400" dirty="0"/>
              <a:t>Pemerintah atas pajak </a:t>
            </a:r>
          </a:p>
          <a:p>
            <a:pPr marL="457200" indent="-457200">
              <a:buClr>
                <a:schemeClr val="tx1">
                  <a:shade val="95000"/>
                </a:schemeClr>
              </a:buClr>
              <a:buFont typeface="+mj-lt"/>
              <a:buAutoNum type="arabicPeriod"/>
              <a:defRPr/>
            </a:pPr>
            <a:r>
              <a:rPr lang="id-ID" sz="2400" dirty="0"/>
              <a:t>Pemegang saham atas nilai org. Dan atau deviden serta hak suaranya. </a:t>
            </a:r>
          </a:p>
        </p:txBody>
      </p:sp>
    </p:spTree>
    <p:extLst>
      <p:ext uri="{BB962C8B-B14F-4D97-AF65-F5344CB8AC3E}">
        <p14:creationId xmlns:p14="http://schemas.microsoft.com/office/powerpoint/2010/main" val="2647030623"/>
      </p:ext>
    </p:extLst>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1981200" y="500063"/>
            <a:ext cx="8229600" cy="5626100"/>
          </a:xfrm>
        </p:spPr>
        <p:txBody>
          <a:bodyPr rtlCol="0">
            <a:normAutofit fontScale="92500"/>
          </a:bodyPr>
          <a:lstStyle/>
          <a:p>
            <a:pPr marL="457200" indent="-457200" algn="just">
              <a:buClr>
                <a:schemeClr val="tx1">
                  <a:shade val="95000"/>
                </a:schemeClr>
              </a:buClr>
              <a:buFont typeface="Wingdings 2"/>
              <a:buAutoNum type="arabicPeriod" startAt="3"/>
              <a:defRPr/>
            </a:pPr>
            <a:r>
              <a:rPr lang="id-ID" sz="2400" dirty="0">
                <a:latin typeface="Times New Roman" pitchFamily="18" charset="0"/>
                <a:cs typeface="Times New Roman" pitchFamily="18" charset="0"/>
              </a:rPr>
              <a:t>Pemberi pinjaman atas keamanan pengembalian pinjaman organisasi.</a:t>
            </a:r>
          </a:p>
          <a:p>
            <a:pPr marL="514350" indent="-514350" algn="just">
              <a:buClr>
                <a:schemeClr val="tx1">
                  <a:shade val="95000"/>
                </a:schemeClr>
              </a:buClr>
              <a:buFont typeface="Wingdings 2"/>
              <a:buAutoNum type="arabicPeriod" startAt="3"/>
              <a:defRPr/>
            </a:pPr>
            <a:r>
              <a:rPr lang="id-ID" sz="2400" dirty="0">
                <a:latin typeface="Times New Roman" pitchFamily="18" charset="0"/>
                <a:cs typeface="Times New Roman" pitchFamily="18" charset="0"/>
              </a:rPr>
              <a:t>Karyawan atas gaji, keadilan dalam kenaikan gaji dan posisi.</a:t>
            </a:r>
          </a:p>
          <a:p>
            <a:pPr marL="514350" indent="-514350" algn="just">
              <a:buClr>
                <a:schemeClr val="tx1">
                  <a:shade val="95000"/>
                </a:schemeClr>
              </a:buClr>
              <a:buFont typeface="Wingdings 2"/>
              <a:buAutoNum type="arabicPeriod" startAt="3"/>
              <a:defRPr/>
            </a:pPr>
            <a:r>
              <a:rPr lang="id-ID" sz="2400" dirty="0">
                <a:latin typeface="Times New Roman" pitchFamily="18" charset="0"/>
                <a:cs typeface="Times New Roman" pitchFamily="18" charset="0"/>
              </a:rPr>
              <a:t>Manajer  atas bonus dan keadilan dalam penilaian kinerjanya.</a:t>
            </a:r>
          </a:p>
          <a:p>
            <a:pPr marL="514350" indent="-514350" algn="just">
              <a:buClr>
                <a:schemeClr val="tx1">
                  <a:shade val="95000"/>
                </a:schemeClr>
              </a:buClr>
              <a:buFont typeface="Wingdings 2"/>
              <a:buAutoNum type="arabicPeriod" startAt="3"/>
              <a:defRPr/>
            </a:pPr>
            <a:r>
              <a:rPr lang="id-ID" sz="2400" dirty="0">
                <a:latin typeface="Times New Roman" pitchFamily="18" charset="0"/>
                <a:cs typeface="Times New Roman" pitchFamily="18" charset="0"/>
              </a:rPr>
              <a:t>Pimpinan puncak atas keamanan jika diambil alih dan remunerasinya.</a:t>
            </a:r>
          </a:p>
          <a:p>
            <a:pPr marL="514350" indent="-514350" algn="just">
              <a:buClr>
                <a:schemeClr val="tx1">
                  <a:shade val="95000"/>
                </a:schemeClr>
              </a:buClr>
              <a:buFont typeface="Wingdings 2"/>
              <a:buAutoNum type="arabicPeriod" startAt="3"/>
              <a:defRPr/>
            </a:pPr>
            <a:r>
              <a:rPr lang="id-ID" sz="2400" dirty="0">
                <a:latin typeface="Times New Roman" pitchFamily="18" charset="0"/>
                <a:cs typeface="Times New Roman" pitchFamily="18" charset="0"/>
              </a:rPr>
              <a:t>Masyarakat atas lingkungan hidup public good yang disediakan pemerintah. </a:t>
            </a:r>
          </a:p>
          <a:p>
            <a:pPr marL="514350" indent="-514350" algn="just">
              <a:buClr>
                <a:schemeClr val="tx1">
                  <a:shade val="95000"/>
                </a:schemeClr>
              </a:buClr>
              <a:buNone/>
              <a:defRPr/>
            </a:pPr>
            <a:r>
              <a:rPr lang="id-ID" sz="2400" b="1" dirty="0">
                <a:solidFill>
                  <a:schemeClr val="bg1"/>
                </a:solidFill>
                <a:latin typeface="Times New Roman" pitchFamily="18" charset="0"/>
                <a:cs typeface="Times New Roman" pitchFamily="18" charset="0"/>
              </a:rPr>
              <a:t>Serikat Pekerja</a:t>
            </a:r>
          </a:p>
          <a:p>
            <a:pPr marL="514350" indent="-514350" algn="just">
              <a:buClr>
                <a:schemeClr val="tx1">
                  <a:shade val="95000"/>
                </a:schemeClr>
              </a:buClr>
              <a:buNone/>
              <a:defRPr/>
            </a:pPr>
            <a:r>
              <a:rPr lang="id-ID" sz="2400" b="1" dirty="0">
                <a:latin typeface="Times New Roman" pitchFamily="18" charset="0"/>
                <a:cs typeface="Times New Roman" pitchFamily="18" charset="0"/>
              </a:rPr>
              <a:t>	</a:t>
            </a:r>
            <a:r>
              <a:rPr lang="id-ID" sz="2400" dirty="0">
                <a:latin typeface="Times New Roman" pitchFamily="18" charset="0"/>
                <a:cs typeface="Times New Roman" pitchFamily="18" charset="0"/>
              </a:rPr>
              <a:t>Jaminan perlindungan pekerja. Sarikat pekerja mengalami pergeseran dari hanya memiliki sebuah status komite karyawan menjadi organisasi yang lebih solid dengan membawa kepentingan hakiki dari hak dan kewajiban sebenarnya dari para karyawan. </a:t>
            </a:r>
            <a:endParaRPr lang="id-ID" dirty="0" smtClean="0"/>
          </a:p>
        </p:txBody>
      </p:sp>
    </p:spTree>
    <p:extLst>
      <p:ext uri="{BB962C8B-B14F-4D97-AF65-F5344CB8AC3E}">
        <p14:creationId xmlns:p14="http://schemas.microsoft.com/office/powerpoint/2010/main" val="2033037785"/>
      </p:ext>
    </p:extLst>
  </p:cSld>
  <p:clrMapOvr>
    <a:masterClrMapping/>
  </p:clrMapOvr>
  <p:transition>
    <p:wheel spokes="3"/>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1981200" y="2781301"/>
            <a:ext cx="8229600" cy="1584325"/>
          </a:xfrm>
          <a:solidFill>
            <a:srgbClr val="FFC000"/>
          </a:solidFill>
        </p:spPr>
        <p:txBody>
          <a:bodyPr/>
          <a:lstStyle/>
          <a:p>
            <a:pPr algn="ctr" eaLnBrk="1" hangingPunct="1">
              <a:buFont typeface="Arial" panose="020B0604020202020204" pitchFamily="34" charset="0"/>
              <a:buNone/>
            </a:pPr>
            <a:r>
              <a:rPr lang="en-US" altLang="en-US" sz="6000">
                <a:solidFill>
                  <a:schemeClr val="bg2"/>
                </a:solidFill>
              </a:rPr>
              <a:t>TERIMA KASIH </a:t>
            </a:r>
          </a:p>
        </p:txBody>
      </p:sp>
    </p:spTree>
    <p:extLst>
      <p:ext uri="{BB962C8B-B14F-4D97-AF65-F5344CB8AC3E}">
        <p14:creationId xmlns:p14="http://schemas.microsoft.com/office/powerpoint/2010/main" val="461050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pPr eaLnBrk="1" hangingPunct="1"/>
            <a:r>
              <a:rPr lang="id-ID" altLang="en-US" sz="2400">
                <a:latin typeface="Times New Roman" panose="02020603050405020304" pitchFamily="18" charset="0"/>
                <a:cs typeface="Times New Roman" panose="02020603050405020304" pitchFamily="18" charset="0"/>
              </a:rPr>
              <a:t>Analisis Jabatan (</a:t>
            </a:r>
            <a:r>
              <a:rPr lang="id-ID" altLang="en-US" sz="2400" i="1">
                <a:latin typeface="Times New Roman" panose="02020603050405020304" pitchFamily="18" charset="0"/>
                <a:cs typeface="Times New Roman" panose="02020603050405020304" pitchFamily="18" charset="0"/>
              </a:rPr>
              <a:t>Job Analysis</a:t>
            </a:r>
            <a:r>
              <a:rPr lang="id-ID" altLang="en-US" sz="2400">
                <a:latin typeface="Times New Roman" panose="02020603050405020304" pitchFamily="18" charset="0"/>
                <a:cs typeface="Times New Roman" panose="02020603050405020304" pitchFamily="18" charset="0"/>
              </a:rPr>
              <a:t>) dan </a:t>
            </a:r>
            <a:r>
              <a:rPr lang="en-US" altLang="en-US" sz="2400">
                <a:latin typeface="Times New Roman" panose="02020603050405020304" pitchFamily="18" charset="0"/>
                <a:cs typeface="Times New Roman" panose="02020603050405020304" pitchFamily="18" charset="0"/>
              </a:rPr>
              <a:t/>
            </a:r>
            <a:br>
              <a:rPr lang="en-US" altLang="en-US" sz="2400">
                <a:latin typeface="Times New Roman" panose="02020603050405020304" pitchFamily="18" charset="0"/>
                <a:cs typeface="Times New Roman" panose="02020603050405020304" pitchFamily="18" charset="0"/>
              </a:rPr>
            </a:br>
            <a:r>
              <a:rPr lang="id-ID" altLang="en-US" sz="2400">
                <a:latin typeface="Times New Roman" panose="02020603050405020304" pitchFamily="18" charset="0"/>
                <a:cs typeface="Times New Roman" panose="02020603050405020304" pitchFamily="18" charset="0"/>
              </a:rPr>
              <a:t>Desain Pekerjaan (</a:t>
            </a:r>
            <a:r>
              <a:rPr lang="id-ID" altLang="en-US" sz="2400" i="1">
                <a:latin typeface="Times New Roman" panose="02020603050405020304" pitchFamily="18" charset="0"/>
                <a:cs typeface="Times New Roman" panose="02020603050405020304" pitchFamily="18" charset="0"/>
              </a:rPr>
              <a:t>Job Design</a:t>
            </a:r>
            <a:r>
              <a:rPr lang="id-ID" altLang="en-US" sz="2400">
                <a:latin typeface="Times New Roman" panose="02020603050405020304" pitchFamily="18" charset="0"/>
                <a:cs typeface="Times New Roman" panose="02020603050405020304" pitchFamily="18" charset="0"/>
              </a:rPr>
              <a:t>)</a:t>
            </a:r>
            <a:endParaRPr lang="en-US" altLang="en-US" sz="2400">
              <a:latin typeface="Times New Roman" panose="02020603050405020304" pitchFamily="18" charset="0"/>
              <a:cs typeface="Times New Roman" panose="02020603050405020304" pitchFamily="18" charset="0"/>
            </a:endParaRPr>
          </a:p>
        </p:txBody>
      </p:sp>
      <p:sp>
        <p:nvSpPr>
          <p:cNvPr id="3075" name="Rectangle 5"/>
          <p:cNvSpPr>
            <a:spLocks noGrp="1" noChangeArrowheads="1"/>
          </p:cNvSpPr>
          <p:nvPr>
            <p:ph idx="1"/>
          </p:nvPr>
        </p:nvSpPr>
        <p:spPr>
          <a:xfrm>
            <a:off x="1981200" y="1643063"/>
            <a:ext cx="8229600" cy="4483100"/>
          </a:xfrm>
        </p:spPr>
        <p:txBody>
          <a:bodyPr>
            <a:normAutofit fontScale="92500" lnSpcReduction="10000"/>
          </a:bodyPr>
          <a:lstStyle/>
          <a:p>
            <a:pPr marL="609600" indent="-609600" algn="just"/>
            <a:r>
              <a:rPr lang="id-ID" altLang="en-US">
                <a:latin typeface="Times New Roman" panose="02020603050405020304" pitchFamily="18" charset="0"/>
                <a:cs typeface="Times New Roman" panose="02020603050405020304" pitchFamily="18" charset="0"/>
              </a:rPr>
              <a:t>Analisis Jabatan (</a:t>
            </a:r>
            <a:r>
              <a:rPr lang="id-ID" altLang="en-US" i="1">
                <a:latin typeface="Times New Roman" panose="02020603050405020304" pitchFamily="18" charset="0"/>
                <a:cs typeface="Times New Roman" panose="02020603050405020304" pitchFamily="18" charset="0"/>
              </a:rPr>
              <a:t>Job Analysis</a:t>
            </a:r>
            <a:r>
              <a:rPr lang="id-ID" altLang="en-US">
                <a:latin typeface="Times New Roman" panose="02020603050405020304" pitchFamily="18" charset="0"/>
                <a:cs typeface="Times New Roman" panose="02020603050405020304" pitchFamily="18" charset="0"/>
              </a:rPr>
              <a:t>)</a:t>
            </a:r>
            <a:r>
              <a:rPr lang="en-US" altLang="en-US">
                <a:latin typeface="Times New Roman" panose="02020603050405020304" pitchFamily="18" charset="0"/>
                <a:cs typeface="Times New Roman" panose="02020603050405020304" pitchFamily="18" charset="0"/>
              </a:rPr>
              <a:t> adalah prosedur untuk menetapkan tugas dan tuntutan keterampilan dari suatu jabatan dan orang yang akan dipekerjakan untuk itu. </a:t>
            </a:r>
          </a:p>
          <a:p>
            <a:pPr marL="609600" indent="-609600" algn="just"/>
            <a:r>
              <a:rPr lang="en-US" altLang="en-US">
                <a:latin typeface="Times New Roman" panose="02020603050405020304" pitchFamily="18" charset="0"/>
                <a:cs typeface="Times New Roman" panose="02020603050405020304" pitchFamily="18" charset="0"/>
              </a:rPr>
              <a:t>Dimana proses tentang informasi pekerjaan terdiri dari :</a:t>
            </a:r>
          </a:p>
          <a:p>
            <a:pPr marL="609600" indent="-609600" algn="just">
              <a:buFontTx/>
              <a:buAutoNum type="arabicPeriod"/>
            </a:pPr>
            <a:r>
              <a:rPr lang="en-US" altLang="en-US">
                <a:latin typeface="Times New Roman" panose="02020603050405020304" pitchFamily="18" charset="0"/>
                <a:cs typeface="Times New Roman" panose="02020603050405020304" pitchFamily="18" charset="0"/>
              </a:rPr>
              <a:t>Berapa lama waktu yang dibutuhkan untuk pekerjaan-pekerjaan dasar ?</a:t>
            </a:r>
          </a:p>
          <a:p>
            <a:pPr marL="609600" indent="-609600" algn="just">
              <a:buFontTx/>
              <a:buAutoNum type="arabicPeriod"/>
            </a:pPr>
            <a:r>
              <a:rPr lang="en-US" altLang="en-US">
                <a:latin typeface="Times New Roman" panose="02020603050405020304" pitchFamily="18" charset="0"/>
                <a:cs typeface="Times New Roman" panose="02020603050405020304" pitchFamily="18" charset="0"/>
              </a:rPr>
              <a:t>Bagaimana tugas dapat dikerjakan secara berkelompok ?</a:t>
            </a:r>
          </a:p>
          <a:p>
            <a:pPr marL="609600" indent="-609600" algn="just">
              <a:buFontTx/>
              <a:buAutoNum type="arabicPeriod"/>
            </a:pPr>
            <a:r>
              <a:rPr lang="en-US" altLang="en-US">
                <a:latin typeface="Times New Roman" panose="02020603050405020304" pitchFamily="18" charset="0"/>
                <a:cs typeface="Times New Roman" panose="02020603050405020304" pitchFamily="18" charset="0"/>
              </a:rPr>
              <a:t>Bagaimana mendesain pekerjaan sehingga karyawan dapat meningkatkan kinerja ?</a:t>
            </a:r>
          </a:p>
          <a:p>
            <a:pPr marL="609600" indent="-609600" algn="just">
              <a:buFontTx/>
              <a:buAutoNum type="arabicPeriod"/>
            </a:pPr>
            <a:r>
              <a:rPr lang="en-US" altLang="en-US">
                <a:latin typeface="Times New Roman" panose="02020603050405020304" pitchFamily="18" charset="0"/>
                <a:cs typeface="Times New Roman" panose="02020603050405020304" pitchFamily="18" charset="0"/>
              </a:rPr>
              <a:t>Jenis keterampilan yang bagaimana yang dibutuhkan dalam pekerjaan tertentu ?</a:t>
            </a:r>
          </a:p>
          <a:p>
            <a:pPr marL="609600" indent="-609600" algn="just">
              <a:buFontTx/>
              <a:buAutoNum type="arabicPeriod"/>
            </a:pPr>
            <a:r>
              <a:rPr lang="en-US" altLang="en-US">
                <a:latin typeface="Times New Roman" panose="02020603050405020304" pitchFamily="18" charset="0"/>
                <a:cs typeface="Times New Roman" panose="02020603050405020304" pitchFamily="18" charset="0"/>
              </a:rPr>
              <a:t>Orang seperti  apa yang cocok ditempatkan pada pekerjaan tertentu ?</a:t>
            </a:r>
          </a:p>
          <a:p>
            <a:pPr marL="609600" indent="-609600" algn="just">
              <a:buFontTx/>
              <a:buAutoNum type="arabicPeriod"/>
            </a:pPr>
            <a:r>
              <a:rPr lang="en-US" altLang="en-US">
                <a:latin typeface="Times New Roman" panose="02020603050405020304" pitchFamily="18" charset="0"/>
                <a:cs typeface="Times New Roman" panose="02020603050405020304" pitchFamily="18" charset="0"/>
              </a:rPr>
              <a:t>Kelompok mana yang dapat menyelesaikan tugas, apakah sebuah tim atau kelompok kecil ?</a:t>
            </a:r>
          </a:p>
        </p:txBody>
      </p:sp>
    </p:spTree>
    <p:extLst>
      <p:ext uri="{BB962C8B-B14F-4D97-AF65-F5344CB8AC3E}">
        <p14:creationId xmlns:p14="http://schemas.microsoft.com/office/powerpoint/2010/main" val="3624352227"/>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1981200" y="620713"/>
            <a:ext cx="8229600" cy="5505450"/>
          </a:xfrm>
        </p:spPr>
        <p:txBody>
          <a:bodyPr>
            <a:normAutofit lnSpcReduction="10000"/>
          </a:bodyPr>
          <a:lstStyle/>
          <a:p>
            <a:pPr marL="609600" indent="-609600" algn="just">
              <a:buFont typeface="Wingdings" panose="05000000000000000000" pitchFamily="2" charset="2"/>
              <a:buChar char="§"/>
            </a:pPr>
            <a:r>
              <a:rPr lang="en-US" altLang="en-US" sz="2400">
                <a:latin typeface="Times New Roman" panose="02020603050405020304" pitchFamily="18" charset="0"/>
              </a:rPr>
              <a:t>Pengertian </a:t>
            </a:r>
            <a:r>
              <a:rPr lang="en-US" altLang="en-US" sz="2400" b="1">
                <a:latin typeface="Times New Roman" panose="02020603050405020304" pitchFamily="18" charset="0"/>
              </a:rPr>
              <a:t>analisis jabatan </a:t>
            </a:r>
            <a:r>
              <a:rPr lang="en-US" altLang="en-US" sz="2400">
                <a:latin typeface="Times New Roman" panose="02020603050405020304" pitchFamily="18" charset="0"/>
              </a:rPr>
              <a:t>(Dale Yoder):</a:t>
            </a:r>
          </a:p>
          <a:p>
            <a:pPr marL="609600" indent="-609600" algn="just">
              <a:buFont typeface="Wingdings" panose="05000000000000000000" pitchFamily="2" charset="2"/>
              <a:buChar char="§"/>
            </a:pPr>
            <a:r>
              <a:rPr lang="en-US" altLang="en-US" sz="2400">
                <a:latin typeface="Times New Roman" panose="02020603050405020304" pitchFamily="18" charset="0"/>
              </a:rPr>
              <a:t>“analisis jabatan adalah prosedur melalui fakta-fakta yang berhubungan dengan setiap jabatan yang diperoleh dan dicatat secara sistematis. </a:t>
            </a:r>
          </a:p>
          <a:p>
            <a:pPr marL="609600" indent="-609600" algn="just">
              <a:buFont typeface="Wingdings" panose="05000000000000000000" pitchFamily="2" charset="2"/>
              <a:buChar char="§"/>
            </a:pPr>
            <a:r>
              <a:rPr lang="en-US" altLang="en-US" sz="2400">
                <a:latin typeface="Times New Roman" panose="02020603050405020304" pitchFamily="18" charset="0"/>
              </a:rPr>
              <a:t>Hal ini kadang-kadang disebut studi jabatan yang mempengaruhi tugas-tugas, proses-proses, tanggung jawab, dan kebutuhan pegawai.</a:t>
            </a:r>
          </a:p>
          <a:p>
            <a:pPr marL="609600" indent="-609600" algn="just">
              <a:buFont typeface="Wingdings" panose="05000000000000000000" pitchFamily="2" charset="2"/>
              <a:buChar char="§"/>
            </a:pPr>
            <a:r>
              <a:rPr lang="en-US" altLang="en-US" sz="2400" b="1">
                <a:latin typeface="Times New Roman" panose="02020603050405020304" pitchFamily="18" charset="0"/>
              </a:rPr>
              <a:t>Tujuan Analisis jabatan </a:t>
            </a:r>
          </a:p>
          <a:p>
            <a:pPr marL="609600" indent="-609600" algn="just">
              <a:buFontTx/>
              <a:buAutoNum type="arabicPeriod"/>
            </a:pPr>
            <a:r>
              <a:rPr lang="en-US" altLang="en-US" sz="2400">
                <a:latin typeface="Times New Roman" panose="02020603050405020304" pitchFamily="18" charset="0"/>
              </a:rPr>
              <a:t>Menentukan kualifikasi yang diperlukan pemegang jabatan</a:t>
            </a:r>
          </a:p>
          <a:p>
            <a:pPr marL="609600" indent="-609600" algn="just">
              <a:buFontTx/>
              <a:buAutoNum type="arabicPeriod"/>
            </a:pPr>
            <a:r>
              <a:rPr lang="en-US" altLang="en-US" sz="2400">
                <a:latin typeface="Times New Roman" panose="02020603050405020304" pitchFamily="18" charset="0"/>
              </a:rPr>
              <a:t>Melengkapi bimbingan dalam seleksi dan penarikan pegawai</a:t>
            </a:r>
          </a:p>
          <a:p>
            <a:pPr marL="609600" indent="-609600" algn="just">
              <a:buFontTx/>
              <a:buAutoNum type="arabicPeriod"/>
            </a:pPr>
            <a:r>
              <a:rPr lang="en-US" altLang="en-US" sz="2400">
                <a:latin typeface="Times New Roman" panose="02020603050405020304" pitchFamily="18" charset="0"/>
              </a:rPr>
              <a:t>Mengevaluasi kebutuhan pegawai untuk pemindahan atau promosi jabatan </a:t>
            </a:r>
          </a:p>
          <a:p>
            <a:pPr marL="609600" indent="-609600" algn="just"/>
            <a:endParaRPr lang="en-US" altLang="en-US" sz="2400">
              <a:latin typeface="Times New Roman" panose="02020603050405020304" pitchFamily="18" charset="0"/>
            </a:endParaRPr>
          </a:p>
        </p:txBody>
      </p:sp>
    </p:spTree>
    <p:extLst>
      <p:ext uri="{BB962C8B-B14F-4D97-AF65-F5344CB8AC3E}">
        <p14:creationId xmlns:p14="http://schemas.microsoft.com/office/powerpoint/2010/main" val="2909827837"/>
      </p:ext>
    </p:extLst>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idx="1"/>
          </p:nvPr>
        </p:nvSpPr>
        <p:spPr>
          <a:xfrm>
            <a:off x="1981200" y="692151"/>
            <a:ext cx="8229600" cy="5434013"/>
          </a:xfrm>
        </p:spPr>
        <p:txBody>
          <a:bodyPr/>
          <a:lstStyle/>
          <a:p>
            <a:pPr marL="609600" indent="-609600" algn="just">
              <a:buNone/>
            </a:pPr>
            <a:r>
              <a:rPr lang="id-ID" altLang="en-US" sz="2400">
                <a:latin typeface="Times New Roman" panose="02020603050405020304" pitchFamily="18" charset="0"/>
                <a:cs typeface="Times New Roman" panose="02020603050405020304" pitchFamily="18" charset="0"/>
              </a:rPr>
              <a:t>4.</a:t>
            </a:r>
            <a:r>
              <a:rPr lang="en-US" altLang="en-US" smtClean="0"/>
              <a:t>	</a:t>
            </a:r>
            <a:r>
              <a:rPr lang="en-US" altLang="en-US" sz="2400">
                <a:latin typeface="Times New Roman" panose="02020603050405020304" pitchFamily="18" charset="0"/>
                <a:cs typeface="Times New Roman" panose="02020603050405020304" pitchFamily="18" charset="0"/>
              </a:rPr>
              <a:t>Menetapkan kebutuhan untuk program latihan</a:t>
            </a:r>
          </a:p>
          <a:p>
            <a:pPr marL="609600" indent="-609600" algn="just">
              <a:buFontTx/>
              <a:buAutoNum type="arabicPeriod" startAt="5"/>
            </a:pPr>
            <a:r>
              <a:rPr lang="en-US" altLang="en-US" sz="2400">
                <a:latin typeface="Times New Roman" panose="02020603050405020304" pitchFamily="18" charset="0"/>
                <a:cs typeface="Times New Roman" panose="02020603050405020304" pitchFamily="18" charset="0"/>
              </a:rPr>
              <a:t>Menentukan tingkat gaji, upah dan pemeliharaan administrasi upah dan gaji</a:t>
            </a:r>
          </a:p>
          <a:p>
            <a:pPr marL="609600" indent="-609600" algn="just">
              <a:buFontTx/>
              <a:buAutoNum type="arabicPeriod" startAt="5"/>
            </a:pPr>
            <a:r>
              <a:rPr lang="en-US" altLang="en-US" sz="2400">
                <a:latin typeface="Times New Roman" panose="02020603050405020304" pitchFamily="18" charset="0"/>
                <a:cs typeface="Times New Roman" panose="02020603050405020304" pitchFamily="18" charset="0"/>
              </a:rPr>
              <a:t>Menilai keluhan-keluhan yang menyoroti masalah keadilan dan kompensasi</a:t>
            </a:r>
          </a:p>
          <a:p>
            <a:pPr marL="609600" indent="-609600" algn="just">
              <a:buFontTx/>
              <a:buAutoNum type="arabicPeriod" startAt="5"/>
            </a:pPr>
            <a:r>
              <a:rPr lang="en-US" altLang="en-US" sz="2400">
                <a:latin typeface="Times New Roman" panose="02020603050405020304" pitchFamily="18" charset="0"/>
                <a:cs typeface="Times New Roman" panose="02020603050405020304" pitchFamily="18" charset="0"/>
              </a:rPr>
              <a:t>Menetapkan tanggungjawab, pertanggungjawaban, dan otoritas.</a:t>
            </a:r>
          </a:p>
          <a:p>
            <a:pPr marL="609600" indent="-609600" algn="just">
              <a:buFontTx/>
              <a:buAutoNum type="arabicPeriod" startAt="5"/>
            </a:pPr>
            <a:r>
              <a:rPr lang="en-US" altLang="en-US" sz="2400">
                <a:latin typeface="Times New Roman" panose="02020603050405020304" pitchFamily="18" charset="0"/>
                <a:cs typeface="Times New Roman" panose="02020603050405020304" pitchFamily="18" charset="0"/>
              </a:rPr>
              <a:t>Menetapkan Menetapkan pola esensial dalam penetapan standar produksi</a:t>
            </a:r>
          </a:p>
          <a:p>
            <a:pPr marL="609600" indent="-609600" algn="just">
              <a:buFontTx/>
              <a:buAutoNum type="arabicPeriod" startAt="5"/>
            </a:pPr>
            <a:r>
              <a:rPr lang="en-US" altLang="en-US" sz="2400">
                <a:latin typeface="Times New Roman" panose="02020603050405020304" pitchFamily="18" charset="0"/>
                <a:cs typeface="Times New Roman" panose="02020603050405020304" pitchFamily="18" charset="0"/>
              </a:rPr>
              <a:t>Menyediakan petunjuk untuk peningkatan metode dan penyederhanaan kerja</a:t>
            </a:r>
          </a:p>
          <a:p>
            <a:pPr marL="609600" indent="-609600" algn="just">
              <a:buNone/>
            </a:pPr>
            <a:endParaRPr lang="en-US" alt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0082867"/>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981200" y="274639"/>
            <a:ext cx="8229600" cy="706437"/>
          </a:xfrm>
        </p:spPr>
        <p:txBody>
          <a:bodyPr>
            <a:normAutofit fontScale="90000"/>
          </a:bodyPr>
          <a:lstStyle/>
          <a:p>
            <a:pPr algn="l" eaLnBrk="1" hangingPunct="1"/>
            <a:r>
              <a:rPr lang="en-US" altLang="en-US" sz="4000">
                <a:latin typeface="Times New Roman" panose="02020603050405020304" pitchFamily="18" charset="0"/>
              </a:rPr>
              <a:t>Kegunaan analisis jabatan :</a:t>
            </a:r>
          </a:p>
        </p:txBody>
      </p:sp>
      <p:sp>
        <p:nvSpPr>
          <p:cNvPr id="7171" name="Rectangle 3"/>
          <p:cNvSpPr>
            <a:spLocks noGrp="1" noChangeArrowheads="1"/>
          </p:cNvSpPr>
          <p:nvPr>
            <p:ph idx="1"/>
          </p:nvPr>
        </p:nvSpPr>
        <p:spPr>
          <a:xfrm>
            <a:off x="1981200" y="1196975"/>
            <a:ext cx="8229600" cy="4660900"/>
          </a:xfrm>
        </p:spPr>
        <p:txBody>
          <a:bodyPr rtlCol="0">
            <a:normAutofit/>
          </a:bodyPr>
          <a:lstStyle/>
          <a:p>
            <a:pPr marL="609600" indent="-609600" algn="just">
              <a:lnSpc>
                <a:spcPct val="90000"/>
              </a:lnSpc>
              <a:buFontTx/>
              <a:buAutoNum type="arabicPeriod"/>
              <a:defRPr/>
            </a:pPr>
            <a:r>
              <a:rPr lang="en-US" smtClean="0">
                <a:latin typeface="Times New Roman" pitchFamily="18" charset="0"/>
              </a:rPr>
              <a:t>Pengadaan tenaga kerja</a:t>
            </a:r>
            <a:r>
              <a:rPr lang="id-ID" smtClean="0">
                <a:latin typeface="Times New Roman" pitchFamily="18" charset="0"/>
              </a:rPr>
              <a:t> (dasar pembentukan prosedur seleksi pada m.y.a.d )</a:t>
            </a:r>
            <a:endParaRPr lang="en-US" smtClean="0">
              <a:latin typeface="Times New Roman" pitchFamily="18" charset="0"/>
            </a:endParaRPr>
          </a:p>
          <a:p>
            <a:pPr marL="609600" indent="-609600" algn="just">
              <a:lnSpc>
                <a:spcPct val="90000"/>
              </a:lnSpc>
              <a:buFontTx/>
              <a:buAutoNum type="arabicPeriod"/>
              <a:defRPr/>
            </a:pPr>
            <a:r>
              <a:rPr lang="en-US" smtClean="0">
                <a:latin typeface="Times New Roman" pitchFamily="18" charset="0"/>
              </a:rPr>
              <a:t>Pelatihan</a:t>
            </a:r>
            <a:r>
              <a:rPr lang="id-ID" smtClean="0">
                <a:latin typeface="Times New Roman" pitchFamily="18" charset="0"/>
              </a:rPr>
              <a:t> (dasar mengambil keputusan program pelatihan dan pengembangan SDM)</a:t>
            </a:r>
            <a:endParaRPr lang="en-US" smtClean="0">
              <a:latin typeface="Times New Roman" pitchFamily="18" charset="0"/>
            </a:endParaRPr>
          </a:p>
          <a:p>
            <a:pPr marL="609600" indent="-609600" algn="just">
              <a:lnSpc>
                <a:spcPct val="90000"/>
              </a:lnSpc>
              <a:buFontTx/>
              <a:buAutoNum type="arabicPeriod"/>
              <a:defRPr/>
            </a:pPr>
            <a:r>
              <a:rPr lang="en-US" smtClean="0">
                <a:latin typeface="Times New Roman" pitchFamily="18" charset="0"/>
              </a:rPr>
              <a:t>Evaluasi Kerja</a:t>
            </a:r>
            <a:r>
              <a:rPr lang="id-ID" smtClean="0">
                <a:latin typeface="Times New Roman" pitchFamily="18" charset="0"/>
              </a:rPr>
              <a:t> (dasar untuk menentukan nilai pegawai dalam pemeberian kompensasi yang layak)</a:t>
            </a:r>
            <a:endParaRPr lang="en-US" smtClean="0">
              <a:latin typeface="Times New Roman" pitchFamily="18" charset="0"/>
            </a:endParaRPr>
          </a:p>
          <a:p>
            <a:pPr marL="609600" indent="-609600" algn="just">
              <a:lnSpc>
                <a:spcPct val="90000"/>
              </a:lnSpc>
              <a:buFontTx/>
              <a:buAutoNum type="arabicPeriod"/>
              <a:defRPr/>
            </a:pPr>
            <a:r>
              <a:rPr lang="en-US" smtClean="0">
                <a:latin typeface="Times New Roman" pitchFamily="18" charset="0"/>
              </a:rPr>
              <a:t>Penilaian prestasi (</a:t>
            </a:r>
            <a:r>
              <a:rPr lang="id-ID" smtClean="0">
                <a:latin typeface="Times New Roman" pitchFamily="18" charset="0"/>
              </a:rPr>
              <a:t>dasar </a:t>
            </a:r>
            <a:r>
              <a:rPr lang="en-US" smtClean="0">
                <a:latin typeface="Times New Roman" pitchFamily="18" charset="0"/>
              </a:rPr>
              <a:t>pemilihan sasaran pekerjaan)</a:t>
            </a:r>
            <a:endParaRPr lang="id-ID" smtClean="0">
              <a:latin typeface="Times New Roman" pitchFamily="18" charset="0"/>
            </a:endParaRPr>
          </a:p>
          <a:p>
            <a:pPr marL="609600" indent="-609600" algn="just">
              <a:lnSpc>
                <a:spcPct val="90000"/>
              </a:lnSpc>
              <a:buFontTx/>
              <a:buAutoNum type="arabicPeriod"/>
              <a:defRPr/>
            </a:pPr>
            <a:r>
              <a:rPr lang="en-US" smtClean="0">
                <a:latin typeface="Times New Roman" pitchFamily="18" charset="0"/>
              </a:rPr>
              <a:t>Promosi dan transfer pegawai</a:t>
            </a:r>
            <a:r>
              <a:rPr lang="id-ID" smtClean="0">
                <a:latin typeface="Times New Roman" pitchFamily="18" charset="0"/>
              </a:rPr>
              <a:t> (dasar pengambilan keputusan program promosi dan transfer pegawai)</a:t>
            </a:r>
          </a:p>
          <a:p>
            <a:pPr marL="609600" indent="-609600" algn="just">
              <a:lnSpc>
                <a:spcPct val="90000"/>
              </a:lnSpc>
              <a:buNone/>
              <a:defRPr/>
            </a:pPr>
            <a:endParaRPr lang="en-US" smtClean="0">
              <a:latin typeface="Times New Roman" pitchFamily="18" charset="0"/>
            </a:endParaRPr>
          </a:p>
          <a:p>
            <a:pPr marL="609600" indent="-609600" algn="just">
              <a:lnSpc>
                <a:spcPct val="90000"/>
              </a:lnSpc>
              <a:buFontTx/>
              <a:buAutoNum type="arabicPeriod"/>
              <a:defRPr/>
            </a:pPr>
            <a:endParaRPr lang="en-US" smtClean="0">
              <a:latin typeface="Times New Roman" pitchFamily="18" charset="0"/>
            </a:endParaRPr>
          </a:p>
          <a:p>
            <a:pPr marL="609600" indent="-609600" algn="just">
              <a:lnSpc>
                <a:spcPct val="90000"/>
              </a:lnSpc>
              <a:buFontTx/>
              <a:buAutoNum type="arabicPeriod"/>
              <a:defRPr/>
            </a:pPr>
            <a:endParaRPr lang="en-US" smtClean="0">
              <a:latin typeface="Times New Roman" pitchFamily="18" charset="0"/>
            </a:endParaRPr>
          </a:p>
          <a:p>
            <a:pPr marL="609600" indent="-609600">
              <a:lnSpc>
                <a:spcPct val="90000"/>
              </a:lnSpc>
              <a:defRPr/>
            </a:pPr>
            <a:endParaRPr lang="en-US" smtClean="0"/>
          </a:p>
        </p:txBody>
      </p:sp>
    </p:spTree>
    <p:extLst>
      <p:ext uri="{BB962C8B-B14F-4D97-AF65-F5344CB8AC3E}">
        <p14:creationId xmlns:p14="http://schemas.microsoft.com/office/powerpoint/2010/main" val="3511713249"/>
      </p:ext>
    </p:extLst>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1981200" y="428625"/>
            <a:ext cx="8229600" cy="5697538"/>
          </a:xfrm>
        </p:spPr>
        <p:txBody>
          <a:bodyPr/>
          <a:lstStyle/>
          <a:p>
            <a:pPr marL="609600" indent="-609600" algn="just">
              <a:lnSpc>
                <a:spcPct val="90000"/>
              </a:lnSpc>
              <a:buFontTx/>
              <a:buAutoNum type="arabicPeriod" startAt="6"/>
            </a:pPr>
            <a:r>
              <a:rPr lang="en-US" altLang="en-US" sz="2400">
                <a:latin typeface="Times New Roman" panose="02020603050405020304" pitchFamily="18" charset="0"/>
              </a:rPr>
              <a:t>Organisasi (tujuan dan sasaran organisasi</a:t>
            </a:r>
            <a:r>
              <a:rPr lang="id-ID" altLang="en-US" sz="2400">
                <a:latin typeface="Times New Roman" panose="02020603050405020304" pitchFamily="18" charset="0"/>
              </a:rPr>
              <a:t> yang ingin di</a:t>
            </a:r>
            <a:r>
              <a:rPr lang="en-US" altLang="en-US" sz="2400">
                <a:latin typeface="Times New Roman" panose="02020603050405020304" pitchFamily="18" charset="0"/>
              </a:rPr>
              <a:t> tercapai)</a:t>
            </a:r>
          </a:p>
          <a:p>
            <a:pPr marL="609600" indent="-609600" algn="just">
              <a:lnSpc>
                <a:spcPct val="90000"/>
              </a:lnSpc>
              <a:buFontTx/>
              <a:buAutoNum type="arabicPeriod" startAt="6"/>
            </a:pPr>
            <a:r>
              <a:rPr lang="en-US" altLang="en-US" sz="2400">
                <a:latin typeface="Times New Roman" panose="02020603050405020304" pitchFamily="18" charset="0"/>
              </a:rPr>
              <a:t>Induksi (berguna untuk pegawai tentang pekerjaan yang harus dilakukan)</a:t>
            </a:r>
          </a:p>
          <a:p>
            <a:pPr marL="609600" indent="-609600" algn="just">
              <a:lnSpc>
                <a:spcPct val="90000"/>
              </a:lnSpc>
              <a:buFontTx/>
              <a:buAutoNum type="arabicPeriod" startAt="8"/>
            </a:pPr>
            <a:r>
              <a:rPr lang="en-US" altLang="en-US" sz="2400">
                <a:latin typeface="Times New Roman" panose="02020603050405020304" pitchFamily="18" charset="0"/>
              </a:rPr>
              <a:t>Konsultasi</a:t>
            </a:r>
            <a:r>
              <a:rPr lang="id-ID" altLang="en-US" sz="2400">
                <a:latin typeface="Times New Roman" panose="02020603050405020304" pitchFamily="18" charset="0"/>
              </a:rPr>
              <a:t> (bermanfaat bagi terhadap pegawai yang belum bekerja maupun yang sudah bekerja dan masih merasa belum sesuai dengan jabatan yang sekarang).</a:t>
            </a:r>
          </a:p>
          <a:p>
            <a:pPr marL="609600" indent="-609600" algn="just">
              <a:lnSpc>
                <a:spcPct val="90000"/>
              </a:lnSpc>
              <a:buNone/>
            </a:pPr>
            <a:endParaRPr lang="id-ID" altLang="en-US" sz="2400">
              <a:latin typeface="Times New Roman" panose="02020603050405020304" pitchFamily="18" charset="0"/>
            </a:endParaRPr>
          </a:p>
          <a:p>
            <a:pPr marL="609600" indent="-609600" algn="just">
              <a:lnSpc>
                <a:spcPct val="90000"/>
              </a:lnSpc>
              <a:buFont typeface="Wingdings" panose="05000000000000000000" pitchFamily="2" charset="2"/>
              <a:buChar char="§"/>
            </a:pPr>
            <a:r>
              <a:rPr lang="id-ID" altLang="en-US" sz="2400" b="1">
                <a:latin typeface="Times New Roman" panose="02020603050405020304" pitchFamily="18" charset="0"/>
              </a:rPr>
              <a:t>Metode dalam proses analisis jabatan </a:t>
            </a:r>
          </a:p>
          <a:p>
            <a:pPr marL="609600" indent="-609600" algn="just">
              <a:lnSpc>
                <a:spcPct val="90000"/>
              </a:lnSpc>
              <a:buFontTx/>
              <a:buAutoNum type="arabicPeriod"/>
            </a:pPr>
            <a:r>
              <a:rPr lang="id-ID" altLang="en-US" sz="2400">
                <a:latin typeface="Times New Roman" panose="02020603050405020304" pitchFamily="18" charset="0"/>
              </a:rPr>
              <a:t>Kuesioner</a:t>
            </a:r>
          </a:p>
          <a:p>
            <a:pPr marL="609600" indent="-609600" algn="just">
              <a:lnSpc>
                <a:spcPct val="90000"/>
              </a:lnSpc>
              <a:buFontTx/>
              <a:buAutoNum type="arabicPeriod"/>
            </a:pPr>
            <a:r>
              <a:rPr lang="id-ID" altLang="en-US" sz="2400">
                <a:latin typeface="Times New Roman" panose="02020603050405020304" pitchFamily="18" charset="0"/>
              </a:rPr>
              <a:t>Menulis cerita singkat</a:t>
            </a:r>
          </a:p>
          <a:p>
            <a:pPr marL="609600" indent="-609600" algn="just">
              <a:lnSpc>
                <a:spcPct val="90000"/>
              </a:lnSpc>
              <a:buFontTx/>
              <a:buAutoNum type="arabicPeriod"/>
            </a:pPr>
            <a:r>
              <a:rPr lang="id-ID" altLang="en-US" sz="2400">
                <a:latin typeface="Times New Roman" panose="02020603050405020304" pitchFamily="18" charset="0"/>
              </a:rPr>
              <a:t>Pengamatan</a:t>
            </a:r>
          </a:p>
          <a:p>
            <a:pPr marL="609600" indent="-609600" algn="just">
              <a:lnSpc>
                <a:spcPct val="90000"/>
              </a:lnSpc>
              <a:buFontTx/>
              <a:buAutoNum type="arabicPeriod"/>
            </a:pPr>
            <a:r>
              <a:rPr lang="id-ID" altLang="en-US" sz="2400">
                <a:latin typeface="Times New Roman" panose="02020603050405020304" pitchFamily="18" charset="0"/>
              </a:rPr>
              <a:t>wawancara</a:t>
            </a:r>
            <a:endParaRPr lang="en-US" altLang="en-US" sz="2400">
              <a:latin typeface="Times New Roman" panose="02020603050405020304" pitchFamily="18" charset="0"/>
            </a:endParaRPr>
          </a:p>
          <a:p>
            <a:pPr marL="609600" indent="-609600">
              <a:buNone/>
            </a:pPr>
            <a:endParaRPr lang="id-ID" altLang="en-US" smtClean="0"/>
          </a:p>
        </p:txBody>
      </p:sp>
    </p:spTree>
    <p:extLst>
      <p:ext uri="{BB962C8B-B14F-4D97-AF65-F5344CB8AC3E}">
        <p14:creationId xmlns:p14="http://schemas.microsoft.com/office/powerpoint/2010/main" val="1742233623"/>
      </p:ext>
    </p:extLst>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idx="1"/>
          </p:nvPr>
        </p:nvSpPr>
        <p:spPr>
          <a:xfrm>
            <a:off x="1981200" y="549275"/>
            <a:ext cx="8229600" cy="5576888"/>
          </a:xfrm>
        </p:spPr>
        <p:txBody>
          <a:bodyPr/>
          <a:lstStyle/>
          <a:p>
            <a:pPr marL="609600" indent="-609600" algn="just">
              <a:buNone/>
            </a:pPr>
            <a:r>
              <a:rPr lang="en-US" altLang="en-US" b="1" smtClean="0">
                <a:latin typeface="Times New Roman" panose="02020603050405020304" pitchFamily="18" charset="0"/>
              </a:rPr>
              <a:t>Kesimpulan </a:t>
            </a:r>
            <a:r>
              <a:rPr lang="en-US" altLang="en-US" smtClean="0">
                <a:latin typeface="Times New Roman" panose="02020603050405020304" pitchFamily="18" charset="0"/>
              </a:rPr>
              <a:t>: </a:t>
            </a:r>
          </a:p>
          <a:p>
            <a:pPr marL="609600" indent="-609600" algn="just"/>
            <a:r>
              <a:rPr lang="en-US" altLang="en-US" smtClean="0">
                <a:latin typeface="Times New Roman" panose="02020603050405020304" pitchFamily="18" charset="0"/>
              </a:rPr>
              <a:t>Analisis jabatan merupakan prosedur dalam menetapkan tugas dan tuntutan keterampilan dari suatu jabatan dan orang seperti apa yang akan dipekerjakan untuk jabatan tersebut.</a:t>
            </a:r>
          </a:p>
          <a:p>
            <a:pPr marL="609600" indent="-609600" algn="just"/>
            <a:r>
              <a:rPr lang="en-US" altLang="en-US" smtClean="0">
                <a:latin typeface="Times New Roman" panose="02020603050405020304" pitchFamily="18" charset="0"/>
              </a:rPr>
              <a:t>Analisis menghasilkan informasi tentang tuntutan jabatan yang selanjutnya digunakan untuk mengembangkan uraian jabatan  (</a:t>
            </a:r>
            <a:r>
              <a:rPr lang="en-US" altLang="en-US" i="1" smtClean="0">
                <a:latin typeface="Times New Roman" panose="02020603050405020304" pitchFamily="18" charset="0"/>
              </a:rPr>
              <a:t>Job discreption</a:t>
            </a:r>
            <a:r>
              <a:rPr lang="en-US" altLang="en-US" smtClean="0">
                <a:latin typeface="Times New Roman" panose="02020603050405020304" pitchFamily="18" charset="0"/>
              </a:rPr>
              <a:t>)</a:t>
            </a:r>
            <a:r>
              <a:rPr lang="en-US" altLang="en-US" i="1" smtClean="0">
                <a:latin typeface="Times New Roman" panose="02020603050405020304" pitchFamily="18" charset="0"/>
              </a:rPr>
              <a:t> </a:t>
            </a:r>
            <a:r>
              <a:rPr lang="en-US" altLang="en-US" smtClean="0">
                <a:latin typeface="Times New Roman" panose="02020603050405020304" pitchFamily="18" charset="0"/>
              </a:rPr>
              <a:t>dan spesifikasi jabatan</a:t>
            </a:r>
            <a:r>
              <a:rPr lang="en-US" altLang="en-US" i="1" smtClean="0">
                <a:latin typeface="Times New Roman" panose="02020603050405020304" pitchFamily="18" charset="0"/>
              </a:rPr>
              <a:t> (job spesification).</a:t>
            </a:r>
          </a:p>
          <a:p>
            <a:pPr marL="609600" indent="-609600" algn="just">
              <a:buNone/>
            </a:pPr>
            <a:endParaRPr lang="en-US" altLang="en-US" smtClean="0">
              <a:latin typeface="Times New Roman" panose="02020603050405020304" pitchFamily="18" charset="0"/>
            </a:endParaRPr>
          </a:p>
          <a:p>
            <a:pPr marL="609600" indent="-609600" algn="just">
              <a:buFontTx/>
              <a:buAutoNum type="arabicPeriod"/>
            </a:pPr>
            <a:endParaRPr lang="en-US" altLang="en-US" smtClean="0">
              <a:latin typeface="Times New Roman" panose="02020603050405020304" pitchFamily="18" charset="0"/>
            </a:endParaRPr>
          </a:p>
          <a:p>
            <a:pPr marL="609600" indent="-609600" algn="just">
              <a:buFontTx/>
              <a:buAutoNum type="arabicPeriod"/>
            </a:pPr>
            <a:endParaRPr lang="en-US" altLang="en-US" smtClean="0">
              <a:latin typeface="Times New Roman" panose="02020603050405020304" pitchFamily="18" charset="0"/>
            </a:endParaRPr>
          </a:p>
          <a:p>
            <a:pPr marL="609600" indent="-609600" algn="just"/>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540738076"/>
      </p:ext>
    </p:extLst>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981200" y="274638"/>
            <a:ext cx="8229600" cy="582612"/>
          </a:xfrm>
        </p:spPr>
        <p:txBody>
          <a:bodyPr/>
          <a:lstStyle/>
          <a:p>
            <a:pPr algn="l" eaLnBrk="1" hangingPunct="1"/>
            <a:r>
              <a:rPr lang="id-ID" altLang="en-US" sz="2800"/>
              <a:t>Uraian Jabatan </a:t>
            </a:r>
            <a:r>
              <a:rPr lang="id-ID" altLang="en-US" sz="2800" i="1"/>
              <a:t>(job description)</a:t>
            </a:r>
          </a:p>
        </p:txBody>
      </p:sp>
      <p:sp>
        <p:nvSpPr>
          <p:cNvPr id="9219" name="Content Placeholder 2"/>
          <p:cNvSpPr>
            <a:spLocks noGrp="1"/>
          </p:cNvSpPr>
          <p:nvPr>
            <p:ph idx="1"/>
          </p:nvPr>
        </p:nvSpPr>
        <p:spPr>
          <a:xfrm>
            <a:off x="1981200" y="1000125"/>
            <a:ext cx="8229600" cy="5126038"/>
          </a:xfrm>
        </p:spPr>
        <p:txBody>
          <a:bodyPr>
            <a:normAutofit lnSpcReduction="10000"/>
          </a:bodyPr>
          <a:lstStyle/>
          <a:p>
            <a:pPr algn="just" eaLnBrk="1" hangingPunct="1">
              <a:buFont typeface="Wingdings" panose="05000000000000000000" pitchFamily="2" charset="2"/>
              <a:buChar char="§"/>
            </a:pPr>
            <a:r>
              <a:rPr lang="id-ID" altLang="en-US" sz="2400" b="1">
                <a:latin typeface="Times New Roman" panose="02020603050405020304" pitchFamily="18" charset="0"/>
                <a:cs typeface="Times New Roman" panose="02020603050405020304" pitchFamily="18" charset="0"/>
              </a:rPr>
              <a:t>Menurut Gary Dessler (1997) ; Uraian Jabatan </a:t>
            </a:r>
          </a:p>
          <a:p>
            <a:pPr algn="just" eaLnBrk="1" hangingPunct="1">
              <a:buFontTx/>
              <a:buNone/>
            </a:pPr>
            <a:r>
              <a:rPr lang="id-ID" altLang="en-US" sz="2400">
                <a:latin typeface="Times New Roman" panose="02020603050405020304" pitchFamily="18" charset="0"/>
                <a:cs typeface="Times New Roman" panose="02020603050405020304" pitchFamily="18" charset="0"/>
              </a:rPr>
              <a:t>	“suatu daftar tugas-tugas, tanggung jawab, hubungan laporan, kondisi kerja, tanggung jawab kepenyeliaan suatu jabatan-suatu produk dari analisis jabatan”.</a:t>
            </a:r>
          </a:p>
          <a:p>
            <a:pPr algn="just" eaLnBrk="1" hangingPunct="1">
              <a:buFont typeface="Wingdings" panose="05000000000000000000" pitchFamily="2" charset="2"/>
              <a:buChar char="§"/>
            </a:pPr>
            <a:r>
              <a:rPr lang="id-ID" altLang="en-US" sz="2400" b="1">
                <a:latin typeface="Times New Roman" panose="02020603050405020304" pitchFamily="18" charset="0"/>
                <a:cs typeface="Times New Roman" panose="02020603050405020304" pitchFamily="18" charset="0"/>
              </a:rPr>
              <a:t>Menurut Noe (2004)</a:t>
            </a:r>
            <a:r>
              <a:rPr lang="id-ID" altLang="en-US" sz="2400">
                <a:latin typeface="Times New Roman" panose="02020603050405020304" pitchFamily="18" charset="0"/>
                <a:cs typeface="Times New Roman" panose="02020603050405020304" pitchFamily="18" charset="0"/>
              </a:rPr>
              <a:t> </a:t>
            </a:r>
          </a:p>
          <a:p>
            <a:pPr algn="just" eaLnBrk="1" hangingPunct="1">
              <a:buFontTx/>
              <a:buNone/>
            </a:pPr>
            <a:r>
              <a:rPr lang="id-ID" altLang="en-US" sz="2400">
                <a:latin typeface="Times New Roman" panose="02020603050405020304" pitchFamily="18" charset="0"/>
                <a:cs typeface="Times New Roman" panose="02020603050405020304" pitchFamily="18" charset="0"/>
              </a:rPr>
              <a:t>	“ dalam uraian jabatan, selain tugas-tugas, wewenang, tanggung jawab, hubungan lini, dan kondisi kerja juga dibuat nama jabatan, kode jabatan, tanggal dibuat , penyusun, departemen, dan lokasi.</a:t>
            </a:r>
          </a:p>
          <a:p>
            <a:pPr algn="just" eaLnBrk="1" hangingPunct="1">
              <a:buFontTx/>
              <a:buNone/>
            </a:pPr>
            <a:endParaRPr lang="id-ID" altLang="en-US" sz="2400">
              <a:latin typeface="Times New Roman" panose="02020603050405020304" pitchFamily="18" charset="0"/>
              <a:cs typeface="Times New Roman" panose="02020603050405020304" pitchFamily="18" charset="0"/>
            </a:endParaRPr>
          </a:p>
          <a:p>
            <a:pPr algn="just" eaLnBrk="1" hangingPunct="1">
              <a:buFont typeface="Wingdings" panose="05000000000000000000" pitchFamily="2" charset="2"/>
              <a:buChar char="§"/>
            </a:pPr>
            <a:r>
              <a:rPr lang="id-ID" altLang="en-US" sz="2400">
                <a:latin typeface="Times New Roman" panose="02020603050405020304" pitchFamily="18" charset="0"/>
                <a:cs typeface="Times New Roman" panose="02020603050405020304" pitchFamily="18" charset="0"/>
              </a:rPr>
              <a:t>Contoh Uraian jabatan berbeda-beda bentuknya dari  setiap organisasi. </a:t>
            </a:r>
          </a:p>
        </p:txBody>
      </p:sp>
    </p:spTree>
    <p:extLst>
      <p:ext uri="{BB962C8B-B14F-4D97-AF65-F5344CB8AC3E}">
        <p14:creationId xmlns:p14="http://schemas.microsoft.com/office/powerpoint/2010/main" val="377823321"/>
      </p:ext>
    </p:extLst>
  </p:cSld>
  <p:clrMapOvr>
    <a:masterClrMapping/>
  </p:clrMapOvr>
  <p:transition>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981200" y="274639"/>
            <a:ext cx="8229600" cy="725487"/>
          </a:xfrm>
        </p:spPr>
        <p:txBody>
          <a:bodyPr/>
          <a:lstStyle/>
          <a:p>
            <a:pPr algn="l" eaLnBrk="1" hangingPunct="1"/>
            <a:r>
              <a:rPr lang="id-ID" altLang="en-US" sz="2800"/>
              <a:t>spesifikasi Jabatan </a:t>
            </a:r>
            <a:r>
              <a:rPr lang="id-ID" altLang="en-US" sz="2800" i="1"/>
              <a:t>(job spesification)</a:t>
            </a:r>
            <a:endParaRPr lang="id-ID" altLang="en-US" sz="2800"/>
          </a:p>
        </p:txBody>
      </p:sp>
      <p:sp>
        <p:nvSpPr>
          <p:cNvPr id="10243" name="Content Placeholder 2"/>
          <p:cNvSpPr>
            <a:spLocks noGrp="1"/>
          </p:cNvSpPr>
          <p:nvPr>
            <p:ph idx="1"/>
          </p:nvPr>
        </p:nvSpPr>
        <p:spPr>
          <a:xfrm>
            <a:off x="1981200" y="1214439"/>
            <a:ext cx="8229600" cy="4911725"/>
          </a:xfrm>
        </p:spPr>
        <p:txBody>
          <a:bodyPr>
            <a:normAutofit lnSpcReduction="10000"/>
          </a:bodyPr>
          <a:lstStyle/>
          <a:p>
            <a:pPr algn="just" eaLnBrk="1" hangingPunct="1">
              <a:buFont typeface="Wingdings" panose="05000000000000000000" pitchFamily="2" charset="2"/>
              <a:buChar char="§"/>
            </a:pPr>
            <a:r>
              <a:rPr lang="id-ID" altLang="en-US" sz="2400" b="1">
                <a:latin typeface="Times New Roman" panose="02020603050405020304" pitchFamily="18" charset="0"/>
                <a:cs typeface="Times New Roman" panose="02020603050405020304" pitchFamily="18" charset="0"/>
              </a:rPr>
              <a:t>Menurut Gary Dessler (1997). </a:t>
            </a:r>
          </a:p>
          <a:p>
            <a:pPr algn="just" eaLnBrk="1" hangingPunct="1">
              <a:buFontTx/>
              <a:buNone/>
            </a:pPr>
            <a:r>
              <a:rPr lang="id-ID" altLang="en-US" sz="2400" b="1">
                <a:latin typeface="Times New Roman" panose="02020603050405020304" pitchFamily="18" charset="0"/>
                <a:cs typeface="Times New Roman" panose="02020603050405020304" pitchFamily="18" charset="0"/>
              </a:rPr>
              <a:t>	</a:t>
            </a:r>
            <a:r>
              <a:rPr lang="id-ID" altLang="en-US" sz="2400">
                <a:latin typeface="Times New Roman" panose="02020603050405020304" pitchFamily="18" charset="0"/>
                <a:cs typeface="Times New Roman" panose="02020603050405020304" pitchFamily="18" charset="0"/>
              </a:rPr>
              <a:t> “ suatu daftar dari tuntutan manusiawi suatu jabatan, yakni pendidikan, keterampila, kepribadian dan lain-lain yang sesuai dengan produk dari analisis jabatan”. </a:t>
            </a:r>
          </a:p>
          <a:p>
            <a:pPr algn="just" eaLnBrk="1" hangingPunct="1">
              <a:buFont typeface="Wingdings" panose="05000000000000000000" pitchFamily="2" charset="2"/>
              <a:buChar char="§"/>
            </a:pPr>
            <a:r>
              <a:rPr lang="id-ID" altLang="en-US" sz="2400" b="1">
                <a:latin typeface="Times New Roman" panose="02020603050405020304" pitchFamily="18" charset="0"/>
                <a:cs typeface="Times New Roman" panose="02020603050405020304" pitchFamily="18" charset="0"/>
              </a:rPr>
              <a:t>Menurut Noe (2004) “</a:t>
            </a:r>
          </a:p>
          <a:p>
            <a:pPr algn="just" eaLnBrk="1" hangingPunct="1">
              <a:buFontTx/>
              <a:buNone/>
            </a:pPr>
            <a:r>
              <a:rPr lang="id-ID" altLang="en-US" sz="2400" b="1">
                <a:latin typeface="Times New Roman" panose="02020603050405020304" pitchFamily="18" charset="0"/>
                <a:cs typeface="Times New Roman" panose="02020603050405020304" pitchFamily="18" charset="0"/>
              </a:rPr>
              <a:t>	</a:t>
            </a:r>
            <a:r>
              <a:rPr lang="id-ID" altLang="en-US" sz="2400">
                <a:latin typeface="Times New Roman" panose="02020603050405020304" pitchFamily="18" charset="0"/>
                <a:cs typeface="Times New Roman" panose="02020603050405020304" pitchFamily="18" charset="0"/>
              </a:rPr>
              <a:t>“ berisi tentang persyaratan kualifikasi individu sehubungan dengan posisinya pada jabatan tertentu.</a:t>
            </a:r>
          </a:p>
          <a:p>
            <a:pPr algn="just" eaLnBrk="1" hangingPunct="1">
              <a:buFont typeface="Wingdings" panose="05000000000000000000" pitchFamily="2" charset="2"/>
              <a:buChar char="§"/>
            </a:pPr>
            <a:r>
              <a:rPr lang="id-ID" altLang="en-US" sz="2400" b="1">
                <a:latin typeface="Times New Roman" panose="02020603050405020304" pitchFamily="18" charset="0"/>
                <a:cs typeface="Times New Roman" panose="02020603050405020304" pitchFamily="18" charset="0"/>
              </a:rPr>
              <a:t>Contoh spesifikasi Jabatan </a:t>
            </a:r>
            <a:r>
              <a:rPr lang="id-ID" altLang="en-US" sz="2400" b="1" i="1">
                <a:latin typeface="Times New Roman" panose="02020603050405020304" pitchFamily="18" charset="0"/>
                <a:cs typeface="Times New Roman" panose="02020603050405020304" pitchFamily="18" charset="0"/>
              </a:rPr>
              <a:t>(job spesification)</a:t>
            </a:r>
          </a:p>
          <a:p>
            <a:pPr algn="just" eaLnBrk="1" hangingPunct="1">
              <a:buFontTx/>
              <a:buNone/>
            </a:pPr>
            <a:r>
              <a:rPr lang="id-ID" altLang="en-US" sz="2400" b="1" i="1">
                <a:latin typeface="Times New Roman" panose="02020603050405020304" pitchFamily="18" charset="0"/>
                <a:cs typeface="Times New Roman" panose="02020603050405020304" pitchFamily="18" charset="0"/>
              </a:rPr>
              <a:t>	</a:t>
            </a:r>
            <a:r>
              <a:rPr lang="id-ID" altLang="en-US" sz="2400">
                <a:latin typeface="Times New Roman" panose="02020603050405020304" pitchFamily="18" charset="0"/>
                <a:cs typeface="Times New Roman" panose="02020603050405020304" pitchFamily="18" charset="0"/>
              </a:rPr>
              <a:t>yang terdiri dari : pengetahuan, kemampuan, keterampilan, dan karakteristik lainnya dimana individu harus menunjukan kemampuan dalam pekerjaannya. </a:t>
            </a:r>
          </a:p>
        </p:txBody>
      </p:sp>
    </p:spTree>
    <p:extLst>
      <p:ext uri="{BB962C8B-B14F-4D97-AF65-F5344CB8AC3E}">
        <p14:creationId xmlns:p14="http://schemas.microsoft.com/office/powerpoint/2010/main" val="2073451119"/>
      </p:ext>
    </p:extLst>
  </p:cSld>
  <p:clrMapOvr>
    <a:masterClrMapping/>
  </p:clrMapOvr>
  <p:transition>
    <p:pull dir="u"/>
  </p:transition>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6</TotalTime>
  <Words>747</Words>
  <Application>Microsoft Office PowerPoint</Application>
  <PresentationFormat>Widescreen</PresentationFormat>
  <Paragraphs>114</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Gill Sans MT</vt:lpstr>
      <vt:lpstr>Impact</vt:lpstr>
      <vt:lpstr>Times New Roman</vt:lpstr>
      <vt:lpstr>Wingdings</vt:lpstr>
      <vt:lpstr>Wingdings 2</vt:lpstr>
      <vt:lpstr>Badge</vt:lpstr>
      <vt:lpstr>PERTEMUAN  KE-4  URAIAN PEKERJAAN  ANALISA JABATAN DESAIN PEKERJAAN</vt:lpstr>
      <vt:lpstr>Analisis Jabatan (Job Analysis) dan  Desain Pekerjaan (Job Design)</vt:lpstr>
      <vt:lpstr>PowerPoint Presentation</vt:lpstr>
      <vt:lpstr>PowerPoint Presentation</vt:lpstr>
      <vt:lpstr>Kegunaan analisis jabatan :</vt:lpstr>
      <vt:lpstr>PowerPoint Presentation</vt:lpstr>
      <vt:lpstr>PowerPoint Presentation</vt:lpstr>
      <vt:lpstr>Uraian Jabatan (job description)</vt:lpstr>
      <vt:lpstr>spesifikasi Jabatan (job spesification)</vt:lpstr>
      <vt:lpstr>Desain Pekerjaan (job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KE-4  URAIAN PEKERJAAN  ANALISA JABATAN DESAIN PEKERJAAN</dc:title>
  <dc:creator>Windows User</dc:creator>
  <cp:lastModifiedBy>Windows User</cp:lastModifiedBy>
  <cp:revision>1</cp:revision>
  <dcterms:created xsi:type="dcterms:W3CDTF">2018-10-09T07:20:10Z</dcterms:created>
  <dcterms:modified xsi:type="dcterms:W3CDTF">2018-10-09T07:26:20Z</dcterms:modified>
</cp:coreProperties>
</file>