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9686D-6CAB-4D06-8B0F-C15DE94CA3D8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3885-F5BA-4839-8671-9157B741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78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9686D-6CAB-4D06-8B0F-C15DE94CA3D8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3885-F5BA-4839-8671-9157B741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084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9686D-6CAB-4D06-8B0F-C15DE94CA3D8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3885-F5BA-4839-8671-9157B741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89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9686D-6CAB-4D06-8B0F-C15DE94CA3D8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3885-F5BA-4839-8671-9157B741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656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9686D-6CAB-4D06-8B0F-C15DE94CA3D8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3885-F5BA-4839-8671-9157B741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65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9686D-6CAB-4D06-8B0F-C15DE94CA3D8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3885-F5BA-4839-8671-9157B741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57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9686D-6CAB-4D06-8B0F-C15DE94CA3D8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3885-F5BA-4839-8671-9157B741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27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9686D-6CAB-4D06-8B0F-C15DE94CA3D8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3885-F5BA-4839-8671-9157B741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248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9686D-6CAB-4D06-8B0F-C15DE94CA3D8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3885-F5BA-4839-8671-9157B741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94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9686D-6CAB-4D06-8B0F-C15DE94CA3D8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3885-F5BA-4839-8671-9157B741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9686D-6CAB-4D06-8B0F-C15DE94CA3D8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3885-F5BA-4839-8671-9157B741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86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9686D-6CAB-4D06-8B0F-C15DE94CA3D8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F3885-F5BA-4839-8671-9157B741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06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Dynamic Programming (2)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0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Stage 3 : Negara 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57250" y="1571625"/>
          <a:ext cx="7500942" cy="4357688"/>
        </p:xfrm>
        <a:graphic>
          <a:graphicData uri="http://schemas.openxmlformats.org/drawingml/2006/table">
            <a:tbl>
              <a:tblPr/>
              <a:tblGrid>
                <a:gridCol w="833438"/>
                <a:gridCol w="833438"/>
                <a:gridCol w="833438"/>
                <a:gridCol w="833438"/>
                <a:gridCol w="833438"/>
                <a:gridCol w="833438"/>
                <a:gridCol w="833438"/>
                <a:gridCol w="833438"/>
                <a:gridCol w="833438"/>
              </a:tblGrid>
              <a:tr h="5447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f1*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X1*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7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47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7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7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7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7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140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140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1,2,3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7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121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Solusi Optimal :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Negara 1 :  1 tim</a:t>
            </a:r>
          </a:p>
          <a:p>
            <a:pPr eaLnBrk="1" hangingPunct="1"/>
            <a:r>
              <a:rPr lang="en-US" smtClean="0"/>
              <a:t>Negara 2 :  3 tim</a:t>
            </a:r>
          </a:p>
          <a:p>
            <a:pPr eaLnBrk="1" hangingPunct="1"/>
            <a:r>
              <a:rPr lang="en-US" smtClean="0"/>
              <a:t>Negara 3 :  1 tim</a:t>
            </a:r>
          </a:p>
        </p:txBody>
      </p:sp>
    </p:spTree>
    <p:extLst>
      <p:ext uri="{BB962C8B-B14F-4D97-AF65-F5344CB8AC3E}">
        <p14:creationId xmlns:p14="http://schemas.microsoft.com/office/powerpoint/2010/main" val="144155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smtClean="0"/>
              <a:t>3 : </a:t>
            </a:r>
            <a:r>
              <a:rPr lang="en-US" dirty="0" err="1" smtClean="0"/>
              <a:t>Batasan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endParaRPr lang="en-US" dirty="0" smtClean="0"/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Sebuah perusahaan angkutan laut mendapatkan order untuk mengangkut 3 jenis barang dengan data sebagai berikut :</a:t>
            </a:r>
          </a:p>
          <a:p>
            <a:pPr>
              <a:buFont typeface="Arial" charset="0"/>
              <a:buNone/>
            </a:pPr>
            <a:r>
              <a:rPr lang="en-US" smtClean="0"/>
              <a:t>   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57313" y="3286125"/>
          <a:ext cx="6500811" cy="1928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6937"/>
                <a:gridCol w="2166937"/>
                <a:gridCol w="2166937"/>
              </a:tblGrid>
              <a:tr h="48220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Jenis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Barang</a:t>
                      </a:r>
                      <a:endParaRPr lang="en-US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Berat</a:t>
                      </a:r>
                      <a:r>
                        <a:rPr lang="en-US" sz="1800" dirty="0" smtClean="0"/>
                        <a:t> (ton)</a:t>
                      </a:r>
                      <a:endParaRPr lang="en-US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Nilai</a:t>
                      </a:r>
                      <a:r>
                        <a:rPr lang="en-US" sz="1800" dirty="0" smtClean="0"/>
                        <a:t> (</a:t>
                      </a:r>
                      <a:r>
                        <a:rPr lang="en-US" sz="1800" dirty="0" err="1" smtClean="0"/>
                        <a:t>juta</a:t>
                      </a:r>
                      <a:r>
                        <a:rPr lang="en-US" sz="1800" dirty="0" smtClean="0"/>
                        <a:t>)</a:t>
                      </a:r>
                      <a:endParaRPr lang="en-US" sz="1800" dirty="0"/>
                    </a:p>
                  </a:txBody>
                  <a:tcPr marL="91439" marR="91439"/>
                </a:tc>
              </a:tr>
              <a:tr h="48220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40</a:t>
                      </a:r>
                      <a:endParaRPr lang="en-US" sz="1800" dirty="0"/>
                    </a:p>
                  </a:txBody>
                  <a:tcPr marL="91439" marR="91439"/>
                </a:tc>
              </a:tr>
              <a:tr h="48220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</a:t>
                      </a:r>
                      <a:endParaRPr lang="en-US" sz="1800" dirty="0"/>
                    </a:p>
                  </a:txBody>
                  <a:tcPr marL="91439" marR="91439"/>
                </a:tc>
              </a:tr>
              <a:tr h="48220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70</a:t>
                      </a:r>
                      <a:endParaRPr lang="en-US" sz="1800" dirty="0"/>
                    </a:p>
                  </a:txBody>
                  <a:tcPr marL="91439" marR="9143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446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smtClean="0"/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Jika kapal yang akan memuat barang tersebut hanya mampu membawa maksimum 6 ton, tentukan barang manakah yang harus diangkut agar memperoleh nilai maksimum tanpa melanggar batasan kapasitas alat angkut.</a:t>
            </a:r>
          </a:p>
        </p:txBody>
      </p:sp>
    </p:spTree>
    <p:extLst>
      <p:ext uri="{BB962C8B-B14F-4D97-AF65-F5344CB8AC3E}">
        <p14:creationId xmlns:p14="http://schemas.microsoft.com/office/powerpoint/2010/main" val="67532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Solusi :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Stage : 3 tahapan</a:t>
            </a:r>
          </a:p>
          <a:p>
            <a:r>
              <a:rPr lang="en-US" smtClean="0"/>
              <a:t>State : Jenis Barang</a:t>
            </a:r>
          </a:p>
          <a:p>
            <a:r>
              <a:rPr lang="en-US" smtClean="0"/>
              <a:t>Perhitungan maju / mundur</a:t>
            </a:r>
          </a:p>
        </p:txBody>
      </p:sp>
    </p:spTree>
    <p:extLst>
      <p:ext uri="{BB962C8B-B14F-4D97-AF65-F5344CB8AC3E}">
        <p14:creationId xmlns:p14="http://schemas.microsoft.com/office/powerpoint/2010/main" val="323982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Perhitungan Maju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Stage 1 : Barang 1</a:t>
            </a:r>
          </a:p>
          <a:p>
            <a:r>
              <a:rPr lang="en-US" smtClean="0"/>
              <a:t>1 unit = 2 ton</a:t>
            </a:r>
          </a:p>
          <a:p>
            <a:r>
              <a:rPr lang="en-US" smtClean="0"/>
              <a:t>Jumlah unit : 6/2 = 3 unit</a:t>
            </a:r>
          </a:p>
          <a:p>
            <a:endParaRPr 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00125" y="3357563"/>
          <a:ext cx="7072313" cy="3286125"/>
        </p:xfrm>
        <a:graphic>
          <a:graphicData uri="http://schemas.openxmlformats.org/drawingml/2006/table">
            <a:tbl>
              <a:tblPr/>
              <a:tblGrid>
                <a:gridCol w="1510591"/>
                <a:gridCol w="1167275"/>
                <a:gridCol w="1033347"/>
                <a:gridCol w="840275"/>
                <a:gridCol w="840275"/>
                <a:gridCol w="840275"/>
                <a:gridCol w="840275"/>
              </a:tblGrid>
              <a:tr h="36512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Berat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\ Unit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fx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fx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1*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1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663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smtClean="0"/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Stage 1 : Barang 1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57250" y="2286000"/>
          <a:ext cx="7358062" cy="4143375"/>
        </p:xfrm>
        <a:graphic>
          <a:graphicData uri="http://schemas.openxmlformats.org/drawingml/2006/table">
            <a:tbl>
              <a:tblPr/>
              <a:tblGrid>
                <a:gridCol w="2112712"/>
                <a:gridCol w="874225"/>
                <a:gridCol w="874225"/>
                <a:gridCol w="874225"/>
                <a:gridCol w="874225"/>
                <a:gridCol w="874225"/>
                <a:gridCol w="874225"/>
              </a:tblGrid>
              <a:tr h="46037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Berat \ Unit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fx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fx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1*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0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709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smtClean="0"/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Stage 2 : Barang 2</a:t>
            </a:r>
          </a:p>
          <a:p>
            <a:r>
              <a:rPr lang="en-US" smtClean="0"/>
              <a:t>1 unit = 1 ton</a:t>
            </a:r>
          </a:p>
          <a:p>
            <a:r>
              <a:rPr lang="en-US" smtClean="0"/>
              <a:t>Jumlah unit : 6/1 = 6 unit</a:t>
            </a:r>
          </a:p>
          <a:p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00125" y="3357563"/>
          <a:ext cx="7786690" cy="3286125"/>
        </p:xfrm>
        <a:graphic>
          <a:graphicData uri="http://schemas.openxmlformats.org/drawingml/2006/table">
            <a:tbl>
              <a:tblPr/>
              <a:tblGrid>
                <a:gridCol w="1598684"/>
                <a:gridCol w="758755"/>
                <a:gridCol w="714375"/>
                <a:gridCol w="642938"/>
                <a:gridCol w="530027"/>
                <a:gridCol w="661524"/>
                <a:gridCol w="661524"/>
                <a:gridCol w="661524"/>
                <a:gridCol w="661524"/>
                <a:gridCol w="895815"/>
              </a:tblGrid>
              <a:tr h="36512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Berat</a:t>
                      </a: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\ Unit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fx2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fx2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X2</a:t>
                      </a: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1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85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smtClean="0"/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Stage 2: Barang 2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00125" y="2286000"/>
          <a:ext cx="7643815" cy="4143375"/>
        </p:xfrm>
        <a:graphic>
          <a:graphicData uri="http://schemas.openxmlformats.org/drawingml/2006/table">
            <a:tbl>
              <a:tblPr/>
              <a:tblGrid>
                <a:gridCol w="1569350"/>
                <a:gridCol w="649386"/>
                <a:gridCol w="649386"/>
                <a:gridCol w="649386"/>
                <a:gridCol w="649386"/>
                <a:gridCol w="649386"/>
                <a:gridCol w="649386"/>
                <a:gridCol w="649386"/>
                <a:gridCol w="649386"/>
                <a:gridCol w="879377"/>
              </a:tblGrid>
              <a:tr h="46037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Berat</a:t>
                      </a: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\ Unit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fx2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fx2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X2</a:t>
                      </a:r>
                    </a:p>
                  </a:txBody>
                  <a:tcPr marL="8092" marR="8092" marT="8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0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0,2,4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1,3,5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0,2,4,6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445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smtClean="0"/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Stage 3 : Barang 3</a:t>
            </a:r>
          </a:p>
          <a:p>
            <a:r>
              <a:rPr lang="en-US" smtClean="0"/>
              <a:t>1 unit = 4 ton</a:t>
            </a:r>
          </a:p>
          <a:p>
            <a:r>
              <a:rPr lang="en-US" smtClean="0"/>
              <a:t>Jumlah unit : 6/4 = 1.5 ~ 1 unit</a:t>
            </a:r>
          </a:p>
          <a:p>
            <a:endParaRPr lang="en-US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57250" y="3357563"/>
          <a:ext cx="7429501" cy="3257550"/>
        </p:xfrm>
        <a:graphic>
          <a:graphicData uri="http://schemas.openxmlformats.org/drawingml/2006/table">
            <a:tbl>
              <a:tblPr/>
              <a:tblGrid>
                <a:gridCol w="3067225"/>
                <a:gridCol w="1090569"/>
                <a:gridCol w="1090569"/>
                <a:gridCol w="1090569"/>
                <a:gridCol w="1090569"/>
              </a:tblGrid>
              <a:tr h="36195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Berat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\ Unit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fx3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fx3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252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Kasus 2</a:t>
            </a:r>
          </a:p>
        </p:txBody>
      </p:sp>
      <p:sp>
        <p:nvSpPr>
          <p:cNvPr id="3481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en-US" sz="2800" smtClean="0"/>
              <a:t>    Badan kesehatan WHO bermaksud untuk menyempurnakan pelayanan kesehatan di negara-negara yang sedang berkembang. Saat ini WHO mempunyai 5 tim kesehatan yang harus ditempatkan ke tiga negara untuk mencapai tujuan tersebut. WHO harus dapat menentukan berapa tim yang akan dialokasikan kepada masing-masing negara sehingga pertambahan umur orang di setiap negara akan maksimal</a:t>
            </a:r>
          </a:p>
        </p:txBody>
      </p:sp>
    </p:spTree>
    <p:extLst>
      <p:ext uri="{BB962C8B-B14F-4D97-AF65-F5344CB8AC3E}">
        <p14:creationId xmlns:p14="http://schemas.microsoft.com/office/powerpoint/2010/main" val="257383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smtClean="0"/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Stage 3 : Barang 3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00125" y="2286000"/>
          <a:ext cx="7000876" cy="4071942"/>
        </p:xfrm>
        <a:graphic>
          <a:graphicData uri="http://schemas.openxmlformats.org/drawingml/2006/table">
            <a:tbl>
              <a:tblPr/>
              <a:tblGrid>
                <a:gridCol w="2890268"/>
                <a:gridCol w="1027652"/>
                <a:gridCol w="1027652"/>
                <a:gridCol w="1027652"/>
                <a:gridCol w="1027652"/>
              </a:tblGrid>
              <a:tr h="45243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Berat \ Unit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fx3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fx3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4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88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Solusi Optimal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42938" y="1643063"/>
          <a:ext cx="8143874" cy="2857498"/>
        </p:xfrm>
        <a:graphic>
          <a:graphicData uri="http://schemas.openxmlformats.org/drawingml/2006/table">
            <a:tbl>
              <a:tblPr/>
              <a:tblGrid>
                <a:gridCol w="2058976"/>
                <a:gridCol w="736170"/>
                <a:gridCol w="805184"/>
                <a:gridCol w="655652"/>
                <a:gridCol w="805184"/>
                <a:gridCol w="736170"/>
                <a:gridCol w="805184"/>
                <a:gridCol w="736170"/>
                <a:gridCol w="805184"/>
              </a:tblGrid>
              <a:tr h="408214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ALTERNATIF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8214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8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Jenis Barang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Berat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Berat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Berat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Berat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Nilai Maksimal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120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Juta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Rupiah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88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Kasus 2 :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71625" y="1643063"/>
          <a:ext cx="6500813" cy="3714752"/>
        </p:xfrm>
        <a:graphic>
          <a:graphicData uri="http://schemas.openxmlformats.org/drawingml/2006/table">
            <a:tbl>
              <a:tblPr/>
              <a:tblGrid>
                <a:gridCol w="2036974"/>
                <a:gridCol w="1479990"/>
                <a:gridCol w="1456118"/>
                <a:gridCol w="1527731"/>
              </a:tblGrid>
              <a:tr h="46434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Jumlah Tim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Pertumbuhan Umur (ribuan)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3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422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Solusi :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    </a:t>
            </a:r>
            <a:r>
              <a:rPr lang="en-US" b="1" smtClean="0"/>
              <a:t>Stage</a:t>
            </a:r>
            <a:r>
              <a:rPr lang="en-US" smtClean="0"/>
              <a:t> : 3 tahapan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    </a:t>
            </a:r>
            <a:r>
              <a:rPr lang="en-US" b="1" smtClean="0"/>
              <a:t>State</a:t>
            </a:r>
            <a:r>
              <a:rPr lang="en-US" smtClean="0"/>
              <a:t> : Jumlah tim yang akan dialokasikan untuk  tiap negara</a:t>
            </a:r>
          </a:p>
        </p:txBody>
      </p:sp>
    </p:spTree>
    <p:extLst>
      <p:ext uri="{BB962C8B-B14F-4D97-AF65-F5344CB8AC3E}">
        <p14:creationId xmlns:p14="http://schemas.microsoft.com/office/powerpoint/2010/main" val="272225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Perhitungan mundur :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Negara 3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38" y="2286000"/>
          <a:ext cx="8000998" cy="3643312"/>
        </p:xfrm>
        <a:graphic>
          <a:graphicData uri="http://schemas.openxmlformats.org/drawingml/2006/table">
            <a:tbl>
              <a:tblPr/>
              <a:tblGrid>
                <a:gridCol w="801352"/>
                <a:gridCol w="1039253"/>
                <a:gridCol w="1126901"/>
                <a:gridCol w="1026732"/>
                <a:gridCol w="801352"/>
                <a:gridCol w="801352"/>
                <a:gridCol w="801352"/>
                <a:gridCol w="801352"/>
                <a:gridCol w="801352"/>
              </a:tblGrid>
              <a:tr h="45541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f3*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X3*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4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54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4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4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4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4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4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788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Stage 1 : Negara 3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57250" y="1571625"/>
          <a:ext cx="7429500" cy="4429128"/>
        </p:xfrm>
        <a:graphic>
          <a:graphicData uri="http://schemas.openxmlformats.org/drawingml/2006/table">
            <a:tbl>
              <a:tblPr/>
              <a:tblGrid>
                <a:gridCol w="825500"/>
                <a:gridCol w="825500"/>
                <a:gridCol w="825500"/>
                <a:gridCol w="825500"/>
                <a:gridCol w="825500"/>
                <a:gridCol w="825500"/>
                <a:gridCol w="825500"/>
                <a:gridCol w="825500"/>
                <a:gridCol w="825500"/>
              </a:tblGrid>
              <a:tr h="5536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f3*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X3*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6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36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6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6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6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6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6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004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Stage 2 : Negara 2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42938" y="1500188"/>
          <a:ext cx="7929561" cy="4357688"/>
        </p:xfrm>
        <a:graphic>
          <a:graphicData uri="http://schemas.openxmlformats.org/drawingml/2006/table">
            <a:tbl>
              <a:tblPr/>
              <a:tblGrid>
                <a:gridCol w="794197"/>
                <a:gridCol w="1029974"/>
                <a:gridCol w="1116840"/>
                <a:gridCol w="1017565"/>
                <a:gridCol w="794197"/>
                <a:gridCol w="794197"/>
                <a:gridCol w="794197"/>
                <a:gridCol w="794197"/>
                <a:gridCol w="794197"/>
              </a:tblGrid>
              <a:tr h="5447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f2*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X2*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7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47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7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7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7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7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7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11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Stage 2 : Negara 2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57250" y="1714500"/>
          <a:ext cx="7358067" cy="4143376"/>
        </p:xfrm>
        <a:graphic>
          <a:graphicData uri="http://schemas.openxmlformats.org/drawingml/2006/table">
            <a:tbl>
              <a:tblPr/>
              <a:tblGrid>
                <a:gridCol w="817563"/>
                <a:gridCol w="817563"/>
                <a:gridCol w="817563"/>
                <a:gridCol w="817563"/>
                <a:gridCol w="817563"/>
                <a:gridCol w="817563"/>
                <a:gridCol w="817563"/>
                <a:gridCol w="817563"/>
                <a:gridCol w="817563"/>
              </a:tblGrid>
              <a:tr h="51792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f2*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X2*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9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79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9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9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0/1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9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9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9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752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Stage 3 : Negara 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71500" y="1571625"/>
          <a:ext cx="8143874" cy="4214816"/>
        </p:xfrm>
        <a:graphic>
          <a:graphicData uri="http://schemas.openxmlformats.org/drawingml/2006/table">
            <a:tbl>
              <a:tblPr/>
              <a:tblGrid>
                <a:gridCol w="815662"/>
                <a:gridCol w="1057811"/>
                <a:gridCol w="1147025"/>
                <a:gridCol w="1045066"/>
                <a:gridCol w="815662"/>
                <a:gridCol w="815662"/>
                <a:gridCol w="815662"/>
                <a:gridCol w="815662"/>
                <a:gridCol w="815662"/>
              </a:tblGrid>
              <a:tr h="5268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f1*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X1*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8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6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290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14</TotalTime>
  <Words>782</Words>
  <Application>Microsoft Office PowerPoint</Application>
  <PresentationFormat>On-screen Show (4:3)</PresentationFormat>
  <Paragraphs>866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Dynamic Programming (2)</vt:lpstr>
      <vt:lpstr>Kasus 2</vt:lpstr>
      <vt:lpstr>Kasus 2 :</vt:lpstr>
      <vt:lpstr>Solusi :</vt:lpstr>
      <vt:lpstr>Perhitungan mundur :</vt:lpstr>
      <vt:lpstr>Stage 1 : Negara 3</vt:lpstr>
      <vt:lpstr>Stage 2 : Negara 2</vt:lpstr>
      <vt:lpstr>Stage 2 : Negara 2</vt:lpstr>
      <vt:lpstr>Stage 3 : Negara 1</vt:lpstr>
      <vt:lpstr>Stage 3 : Negara 1</vt:lpstr>
      <vt:lpstr>Solusi Optimal :</vt:lpstr>
      <vt:lpstr>Kasus 3 : Batasan Kapasitas</vt:lpstr>
      <vt:lpstr>PowerPoint Presentation</vt:lpstr>
      <vt:lpstr>Solusi :</vt:lpstr>
      <vt:lpstr>Perhitungan Maju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Solusi Optimal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Programming (2)</dc:title>
  <dc:creator>ismail - [2010]</dc:creator>
  <cp:lastModifiedBy>ismail - [2010]</cp:lastModifiedBy>
  <cp:revision>2</cp:revision>
  <dcterms:created xsi:type="dcterms:W3CDTF">2017-10-05T16:58:43Z</dcterms:created>
  <dcterms:modified xsi:type="dcterms:W3CDTF">2017-10-06T01:27:24Z</dcterms:modified>
</cp:coreProperties>
</file>