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notesMasterIdLst>
    <p:notesMasterId r:id="rId42"/>
  </p:notesMasterIdLst>
  <p:handoutMasterIdLst>
    <p:handoutMasterId r:id="rId43"/>
  </p:handoutMasterIdLst>
  <p:sldIdLst>
    <p:sldId id="264" r:id="rId2"/>
    <p:sldId id="309" r:id="rId3"/>
    <p:sldId id="310" r:id="rId4"/>
    <p:sldId id="311" r:id="rId5"/>
    <p:sldId id="313" r:id="rId6"/>
    <p:sldId id="263" r:id="rId7"/>
    <p:sldId id="261" r:id="rId8"/>
    <p:sldId id="262" r:id="rId9"/>
    <p:sldId id="265" r:id="rId10"/>
    <p:sldId id="314" r:id="rId11"/>
    <p:sldId id="315" r:id="rId12"/>
    <p:sldId id="284" r:id="rId13"/>
    <p:sldId id="286" r:id="rId14"/>
    <p:sldId id="297" r:id="rId15"/>
    <p:sldId id="298" r:id="rId16"/>
    <p:sldId id="276" r:id="rId17"/>
    <p:sldId id="266" r:id="rId18"/>
    <p:sldId id="316" r:id="rId19"/>
    <p:sldId id="317" r:id="rId20"/>
    <p:sldId id="270" r:id="rId21"/>
    <p:sldId id="271" r:id="rId22"/>
    <p:sldId id="287" r:id="rId23"/>
    <p:sldId id="289" r:id="rId24"/>
    <p:sldId id="318" r:id="rId25"/>
    <p:sldId id="292" r:id="rId26"/>
    <p:sldId id="293" r:id="rId27"/>
    <p:sldId id="299" r:id="rId28"/>
    <p:sldId id="267" r:id="rId29"/>
    <p:sldId id="312" r:id="rId30"/>
    <p:sldId id="269" r:id="rId31"/>
    <p:sldId id="291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21" end="40"/>
    <p:penClr>
      <a:srgbClr val="FF0000"/>
    </p:penClr>
  </p:showPr>
  <p:clrMru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37" autoAdjust="0"/>
  </p:normalViewPr>
  <p:slideViewPr>
    <p:cSldViewPr>
      <p:cViewPr varScale="1">
        <p:scale>
          <a:sx n="44" d="100"/>
          <a:sy n="44" d="100"/>
        </p:scale>
        <p:origin x="-6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12"/>
    </p:cViewPr>
  </p:sorterViewPr>
  <p:notesViewPr>
    <p:cSldViewPr>
      <p:cViewPr varScale="1">
        <p:scale>
          <a:sx n="57" d="100"/>
          <a:sy n="57" d="100"/>
        </p:scale>
        <p:origin x="-2520" y="-84"/>
      </p:cViewPr>
      <p:guideLst>
        <p:guide orient="horz" pos="3220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657FD8-B5C4-41FF-9052-36EAD7590BE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516E94-57DA-41BE-83E8-FD5196E8FDBD}">
      <dgm:prSet phldrT="[Text]" phldr="1"/>
      <dgm:spPr/>
      <dgm:t>
        <a:bodyPr/>
        <a:lstStyle/>
        <a:p>
          <a:endParaRPr lang="en-US" dirty="0"/>
        </a:p>
      </dgm:t>
    </dgm:pt>
    <dgm:pt modelId="{1D754290-4A83-41CF-B80F-6F381446BF0A}" type="parTrans" cxnId="{577C4C27-D9B6-4FAC-AB9E-A7C575525C1D}">
      <dgm:prSet/>
      <dgm:spPr/>
      <dgm:t>
        <a:bodyPr/>
        <a:lstStyle/>
        <a:p>
          <a:endParaRPr lang="en-US"/>
        </a:p>
      </dgm:t>
    </dgm:pt>
    <dgm:pt modelId="{F8403A0A-B893-4521-9884-1000B90568D5}" type="sibTrans" cxnId="{577C4C27-D9B6-4FAC-AB9E-A7C575525C1D}">
      <dgm:prSet/>
      <dgm:spPr/>
      <dgm:t>
        <a:bodyPr/>
        <a:lstStyle/>
        <a:p>
          <a:endParaRPr lang="en-US"/>
        </a:p>
      </dgm:t>
    </dgm:pt>
    <dgm:pt modelId="{03FB76D0-1EAF-4E57-82C4-B5030EC83CA4}">
      <dgm:prSet phldrT="[Text]"/>
      <dgm:spPr/>
      <dgm:t>
        <a:bodyPr/>
        <a:lstStyle/>
        <a:p>
          <a:r>
            <a:rPr lang="en-US" dirty="0" smtClean="0"/>
            <a:t>Management of Information System (MIS)</a:t>
          </a:r>
          <a:endParaRPr lang="en-US" dirty="0"/>
        </a:p>
      </dgm:t>
    </dgm:pt>
    <dgm:pt modelId="{0F7BCA28-CAC1-45DD-91F4-E0AC5C7E4E62}" type="parTrans" cxnId="{76F6DD60-01C2-4113-95C1-A3B7A1B6240F}">
      <dgm:prSet/>
      <dgm:spPr/>
      <dgm:t>
        <a:bodyPr/>
        <a:lstStyle/>
        <a:p>
          <a:endParaRPr lang="en-US"/>
        </a:p>
      </dgm:t>
    </dgm:pt>
    <dgm:pt modelId="{13C1256B-0AD3-4F0A-9E3F-272C1B5487A3}" type="sibTrans" cxnId="{76F6DD60-01C2-4113-95C1-A3B7A1B6240F}">
      <dgm:prSet/>
      <dgm:spPr/>
      <dgm:t>
        <a:bodyPr/>
        <a:lstStyle/>
        <a:p>
          <a:endParaRPr lang="en-US"/>
        </a:p>
      </dgm:t>
    </dgm:pt>
    <dgm:pt modelId="{21B62B17-0C08-43F0-8F49-D58429F03E8D}">
      <dgm:prSet phldrT="[Text]" phldr="1"/>
      <dgm:spPr/>
      <dgm:t>
        <a:bodyPr/>
        <a:lstStyle/>
        <a:p>
          <a:endParaRPr lang="en-US"/>
        </a:p>
      </dgm:t>
    </dgm:pt>
    <dgm:pt modelId="{F71A2045-ECF5-4A8D-8D5F-1F690A1968F1}" type="parTrans" cxnId="{AA5F168F-6480-472A-AD00-6358D7BF10B4}">
      <dgm:prSet/>
      <dgm:spPr/>
      <dgm:t>
        <a:bodyPr/>
        <a:lstStyle/>
        <a:p>
          <a:endParaRPr lang="en-US"/>
        </a:p>
      </dgm:t>
    </dgm:pt>
    <dgm:pt modelId="{3DC1F112-4B66-43B0-83D8-84DFBD338F55}" type="sibTrans" cxnId="{AA5F168F-6480-472A-AD00-6358D7BF10B4}">
      <dgm:prSet/>
      <dgm:spPr/>
      <dgm:t>
        <a:bodyPr/>
        <a:lstStyle/>
        <a:p>
          <a:endParaRPr lang="en-US"/>
        </a:p>
      </dgm:t>
    </dgm:pt>
    <dgm:pt modelId="{02FFC058-10E5-4180-A47B-3709B908C403}">
      <dgm:prSet phldrT="[Text]"/>
      <dgm:spPr/>
      <dgm:t>
        <a:bodyPr/>
        <a:lstStyle/>
        <a:p>
          <a:r>
            <a:rPr lang="en-US" dirty="0" smtClean="0"/>
            <a:t>Management Information System (MIS)</a:t>
          </a:r>
          <a:endParaRPr lang="en-US" dirty="0"/>
        </a:p>
      </dgm:t>
    </dgm:pt>
    <dgm:pt modelId="{A4EB2D08-528C-440F-9A88-22A0B410D6B1}" type="parTrans" cxnId="{F83B937F-9153-4F53-96B7-01116FE1E8DB}">
      <dgm:prSet/>
      <dgm:spPr/>
      <dgm:t>
        <a:bodyPr/>
        <a:lstStyle/>
        <a:p>
          <a:endParaRPr lang="en-US"/>
        </a:p>
      </dgm:t>
    </dgm:pt>
    <dgm:pt modelId="{64092824-4FD1-4018-B35C-5527E2C46BA2}" type="sibTrans" cxnId="{F83B937F-9153-4F53-96B7-01116FE1E8DB}">
      <dgm:prSet/>
      <dgm:spPr/>
      <dgm:t>
        <a:bodyPr/>
        <a:lstStyle/>
        <a:p>
          <a:endParaRPr lang="en-US"/>
        </a:p>
      </dgm:t>
    </dgm:pt>
    <dgm:pt modelId="{94035F2B-69D0-459E-80E1-AFAA43339BEA}">
      <dgm:prSet phldrT="[Text]" phldr="1"/>
      <dgm:spPr/>
      <dgm:t>
        <a:bodyPr/>
        <a:lstStyle/>
        <a:p>
          <a:endParaRPr lang="en-US"/>
        </a:p>
      </dgm:t>
    </dgm:pt>
    <dgm:pt modelId="{52740FAC-8A20-42F0-B48A-1447634DA7E8}" type="parTrans" cxnId="{213F5F42-DA5F-47AE-8B5D-E06ED5114776}">
      <dgm:prSet/>
      <dgm:spPr/>
      <dgm:t>
        <a:bodyPr/>
        <a:lstStyle/>
        <a:p>
          <a:endParaRPr lang="en-US"/>
        </a:p>
      </dgm:t>
    </dgm:pt>
    <dgm:pt modelId="{53FEA0EE-3C43-484F-BE7B-BDBF794A97AC}" type="sibTrans" cxnId="{213F5F42-DA5F-47AE-8B5D-E06ED5114776}">
      <dgm:prSet/>
      <dgm:spPr/>
      <dgm:t>
        <a:bodyPr/>
        <a:lstStyle/>
        <a:p>
          <a:endParaRPr lang="en-US"/>
        </a:p>
      </dgm:t>
    </dgm:pt>
    <dgm:pt modelId="{27CFDB58-2EA0-4B8A-8912-48B4B4E160D9}">
      <dgm:prSet phldrT="[Text]"/>
      <dgm:spPr/>
      <dgm:t>
        <a:bodyPr/>
        <a:lstStyle/>
        <a:p>
          <a:r>
            <a:rPr lang="en-US" dirty="0" smtClean="0"/>
            <a:t>Information System Management (ISM)</a:t>
          </a:r>
          <a:endParaRPr lang="en-US" dirty="0"/>
        </a:p>
      </dgm:t>
    </dgm:pt>
    <dgm:pt modelId="{F8BB26B2-99E9-4A68-9731-270E902E9DA0}" type="parTrans" cxnId="{0E68BBF9-BEFB-4E63-8C6B-56E241B0D680}">
      <dgm:prSet/>
      <dgm:spPr/>
      <dgm:t>
        <a:bodyPr/>
        <a:lstStyle/>
        <a:p>
          <a:endParaRPr lang="en-US"/>
        </a:p>
      </dgm:t>
    </dgm:pt>
    <dgm:pt modelId="{714B010E-9C31-4270-9FFF-77326286A48F}" type="sibTrans" cxnId="{0E68BBF9-BEFB-4E63-8C6B-56E241B0D680}">
      <dgm:prSet/>
      <dgm:spPr/>
      <dgm:t>
        <a:bodyPr/>
        <a:lstStyle/>
        <a:p>
          <a:endParaRPr lang="en-US"/>
        </a:p>
      </dgm:t>
    </dgm:pt>
    <dgm:pt modelId="{4F502587-27A4-488F-928A-94C9F466EDC1}" type="pres">
      <dgm:prSet presAssocID="{70657FD8-B5C4-41FF-9052-36EAD7590BE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B8E279-3511-4695-9DED-6D3F1E08B2D3}" type="pres">
      <dgm:prSet presAssocID="{C8516E94-57DA-41BE-83E8-FD5196E8FDBD}" presName="composite" presStyleCnt="0"/>
      <dgm:spPr/>
    </dgm:pt>
    <dgm:pt modelId="{DB932AAD-AF1D-4FA6-A60D-4708FDE02F1D}" type="pres">
      <dgm:prSet presAssocID="{C8516E94-57DA-41BE-83E8-FD5196E8FDB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0C1D0E-4790-4E7C-A4AD-4E03479DB96A}" type="pres">
      <dgm:prSet presAssocID="{C8516E94-57DA-41BE-83E8-FD5196E8FDB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B79C5-E419-4F4E-A7D6-AE9AE99A66F3}" type="pres">
      <dgm:prSet presAssocID="{F8403A0A-B893-4521-9884-1000B90568D5}" presName="sp" presStyleCnt="0"/>
      <dgm:spPr/>
    </dgm:pt>
    <dgm:pt modelId="{4F1ED130-0817-4E7E-B8F2-B9CE2C70F70D}" type="pres">
      <dgm:prSet presAssocID="{21B62B17-0C08-43F0-8F49-D58429F03E8D}" presName="composite" presStyleCnt="0"/>
      <dgm:spPr/>
    </dgm:pt>
    <dgm:pt modelId="{4A6C6BBE-8534-4A7F-9031-7B7569B461E7}" type="pres">
      <dgm:prSet presAssocID="{21B62B17-0C08-43F0-8F49-D58429F03E8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7ACCA2-7A2B-4DAF-9D08-89014BEDB3C5}" type="pres">
      <dgm:prSet presAssocID="{21B62B17-0C08-43F0-8F49-D58429F03E8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FAEE8-D108-4757-AC97-881C94E701D9}" type="pres">
      <dgm:prSet presAssocID="{3DC1F112-4B66-43B0-83D8-84DFBD338F55}" presName="sp" presStyleCnt="0"/>
      <dgm:spPr/>
    </dgm:pt>
    <dgm:pt modelId="{A13E77CD-3861-47FA-AF46-FFFD2318D1F9}" type="pres">
      <dgm:prSet presAssocID="{94035F2B-69D0-459E-80E1-AFAA43339BEA}" presName="composite" presStyleCnt="0"/>
      <dgm:spPr/>
    </dgm:pt>
    <dgm:pt modelId="{60635B3D-B48D-48FC-B71E-30E35783A872}" type="pres">
      <dgm:prSet presAssocID="{94035F2B-69D0-459E-80E1-AFAA43339BE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F1C08A-DE67-43C7-9804-E19BBC547B5B}" type="pres">
      <dgm:prSet presAssocID="{94035F2B-69D0-459E-80E1-AFAA43339BE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1FF723-4CD3-4B3E-B2BD-8DF612276F39}" type="presOf" srcId="{02FFC058-10E5-4180-A47B-3709B908C403}" destId="{847ACCA2-7A2B-4DAF-9D08-89014BEDB3C5}" srcOrd="0" destOrd="0" presId="urn:microsoft.com/office/officeart/2005/8/layout/chevron2"/>
    <dgm:cxn modelId="{FC96ED08-5FBA-4998-BEB1-004A4402E6F0}" type="presOf" srcId="{21B62B17-0C08-43F0-8F49-D58429F03E8D}" destId="{4A6C6BBE-8534-4A7F-9031-7B7569B461E7}" srcOrd="0" destOrd="0" presId="urn:microsoft.com/office/officeart/2005/8/layout/chevron2"/>
    <dgm:cxn modelId="{5EDD56E6-A3C2-421D-9F98-E8CA516AD0DE}" type="presOf" srcId="{27CFDB58-2EA0-4B8A-8912-48B4B4E160D9}" destId="{16F1C08A-DE67-43C7-9804-E19BBC547B5B}" srcOrd="0" destOrd="0" presId="urn:microsoft.com/office/officeart/2005/8/layout/chevron2"/>
    <dgm:cxn modelId="{76F6DD60-01C2-4113-95C1-A3B7A1B6240F}" srcId="{C8516E94-57DA-41BE-83E8-FD5196E8FDBD}" destId="{03FB76D0-1EAF-4E57-82C4-B5030EC83CA4}" srcOrd="0" destOrd="0" parTransId="{0F7BCA28-CAC1-45DD-91F4-E0AC5C7E4E62}" sibTransId="{13C1256B-0AD3-4F0A-9E3F-272C1B5487A3}"/>
    <dgm:cxn modelId="{213F5F42-DA5F-47AE-8B5D-E06ED5114776}" srcId="{70657FD8-B5C4-41FF-9052-36EAD7590BE8}" destId="{94035F2B-69D0-459E-80E1-AFAA43339BEA}" srcOrd="2" destOrd="0" parTransId="{52740FAC-8A20-42F0-B48A-1447634DA7E8}" sibTransId="{53FEA0EE-3C43-484F-BE7B-BDBF794A97AC}"/>
    <dgm:cxn modelId="{E937A7E4-4D0A-40F5-B591-5212F52C63AC}" type="presOf" srcId="{C8516E94-57DA-41BE-83E8-FD5196E8FDBD}" destId="{DB932AAD-AF1D-4FA6-A60D-4708FDE02F1D}" srcOrd="0" destOrd="0" presId="urn:microsoft.com/office/officeart/2005/8/layout/chevron2"/>
    <dgm:cxn modelId="{F83B937F-9153-4F53-96B7-01116FE1E8DB}" srcId="{21B62B17-0C08-43F0-8F49-D58429F03E8D}" destId="{02FFC058-10E5-4180-A47B-3709B908C403}" srcOrd="0" destOrd="0" parTransId="{A4EB2D08-528C-440F-9A88-22A0B410D6B1}" sibTransId="{64092824-4FD1-4018-B35C-5527E2C46BA2}"/>
    <dgm:cxn modelId="{CA523C33-44EF-4192-A790-D4FE6BE1388F}" type="presOf" srcId="{94035F2B-69D0-459E-80E1-AFAA43339BEA}" destId="{60635B3D-B48D-48FC-B71E-30E35783A872}" srcOrd="0" destOrd="0" presId="urn:microsoft.com/office/officeart/2005/8/layout/chevron2"/>
    <dgm:cxn modelId="{7391BA4B-AA41-453F-9906-76516A355824}" type="presOf" srcId="{70657FD8-B5C4-41FF-9052-36EAD7590BE8}" destId="{4F502587-27A4-488F-928A-94C9F466EDC1}" srcOrd="0" destOrd="0" presId="urn:microsoft.com/office/officeart/2005/8/layout/chevron2"/>
    <dgm:cxn modelId="{0E68BBF9-BEFB-4E63-8C6B-56E241B0D680}" srcId="{94035F2B-69D0-459E-80E1-AFAA43339BEA}" destId="{27CFDB58-2EA0-4B8A-8912-48B4B4E160D9}" srcOrd="0" destOrd="0" parTransId="{F8BB26B2-99E9-4A68-9731-270E902E9DA0}" sibTransId="{714B010E-9C31-4270-9FFF-77326286A48F}"/>
    <dgm:cxn modelId="{577C4C27-D9B6-4FAC-AB9E-A7C575525C1D}" srcId="{70657FD8-B5C4-41FF-9052-36EAD7590BE8}" destId="{C8516E94-57DA-41BE-83E8-FD5196E8FDBD}" srcOrd="0" destOrd="0" parTransId="{1D754290-4A83-41CF-B80F-6F381446BF0A}" sibTransId="{F8403A0A-B893-4521-9884-1000B90568D5}"/>
    <dgm:cxn modelId="{AA5F168F-6480-472A-AD00-6358D7BF10B4}" srcId="{70657FD8-B5C4-41FF-9052-36EAD7590BE8}" destId="{21B62B17-0C08-43F0-8F49-D58429F03E8D}" srcOrd="1" destOrd="0" parTransId="{F71A2045-ECF5-4A8D-8D5F-1F690A1968F1}" sibTransId="{3DC1F112-4B66-43B0-83D8-84DFBD338F55}"/>
    <dgm:cxn modelId="{D608932D-4A09-4997-B79F-7E59FD646236}" type="presOf" srcId="{03FB76D0-1EAF-4E57-82C4-B5030EC83CA4}" destId="{A10C1D0E-4790-4E7C-A4AD-4E03479DB96A}" srcOrd="0" destOrd="0" presId="urn:microsoft.com/office/officeart/2005/8/layout/chevron2"/>
    <dgm:cxn modelId="{17AA2DD1-AE38-4710-B393-CDCFCFB0BCB6}" type="presParOf" srcId="{4F502587-27A4-488F-928A-94C9F466EDC1}" destId="{7CB8E279-3511-4695-9DED-6D3F1E08B2D3}" srcOrd="0" destOrd="0" presId="urn:microsoft.com/office/officeart/2005/8/layout/chevron2"/>
    <dgm:cxn modelId="{E17E632C-51D4-411C-8548-CB154B17164C}" type="presParOf" srcId="{7CB8E279-3511-4695-9DED-6D3F1E08B2D3}" destId="{DB932AAD-AF1D-4FA6-A60D-4708FDE02F1D}" srcOrd="0" destOrd="0" presId="urn:microsoft.com/office/officeart/2005/8/layout/chevron2"/>
    <dgm:cxn modelId="{73AA55F7-82A1-423E-A7C5-7BF238D93229}" type="presParOf" srcId="{7CB8E279-3511-4695-9DED-6D3F1E08B2D3}" destId="{A10C1D0E-4790-4E7C-A4AD-4E03479DB96A}" srcOrd="1" destOrd="0" presId="urn:microsoft.com/office/officeart/2005/8/layout/chevron2"/>
    <dgm:cxn modelId="{61B874C2-7087-4310-BDA3-5C2867273A5D}" type="presParOf" srcId="{4F502587-27A4-488F-928A-94C9F466EDC1}" destId="{D2DB79C5-E419-4F4E-A7D6-AE9AE99A66F3}" srcOrd="1" destOrd="0" presId="urn:microsoft.com/office/officeart/2005/8/layout/chevron2"/>
    <dgm:cxn modelId="{153318F3-51C2-4004-857A-D5A95C49FB75}" type="presParOf" srcId="{4F502587-27A4-488F-928A-94C9F466EDC1}" destId="{4F1ED130-0817-4E7E-B8F2-B9CE2C70F70D}" srcOrd="2" destOrd="0" presId="urn:microsoft.com/office/officeart/2005/8/layout/chevron2"/>
    <dgm:cxn modelId="{C4254BCE-C351-40B0-B940-D7FD0805BFC3}" type="presParOf" srcId="{4F1ED130-0817-4E7E-B8F2-B9CE2C70F70D}" destId="{4A6C6BBE-8534-4A7F-9031-7B7569B461E7}" srcOrd="0" destOrd="0" presId="urn:microsoft.com/office/officeart/2005/8/layout/chevron2"/>
    <dgm:cxn modelId="{DE7A6685-7A7E-4188-9535-FB77C6D18A0F}" type="presParOf" srcId="{4F1ED130-0817-4E7E-B8F2-B9CE2C70F70D}" destId="{847ACCA2-7A2B-4DAF-9D08-89014BEDB3C5}" srcOrd="1" destOrd="0" presId="urn:microsoft.com/office/officeart/2005/8/layout/chevron2"/>
    <dgm:cxn modelId="{6740348C-9786-4744-8844-6839B42B6BE6}" type="presParOf" srcId="{4F502587-27A4-488F-928A-94C9F466EDC1}" destId="{E18FAEE8-D108-4757-AC97-881C94E701D9}" srcOrd="3" destOrd="0" presId="urn:microsoft.com/office/officeart/2005/8/layout/chevron2"/>
    <dgm:cxn modelId="{D5FE6954-98A2-41A5-BD02-4F4B7C692B03}" type="presParOf" srcId="{4F502587-27A4-488F-928A-94C9F466EDC1}" destId="{A13E77CD-3861-47FA-AF46-FFFD2318D1F9}" srcOrd="4" destOrd="0" presId="urn:microsoft.com/office/officeart/2005/8/layout/chevron2"/>
    <dgm:cxn modelId="{B0D25652-BBB0-4822-B377-E89CD4D8E5C9}" type="presParOf" srcId="{A13E77CD-3861-47FA-AF46-FFFD2318D1F9}" destId="{60635B3D-B48D-48FC-B71E-30E35783A872}" srcOrd="0" destOrd="0" presId="urn:microsoft.com/office/officeart/2005/8/layout/chevron2"/>
    <dgm:cxn modelId="{FBF8B157-00A7-41B9-BA31-0E446BCB106F}" type="presParOf" srcId="{A13E77CD-3861-47FA-AF46-FFFD2318D1F9}" destId="{16F1C08A-DE67-43C7-9804-E19BBC547B5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932AAD-AF1D-4FA6-A60D-4708FDE02F1D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/>
        </a:p>
      </dsp:txBody>
      <dsp:txXfrm rot="5400000">
        <a:off x="-222646" y="223826"/>
        <a:ext cx="1484312" cy="1039018"/>
      </dsp:txXfrm>
    </dsp:sp>
    <dsp:sp modelId="{A10C1D0E-4790-4E7C-A4AD-4E03479DB96A}">
      <dsp:nvSpPr>
        <dsp:cNvPr id="0" name=""/>
        <dsp:cNvSpPr/>
      </dsp:nvSpPr>
      <dsp:spPr>
        <a:xfrm rot="5400000">
          <a:off x="3656607" y="-2616409"/>
          <a:ext cx="964803" cy="6199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Management of Information System (MIS)</a:t>
          </a:r>
          <a:endParaRPr lang="en-US" sz="3100" kern="1200" dirty="0"/>
        </a:p>
      </dsp:txBody>
      <dsp:txXfrm rot="5400000">
        <a:off x="3656607" y="-2616409"/>
        <a:ext cx="964803" cy="6199981"/>
      </dsp:txXfrm>
    </dsp:sp>
    <dsp:sp modelId="{4A6C6BBE-8534-4A7F-9031-7B7569B461E7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 rot="5400000">
        <a:off x="-222646" y="1512490"/>
        <a:ext cx="1484312" cy="1039018"/>
      </dsp:txXfrm>
    </dsp:sp>
    <dsp:sp modelId="{847ACCA2-7A2B-4DAF-9D08-89014BEDB3C5}">
      <dsp:nvSpPr>
        <dsp:cNvPr id="0" name=""/>
        <dsp:cNvSpPr/>
      </dsp:nvSpPr>
      <dsp:spPr>
        <a:xfrm rot="5400000">
          <a:off x="3656607" y="-1327745"/>
          <a:ext cx="964803" cy="6199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Management Information System (MIS)</a:t>
          </a:r>
          <a:endParaRPr lang="en-US" sz="3100" kern="1200" dirty="0"/>
        </a:p>
      </dsp:txBody>
      <dsp:txXfrm rot="5400000">
        <a:off x="3656607" y="-1327745"/>
        <a:ext cx="964803" cy="6199981"/>
      </dsp:txXfrm>
    </dsp:sp>
    <dsp:sp modelId="{60635B3D-B48D-48FC-B71E-30E35783A872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 rot="5400000">
        <a:off x="-222646" y="2801154"/>
        <a:ext cx="1484312" cy="1039018"/>
      </dsp:txXfrm>
    </dsp:sp>
    <dsp:sp modelId="{16F1C08A-DE67-43C7-9804-E19BBC547B5B}">
      <dsp:nvSpPr>
        <dsp:cNvPr id="0" name=""/>
        <dsp:cNvSpPr/>
      </dsp:nvSpPr>
      <dsp:spPr>
        <a:xfrm rot="5400000">
          <a:off x="3656607" y="-39081"/>
          <a:ext cx="964803" cy="6199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Information System Management (ISM)</a:t>
          </a:r>
          <a:endParaRPr lang="en-US" sz="3100" kern="1200" dirty="0"/>
        </a:p>
      </dsp:txBody>
      <dsp:txXfrm rot="5400000">
        <a:off x="3656607" y="-39081"/>
        <a:ext cx="964803" cy="6199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17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17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2A1A8C3B-DAD4-4A03-A215-4B79274451CF}" type="datetimeFigureOut">
              <a:rPr lang="en-US"/>
              <a:pPr>
                <a:defRPr/>
              </a:pPr>
              <a:t>9/17/2016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0551"/>
            <a:ext cx="3076363" cy="51117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10551"/>
            <a:ext cx="3076363" cy="51117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B6976825-53E9-48D1-8CA5-1E598897EA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56163"/>
            <a:ext cx="567944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0551"/>
            <a:ext cx="30763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10551"/>
            <a:ext cx="30763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E6D7F999-B742-4B0A-AE28-28D802ADA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Informasi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orang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salah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tempat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waktu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7F999-B742-4B0A-AE28-28D802ADA40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722BB3-19AB-43AB-95F4-6B12F2D5C51D}" type="slidenum">
              <a:rPr lang="en-US"/>
              <a:pPr/>
              <a:t>33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CIO typically reports directly to the Chief Executive Officer (CEO)</a:t>
            </a:r>
          </a:p>
          <a:p>
            <a:r>
              <a:rPr lang="en-US"/>
              <a:t>CIOs must possess a solid and detailed understanding of every aspect of an organization coupled with tremendous insight into the capability of IT</a:t>
            </a:r>
          </a:p>
          <a:p>
            <a:r>
              <a:rPr lang="en-US"/>
              <a:t>CIOs must have strong business skills and strong IT skills</a:t>
            </a:r>
          </a:p>
          <a:p>
            <a:r>
              <a:rPr lang="en-US"/>
              <a:t>Can you name any famous CEOs?</a:t>
            </a:r>
          </a:p>
          <a:p>
            <a:pPr lvl="1"/>
            <a:r>
              <a:rPr lang="en-US"/>
              <a:t>Jack Welch, General Electric (retired)</a:t>
            </a:r>
          </a:p>
          <a:p>
            <a:pPr lvl="1"/>
            <a:r>
              <a:rPr lang="en-US"/>
              <a:t>Jeff Bezos, Amazon.com</a:t>
            </a:r>
          </a:p>
          <a:p>
            <a:pPr lvl="1"/>
            <a:r>
              <a:rPr lang="en-US"/>
              <a:t>Bill Gates, Microsoft</a:t>
            </a:r>
          </a:p>
          <a:p>
            <a:pPr lvl="1"/>
            <a:r>
              <a:rPr lang="en-US"/>
              <a:t>Michael Dell, Dell computers</a:t>
            </a:r>
          </a:p>
          <a:p>
            <a:r>
              <a:rPr lang="en-US"/>
              <a:t>Can you name any famous CIOs?</a:t>
            </a:r>
          </a:p>
          <a:p>
            <a:pPr lvl="1"/>
            <a:r>
              <a:rPr lang="en-US"/>
              <a:t>Most students will be familiar with many famous CEOs but not CIOs, CPOs, CSOs, CKOs, or CTOs</a:t>
            </a:r>
          </a:p>
          <a:p>
            <a:pPr lvl="1"/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80B32E-6B43-4C06-94D4-CE11855BD0EA}" type="slidenum">
              <a:rPr lang="en-US"/>
              <a:pPr/>
              <a:t>34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Definitions for the quiz</a:t>
            </a:r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DD21BB-2A0B-4A17-A8B6-CC9577C79917}" type="slidenum">
              <a:rPr lang="en-US"/>
              <a:pPr/>
              <a:t>35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The important thing is to note that there are five basic functions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52F1D1-F902-42D9-B1A7-3C31619F810A}" type="slidenum">
              <a:rPr lang="en-US"/>
              <a:pPr/>
              <a:t>36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Enhancing customer satisfaction is the number one concern for many CIOs</a:t>
            </a:r>
          </a:p>
          <a:p>
            <a:r>
              <a:rPr lang="en-US"/>
              <a:t>This will be surprising to most students since they expect the CIO to be primarily concerned with technology</a:t>
            </a:r>
          </a:p>
          <a:p>
            <a:r>
              <a:rPr lang="en-US"/>
              <a:t>Why are CIOs concerned with customer satisfaction?</a:t>
            </a:r>
          </a:p>
          <a:p>
            <a:r>
              <a:rPr lang="en-US"/>
              <a:t>Any surprises here?</a:t>
            </a:r>
          </a:p>
          <a:p>
            <a:r>
              <a:rPr lang="en-US"/>
              <a:t>What is the source of these numbers?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9A141D-6FE0-4261-8F89-99C856EF0859}" type="slidenum">
              <a:rPr lang="en-US"/>
              <a:pPr/>
              <a:t>37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  this more or less than you thought a CIO would make?</a:t>
            </a:r>
          </a:p>
          <a:p>
            <a:r>
              <a:rPr lang="en-US"/>
              <a:t>Do you think these salaries will increase or decrease in the future?</a:t>
            </a:r>
          </a:p>
          <a:p>
            <a:r>
              <a:rPr lang="en-US"/>
              <a:t>Why are there such large differences?  What causes them?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1DD596-53AC-47C3-A867-E3D1D5E12DF0}" type="slidenum">
              <a:rPr lang="en-US"/>
              <a:pPr/>
              <a:t>38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Presentation skills are vital in management. IT is no exception. </a:t>
            </a:r>
          </a:p>
          <a:p>
            <a:pPr>
              <a:buFontTx/>
              <a:buNone/>
            </a:pPr>
            <a:r>
              <a:rPr lang="en-US"/>
              <a:t>Look how low technical proficiency is valued.</a:t>
            </a:r>
          </a:p>
          <a:p>
            <a:pPr>
              <a:buFontTx/>
              <a:buNone/>
            </a:pPr>
            <a:r>
              <a:rPr lang="en-US"/>
              <a:t>I wonder what is the source of this “information”. Can this kind of thing even be measured?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97D17A-D07C-423E-B3F3-BF4ED830903A}" type="slidenum">
              <a:rPr lang="en-US"/>
              <a:pPr/>
              <a:t>39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personnel have their own vocabularies consisting of acronyms and technical terms  </a:t>
            </a:r>
          </a:p>
          <a:p>
            <a:r>
              <a:rPr lang="en-US"/>
              <a:t>Business personnel have their own vocabularies based on their experience and expertise</a:t>
            </a:r>
          </a:p>
          <a:p>
            <a:r>
              <a:rPr lang="en-US"/>
              <a:t>To have effective communications, the business personnel must understand IT, and the IT personnel must understand business. </a:t>
            </a:r>
          </a:p>
          <a:p>
            <a:r>
              <a:rPr lang="en-US"/>
              <a:t>The authors likes to use the word “must”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164736-ADE3-47AC-B631-3C4A04741680}" type="slidenum">
              <a:rPr lang="en-US"/>
              <a:pPr/>
              <a:t>40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The book makes a lot of blanket assertions like this. Do you agree or disagree?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5F9BD1-57B4-4F75-B313-55F8DB31F536}" type="slidenum">
              <a:rPr lang="en-US"/>
              <a:pPr/>
              <a:t>14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does not </a:t>
            </a:r>
            <a:r>
              <a:rPr lang="en-US" i="1"/>
              <a:t>equal</a:t>
            </a:r>
            <a:r>
              <a:rPr lang="en-US"/>
              <a:t> or </a:t>
            </a:r>
            <a:r>
              <a:rPr lang="en-US" i="1"/>
              <a:t>represent</a:t>
            </a:r>
            <a:r>
              <a:rPr lang="en-US"/>
              <a:t> business success and innovation, it is simply an </a:t>
            </a:r>
            <a:r>
              <a:rPr lang="en-US" i="1"/>
              <a:t>enabler</a:t>
            </a:r>
            <a:r>
              <a:rPr lang="en-US"/>
              <a:t> of business success and innovation</a:t>
            </a:r>
          </a:p>
          <a:p>
            <a:r>
              <a:rPr lang="en-US"/>
              <a:t>Will spending large amounts of money on IT guarantee automatic success?</a:t>
            </a:r>
          </a:p>
          <a:p>
            <a:pPr lvl="1"/>
            <a:r>
              <a:rPr lang="en-US"/>
              <a:t>Spending large amounts of money on IT will not guarantee an organization automatic success</a:t>
            </a:r>
          </a:p>
          <a:p>
            <a:pPr lvl="1"/>
            <a:r>
              <a:rPr lang="en-US"/>
              <a:t>Organizations need to allocate resources on the right types of IT that correctly support their business operations to be successful</a:t>
            </a:r>
          </a:p>
          <a:p>
            <a:pPr lvl="1"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E68C13-37E7-4BEC-8A86-CE83071F6236}" type="slidenum">
              <a:rPr lang="en-US"/>
              <a:pPr/>
              <a:t>15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Most organizations have an IT department that is responsible for performing the MIS function</a:t>
            </a:r>
          </a:p>
          <a:p>
            <a:r>
              <a:rPr lang="en-US"/>
              <a:t>This is similar to an organization having an Accounting department that is responsible for performing the accounts payable and accounts receivable functions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Flodström</a:t>
            </a:r>
            <a:r>
              <a:rPr lang="en-US" dirty="0" smtClean="0"/>
              <a:t>] page</a:t>
            </a:r>
            <a:r>
              <a:rPr lang="en-US" baseline="0" dirty="0" smtClean="0"/>
              <a:t> 57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7F999-B742-4B0A-AE28-28D802ADA40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Flodström</a:t>
            </a:r>
            <a:r>
              <a:rPr lang="en-US" smtClean="0"/>
              <a:t>]  page 59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7E2BB-8868-49B8-817C-2C651FEBB74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D6DCAA-1DBE-4B7E-B35A-D515B6CE339D}" type="slidenum">
              <a:rPr lang="en-US"/>
              <a:pPr/>
              <a:t>24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Businesses can be divided into separate departments by function. Not all companies are structured this way. </a:t>
            </a:r>
          </a:p>
          <a:p>
            <a:pPr>
              <a:buFontTx/>
              <a:buNone/>
            </a:pPr>
            <a:r>
              <a:rPr lang="en-US"/>
              <a:t>The manager of each department is responsible for that department’s performance. “Functional Silos” is jargon you should know.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D6DCAA-1DBE-4B7E-B35A-D515B6CE339D}" type="slidenum">
              <a:rPr lang="en-US"/>
              <a:pPr/>
              <a:t>25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Businesses can be divided into separate departments by function. Not all companies are structured this way. </a:t>
            </a:r>
          </a:p>
          <a:p>
            <a:pPr>
              <a:buFontTx/>
              <a:buNone/>
            </a:pPr>
            <a:r>
              <a:rPr lang="en-US"/>
              <a:t>The manager of each department is responsible for that department’s performance. “Functional Silos” is jargon you should know.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71D80-9773-4D9D-B92E-B2166DD5B066}" type="slidenum">
              <a:rPr lang="en-US"/>
              <a:pPr/>
              <a:t>26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01378" indent="-201378"/>
            <a:r>
              <a:rPr lang="en-US" dirty="0"/>
              <a:t>It is important for your students to understand that functional areas are anything but independent, in fact, they are </a:t>
            </a:r>
            <a:r>
              <a:rPr lang="en-US" b="1" i="1" dirty="0"/>
              <a:t>interdependent</a:t>
            </a:r>
          </a:p>
          <a:p>
            <a:pPr marL="201378" indent="-201378"/>
            <a:r>
              <a:rPr lang="en-US" dirty="0"/>
              <a:t>Why are functional areas interdependent?</a:t>
            </a:r>
          </a:p>
          <a:p>
            <a:pPr marL="448066" lvl="1" indent="-201378"/>
            <a:r>
              <a:rPr lang="en-US" dirty="0"/>
              <a:t>Departments cannot operate in isolation, they require information from around the organization to operate</a:t>
            </a:r>
          </a:p>
          <a:p>
            <a:pPr marL="201378" indent="-201378"/>
            <a:r>
              <a:rPr lang="en-US" dirty="0"/>
              <a:t>Why must sales and marketing work with operations?  </a:t>
            </a:r>
          </a:p>
          <a:p>
            <a:pPr marL="448066" lvl="1" indent="-201378"/>
            <a:r>
              <a:rPr lang="en-US" dirty="0"/>
              <a:t>To know what is available for sale including overstocked items and </a:t>
            </a:r>
            <a:r>
              <a:rPr lang="en-US" dirty="0" err="1"/>
              <a:t>understocked</a:t>
            </a:r>
            <a:r>
              <a:rPr lang="en-US" dirty="0"/>
              <a:t> items</a:t>
            </a:r>
          </a:p>
          <a:p>
            <a:pPr marL="201378" indent="-201378"/>
            <a:r>
              <a:rPr lang="en-US" dirty="0"/>
              <a:t>More importantly, why do they fail to cooperate? Office politics plays a big role. Managers are responsible for their department’s success, not for the success of the organization.</a:t>
            </a:r>
          </a:p>
          <a:p>
            <a:pPr marL="201378" indent="-201378"/>
            <a:endParaRPr lang="en-US" dirty="0"/>
          </a:p>
          <a:p>
            <a:pPr marL="201378" indent="-201378"/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64DAC7-BD9D-47D9-B9F3-2801FC531F86}" type="slidenum">
              <a:rPr lang="en-US"/>
              <a:pPr/>
              <a:t>32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useful about this slide? Not much.</a:t>
            </a:r>
          </a:p>
          <a:p>
            <a:r>
              <a:rPr lang="en-US"/>
              <a:t>You need people who are trained to use the hardware and software</a:t>
            </a:r>
          </a:p>
          <a:p>
            <a:r>
              <a:rPr lang="en-US"/>
              <a:t>You need hardware and software</a:t>
            </a:r>
          </a:p>
          <a:p>
            <a:r>
              <a:rPr lang="en-US"/>
              <a:t>You need raw data and information to be processed. Is this always true?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Oval 38"/>
          <p:cNvSpPr>
            <a:spLocks noChangeArrowheads="1"/>
          </p:cNvSpPr>
          <p:nvPr/>
        </p:nvSpPr>
        <p:spPr bwMode="gray">
          <a:xfrm>
            <a:off x="142844" y="333375"/>
            <a:ext cx="5905500" cy="5761038"/>
          </a:xfrm>
          <a:prstGeom prst="ellipse">
            <a:avLst/>
          </a:prstGeom>
          <a:gradFill rotWithShape="1">
            <a:gsLst>
              <a:gs pos="0">
                <a:schemeClr val="bg2">
                  <a:alpha val="48000"/>
                </a:schemeClr>
              </a:gs>
              <a:gs pos="100000">
                <a:schemeClr val="bg2">
                  <a:gamma/>
                  <a:tint val="0"/>
                  <a:invGamma/>
                  <a:alpha val="8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ltGray">
          <a:xfrm>
            <a:off x="0" y="4437063"/>
            <a:ext cx="9144000" cy="17287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2" name="Oval 40" descr="a"/>
          <p:cNvSpPr>
            <a:spLocks noChangeArrowheads="1"/>
          </p:cNvSpPr>
          <p:nvPr/>
        </p:nvSpPr>
        <p:spPr bwMode="gray">
          <a:xfrm>
            <a:off x="71406" y="1628775"/>
            <a:ext cx="3529013" cy="3671888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" name="Oval 41" descr="b"/>
          <p:cNvSpPr>
            <a:spLocks noChangeArrowheads="1"/>
          </p:cNvSpPr>
          <p:nvPr/>
        </p:nvSpPr>
        <p:spPr bwMode="gray">
          <a:xfrm>
            <a:off x="357158" y="3857628"/>
            <a:ext cx="1438275" cy="15113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4" name="Oval 42" descr="d"/>
          <p:cNvSpPr>
            <a:spLocks noChangeArrowheads="1"/>
          </p:cNvSpPr>
          <p:nvPr/>
        </p:nvSpPr>
        <p:spPr bwMode="gray">
          <a:xfrm>
            <a:off x="8137557" y="4492639"/>
            <a:ext cx="935037" cy="936625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5" name="Oval 43"/>
          <p:cNvSpPr>
            <a:spLocks noChangeArrowheads="1"/>
          </p:cNvSpPr>
          <p:nvPr/>
        </p:nvSpPr>
        <p:spPr bwMode="gray">
          <a:xfrm>
            <a:off x="4211638" y="2636838"/>
            <a:ext cx="1223962" cy="1223962"/>
          </a:xfrm>
          <a:prstGeom prst="ellipse">
            <a:avLst/>
          </a:prstGeom>
          <a:solidFill>
            <a:srgbClr val="1BABE5">
              <a:alpha val="10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6" name="Oval 44" descr="c"/>
          <p:cNvSpPr>
            <a:spLocks noChangeArrowheads="1"/>
          </p:cNvSpPr>
          <p:nvPr/>
        </p:nvSpPr>
        <p:spPr bwMode="gray">
          <a:xfrm>
            <a:off x="2714612" y="3632213"/>
            <a:ext cx="1582738" cy="1582737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81400" y="6400800"/>
            <a:ext cx="2209800" cy="24447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934075" y="6391275"/>
            <a:ext cx="1933575" cy="244475"/>
          </a:xfrm>
        </p:spPr>
        <p:txBody>
          <a:bodyPr/>
          <a:lstStyle>
            <a:lvl1pPr>
              <a:defRPr sz="1200" b="1" i="1">
                <a:solidFill>
                  <a:schemeClr val="tx2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1000" y="6400800"/>
            <a:ext cx="2133600" cy="244475"/>
          </a:xfrm>
        </p:spPr>
        <p:txBody>
          <a:bodyPr/>
          <a:lstStyle>
            <a:lvl1pPr algn="l">
              <a:defRPr sz="1200"/>
            </a:lvl1pPr>
          </a:lstStyle>
          <a:p>
            <a:pPr>
              <a:defRPr/>
            </a:pPr>
            <a:fld id="{63C82D8E-5646-467C-9ECA-3158269BF8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14612" y="1500174"/>
            <a:ext cx="6048388" cy="2500330"/>
          </a:xfrm>
        </p:spPr>
        <p:txBody>
          <a:bodyPr/>
          <a:lstStyle>
            <a:lvl1pPr algn="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86400"/>
            <a:ext cx="7620000" cy="51436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white">
          <a:xfrm>
            <a:off x="0" y="4221163"/>
            <a:ext cx="9144000" cy="26368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 rot="-10800000">
            <a:off x="7413625" y="5162550"/>
            <a:ext cx="1655763" cy="1630363"/>
            <a:chOff x="0" y="2704"/>
            <a:chExt cx="1063" cy="1086"/>
          </a:xfrm>
        </p:grpSpPr>
        <p:sp>
          <p:nvSpPr>
            <p:cNvPr id="3091" name="Rectangle 19"/>
            <p:cNvSpPr>
              <a:spLocks noChangeArrowheads="1"/>
            </p:cNvSpPr>
            <p:nvPr userDrawn="1"/>
          </p:nvSpPr>
          <p:spPr bwMode="ltGray">
            <a:xfrm>
              <a:off x="0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ltGray">
            <a:xfrm>
              <a:off x="295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093" name="Rectangle 21"/>
            <p:cNvSpPr>
              <a:spLocks noChangeArrowheads="1"/>
            </p:cNvSpPr>
            <p:nvPr userDrawn="1"/>
          </p:nvSpPr>
          <p:spPr bwMode="ltGray">
            <a:xfrm>
              <a:off x="567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ltGray">
            <a:xfrm>
              <a:off x="0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095" name="Rectangle 23"/>
            <p:cNvSpPr>
              <a:spLocks noChangeArrowheads="1"/>
            </p:cNvSpPr>
            <p:nvPr userDrawn="1"/>
          </p:nvSpPr>
          <p:spPr bwMode="ltGray">
            <a:xfrm>
              <a:off x="295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096" name="Rectangle 24"/>
            <p:cNvSpPr>
              <a:spLocks noChangeArrowheads="1"/>
            </p:cNvSpPr>
            <p:nvPr userDrawn="1"/>
          </p:nvSpPr>
          <p:spPr bwMode="ltGray">
            <a:xfrm>
              <a:off x="567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ltGray">
            <a:xfrm>
              <a:off x="839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ltGray">
            <a:xfrm>
              <a:off x="295" y="327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ltGray">
            <a:xfrm>
              <a:off x="0" y="327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00" name="Rectangle 28"/>
            <p:cNvSpPr>
              <a:spLocks noChangeArrowheads="1"/>
            </p:cNvSpPr>
            <p:nvPr userDrawn="1"/>
          </p:nvSpPr>
          <p:spPr bwMode="ltGray">
            <a:xfrm>
              <a:off x="0" y="356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081088" y="5443538"/>
            <a:ext cx="7086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0638" y="4281488"/>
            <a:ext cx="1655762" cy="1630362"/>
            <a:chOff x="0" y="2704"/>
            <a:chExt cx="1063" cy="1086"/>
          </a:xfrm>
        </p:grpSpPr>
        <p:sp>
          <p:nvSpPr>
            <p:cNvPr id="3102" name="Rectangle 30"/>
            <p:cNvSpPr>
              <a:spLocks noChangeArrowheads="1"/>
            </p:cNvSpPr>
            <p:nvPr userDrawn="1"/>
          </p:nvSpPr>
          <p:spPr bwMode="ltGray">
            <a:xfrm>
              <a:off x="0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03" name="Rectangle 31"/>
            <p:cNvSpPr>
              <a:spLocks noChangeArrowheads="1"/>
            </p:cNvSpPr>
            <p:nvPr userDrawn="1"/>
          </p:nvSpPr>
          <p:spPr bwMode="ltGray">
            <a:xfrm>
              <a:off x="295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04" name="Rectangle 32"/>
            <p:cNvSpPr>
              <a:spLocks noChangeArrowheads="1"/>
            </p:cNvSpPr>
            <p:nvPr userDrawn="1"/>
          </p:nvSpPr>
          <p:spPr bwMode="ltGray">
            <a:xfrm>
              <a:off x="567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05" name="Rectangle 33"/>
            <p:cNvSpPr>
              <a:spLocks noChangeArrowheads="1"/>
            </p:cNvSpPr>
            <p:nvPr userDrawn="1"/>
          </p:nvSpPr>
          <p:spPr bwMode="ltGray">
            <a:xfrm>
              <a:off x="0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06" name="Rectangle 34"/>
            <p:cNvSpPr>
              <a:spLocks noChangeArrowheads="1"/>
            </p:cNvSpPr>
            <p:nvPr userDrawn="1"/>
          </p:nvSpPr>
          <p:spPr bwMode="ltGray">
            <a:xfrm>
              <a:off x="295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07" name="Rectangle 35"/>
            <p:cNvSpPr>
              <a:spLocks noChangeArrowheads="1"/>
            </p:cNvSpPr>
            <p:nvPr userDrawn="1"/>
          </p:nvSpPr>
          <p:spPr bwMode="ltGray">
            <a:xfrm>
              <a:off x="567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08" name="Rectangle 36"/>
            <p:cNvSpPr>
              <a:spLocks noChangeArrowheads="1"/>
            </p:cNvSpPr>
            <p:nvPr userDrawn="1"/>
          </p:nvSpPr>
          <p:spPr bwMode="ltGray">
            <a:xfrm>
              <a:off x="839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09" name="Rectangle 37"/>
            <p:cNvSpPr>
              <a:spLocks noChangeArrowheads="1"/>
            </p:cNvSpPr>
            <p:nvPr userDrawn="1"/>
          </p:nvSpPr>
          <p:spPr bwMode="ltGray">
            <a:xfrm>
              <a:off x="295" y="327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10" name="Rectangle 38"/>
            <p:cNvSpPr>
              <a:spLocks noChangeArrowheads="1"/>
            </p:cNvSpPr>
            <p:nvPr userDrawn="1"/>
          </p:nvSpPr>
          <p:spPr bwMode="ltGray">
            <a:xfrm>
              <a:off x="0" y="327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11" name="Rectangle 39"/>
            <p:cNvSpPr>
              <a:spLocks noChangeArrowheads="1"/>
            </p:cNvSpPr>
            <p:nvPr userDrawn="1"/>
          </p:nvSpPr>
          <p:spPr bwMode="ltGray">
            <a:xfrm>
              <a:off x="0" y="356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990600" y="4572000"/>
            <a:ext cx="7239000" cy="631825"/>
          </a:xfrm>
        </p:spPr>
        <p:txBody>
          <a:bodyPr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152514"/>
            <a:ext cx="9144000" cy="919164"/>
            <a:chOff x="0" y="1152514"/>
            <a:chExt cx="9144000" cy="919164"/>
          </a:xfrm>
        </p:grpSpPr>
        <p:sp>
          <p:nvSpPr>
            <p:cNvPr id="7" name="Rectangle 15"/>
            <p:cNvSpPr>
              <a:spLocks noChangeArrowheads="1"/>
            </p:cNvSpPr>
            <p:nvPr/>
          </p:nvSpPr>
          <p:spPr bwMode="white">
            <a:xfrm>
              <a:off x="0" y="1157278"/>
              <a:ext cx="91440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16"/>
            <p:cNvGrpSpPr>
              <a:grpSpLocks/>
            </p:cNvGrpSpPr>
            <p:nvPr/>
          </p:nvGrpSpPr>
          <p:grpSpPr bwMode="auto">
            <a:xfrm>
              <a:off x="44450" y="1223953"/>
              <a:ext cx="863602" cy="847725"/>
              <a:chOff x="0" y="2704"/>
              <a:chExt cx="1063" cy="1086"/>
            </a:xfrm>
          </p:grpSpPr>
          <p:sp>
            <p:nvSpPr>
              <p:cNvPr id="20" name="Rectangle 17"/>
              <p:cNvSpPr>
                <a:spLocks noChangeArrowheads="1"/>
              </p:cNvSpPr>
              <p:nvPr userDrawn="1"/>
            </p:nvSpPr>
            <p:spPr bwMode="gray">
              <a:xfrm>
                <a:off x="0" y="2704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 userDrawn="1"/>
            </p:nvSpPr>
            <p:spPr bwMode="gray">
              <a:xfrm>
                <a:off x="295" y="2704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19"/>
              <p:cNvSpPr>
                <a:spLocks noChangeArrowheads="1"/>
              </p:cNvSpPr>
              <p:nvPr userDrawn="1"/>
            </p:nvSpPr>
            <p:spPr bwMode="gray">
              <a:xfrm>
                <a:off x="567" y="2704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20"/>
              <p:cNvSpPr>
                <a:spLocks noChangeArrowheads="1"/>
              </p:cNvSpPr>
              <p:nvPr userDrawn="1"/>
            </p:nvSpPr>
            <p:spPr bwMode="gray">
              <a:xfrm>
                <a:off x="0" y="2990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21"/>
              <p:cNvSpPr>
                <a:spLocks noChangeArrowheads="1"/>
              </p:cNvSpPr>
              <p:nvPr userDrawn="1"/>
            </p:nvSpPr>
            <p:spPr bwMode="gray">
              <a:xfrm>
                <a:off x="295" y="2990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22"/>
              <p:cNvSpPr>
                <a:spLocks noChangeArrowheads="1"/>
              </p:cNvSpPr>
              <p:nvPr userDrawn="1"/>
            </p:nvSpPr>
            <p:spPr bwMode="gray">
              <a:xfrm>
                <a:off x="567" y="2990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23"/>
              <p:cNvSpPr>
                <a:spLocks noChangeArrowheads="1"/>
              </p:cNvSpPr>
              <p:nvPr userDrawn="1"/>
            </p:nvSpPr>
            <p:spPr bwMode="gray">
              <a:xfrm>
                <a:off x="839" y="2704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Rectangle 24"/>
              <p:cNvSpPr>
                <a:spLocks noChangeArrowheads="1"/>
              </p:cNvSpPr>
              <p:nvPr userDrawn="1"/>
            </p:nvSpPr>
            <p:spPr bwMode="gray">
              <a:xfrm>
                <a:off x="295" y="3273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Rectangle 25"/>
              <p:cNvSpPr>
                <a:spLocks noChangeArrowheads="1"/>
              </p:cNvSpPr>
              <p:nvPr userDrawn="1"/>
            </p:nvSpPr>
            <p:spPr bwMode="gray">
              <a:xfrm>
                <a:off x="0" y="3273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Rectangle 26"/>
              <p:cNvSpPr>
                <a:spLocks noChangeArrowheads="1"/>
              </p:cNvSpPr>
              <p:nvPr userDrawn="1"/>
            </p:nvSpPr>
            <p:spPr bwMode="gray">
              <a:xfrm>
                <a:off x="0" y="3563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27"/>
            <p:cNvGrpSpPr>
              <a:grpSpLocks/>
            </p:cNvGrpSpPr>
            <p:nvPr/>
          </p:nvGrpSpPr>
          <p:grpSpPr bwMode="auto">
            <a:xfrm rot="10800000">
              <a:off x="8228011" y="1152514"/>
              <a:ext cx="863602" cy="847725"/>
              <a:chOff x="0" y="2704"/>
              <a:chExt cx="1063" cy="1086"/>
            </a:xfrm>
          </p:grpSpPr>
          <p:sp>
            <p:nvSpPr>
              <p:cNvPr id="10" name="Rectangle 28"/>
              <p:cNvSpPr>
                <a:spLocks noChangeArrowheads="1"/>
              </p:cNvSpPr>
              <p:nvPr userDrawn="1"/>
            </p:nvSpPr>
            <p:spPr bwMode="gray">
              <a:xfrm>
                <a:off x="0" y="2704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29"/>
              <p:cNvSpPr>
                <a:spLocks noChangeArrowheads="1"/>
              </p:cNvSpPr>
              <p:nvPr userDrawn="1"/>
            </p:nvSpPr>
            <p:spPr bwMode="gray">
              <a:xfrm>
                <a:off x="295" y="2704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Rectangle 30"/>
              <p:cNvSpPr>
                <a:spLocks noChangeArrowheads="1"/>
              </p:cNvSpPr>
              <p:nvPr userDrawn="1"/>
            </p:nvSpPr>
            <p:spPr bwMode="gray">
              <a:xfrm>
                <a:off x="567" y="2704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31"/>
              <p:cNvSpPr>
                <a:spLocks noChangeArrowheads="1"/>
              </p:cNvSpPr>
              <p:nvPr userDrawn="1"/>
            </p:nvSpPr>
            <p:spPr bwMode="gray">
              <a:xfrm>
                <a:off x="0" y="2990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Rectangle 32"/>
              <p:cNvSpPr>
                <a:spLocks noChangeArrowheads="1"/>
              </p:cNvSpPr>
              <p:nvPr userDrawn="1"/>
            </p:nvSpPr>
            <p:spPr bwMode="gray">
              <a:xfrm>
                <a:off x="295" y="2990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Rectangle 33"/>
              <p:cNvSpPr>
                <a:spLocks noChangeArrowheads="1"/>
              </p:cNvSpPr>
              <p:nvPr userDrawn="1"/>
            </p:nvSpPr>
            <p:spPr bwMode="gray">
              <a:xfrm>
                <a:off x="567" y="2990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34"/>
              <p:cNvSpPr>
                <a:spLocks noChangeArrowheads="1"/>
              </p:cNvSpPr>
              <p:nvPr userDrawn="1"/>
            </p:nvSpPr>
            <p:spPr bwMode="gray">
              <a:xfrm>
                <a:off x="839" y="2704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35"/>
              <p:cNvSpPr>
                <a:spLocks noChangeArrowheads="1"/>
              </p:cNvSpPr>
              <p:nvPr userDrawn="1"/>
            </p:nvSpPr>
            <p:spPr bwMode="gray">
              <a:xfrm>
                <a:off x="295" y="3273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36"/>
              <p:cNvSpPr>
                <a:spLocks noChangeArrowheads="1"/>
              </p:cNvSpPr>
              <p:nvPr userDrawn="1"/>
            </p:nvSpPr>
            <p:spPr bwMode="gray">
              <a:xfrm>
                <a:off x="0" y="3273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37"/>
              <p:cNvSpPr>
                <a:spLocks noChangeArrowheads="1"/>
              </p:cNvSpPr>
              <p:nvPr userDrawn="1"/>
            </p:nvSpPr>
            <p:spPr bwMode="gray">
              <a:xfrm>
                <a:off x="0" y="3563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8ACD1-23CC-41C0-8AD6-241944BC2A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6351-F5EB-4C12-8AB0-E068FE8652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152514"/>
            <a:ext cx="9144000" cy="919164"/>
            <a:chOff x="0" y="1152514"/>
            <a:chExt cx="9144000" cy="919164"/>
          </a:xfrm>
        </p:grpSpPr>
        <p:sp>
          <p:nvSpPr>
            <p:cNvPr id="8" name="Rectangle 15"/>
            <p:cNvSpPr>
              <a:spLocks noChangeArrowheads="1"/>
            </p:cNvSpPr>
            <p:nvPr/>
          </p:nvSpPr>
          <p:spPr bwMode="white">
            <a:xfrm>
              <a:off x="0" y="1157278"/>
              <a:ext cx="91440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44450" y="1223953"/>
              <a:ext cx="863602" cy="847725"/>
              <a:chOff x="0" y="2704"/>
              <a:chExt cx="1063" cy="1086"/>
            </a:xfrm>
          </p:grpSpPr>
          <p:sp>
            <p:nvSpPr>
              <p:cNvPr id="21" name="Rectangle 17"/>
              <p:cNvSpPr>
                <a:spLocks noChangeArrowheads="1"/>
              </p:cNvSpPr>
              <p:nvPr userDrawn="1"/>
            </p:nvSpPr>
            <p:spPr bwMode="gray">
              <a:xfrm>
                <a:off x="0" y="2704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 userDrawn="1"/>
            </p:nvSpPr>
            <p:spPr bwMode="gray">
              <a:xfrm>
                <a:off x="295" y="2704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 userDrawn="1"/>
            </p:nvSpPr>
            <p:spPr bwMode="gray">
              <a:xfrm>
                <a:off x="567" y="2704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 userDrawn="1"/>
            </p:nvSpPr>
            <p:spPr bwMode="gray">
              <a:xfrm>
                <a:off x="0" y="2990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 userDrawn="1"/>
            </p:nvSpPr>
            <p:spPr bwMode="gray">
              <a:xfrm>
                <a:off x="295" y="2990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 userDrawn="1"/>
            </p:nvSpPr>
            <p:spPr bwMode="gray">
              <a:xfrm>
                <a:off x="567" y="2990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 userDrawn="1"/>
            </p:nvSpPr>
            <p:spPr bwMode="gray">
              <a:xfrm>
                <a:off x="839" y="2704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 userDrawn="1"/>
            </p:nvSpPr>
            <p:spPr bwMode="gray">
              <a:xfrm>
                <a:off x="295" y="3273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 userDrawn="1"/>
            </p:nvSpPr>
            <p:spPr bwMode="gray">
              <a:xfrm>
                <a:off x="0" y="3273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 userDrawn="1"/>
            </p:nvSpPr>
            <p:spPr bwMode="gray">
              <a:xfrm>
                <a:off x="0" y="3563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27"/>
            <p:cNvGrpSpPr>
              <a:grpSpLocks/>
            </p:cNvGrpSpPr>
            <p:nvPr/>
          </p:nvGrpSpPr>
          <p:grpSpPr bwMode="auto">
            <a:xfrm rot="10800000">
              <a:off x="8228011" y="1152514"/>
              <a:ext cx="863602" cy="847725"/>
              <a:chOff x="0" y="2704"/>
              <a:chExt cx="1063" cy="1086"/>
            </a:xfrm>
          </p:grpSpPr>
          <p:sp>
            <p:nvSpPr>
              <p:cNvPr id="11" name="Rectangle 28"/>
              <p:cNvSpPr>
                <a:spLocks noChangeArrowheads="1"/>
              </p:cNvSpPr>
              <p:nvPr userDrawn="1"/>
            </p:nvSpPr>
            <p:spPr bwMode="gray">
              <a:xfrm>
                <a:off x="0" y="2704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Rectangle 29"/>
              <p:cNvSpPr>
                <a:spLocks noChangeArrowheads="1"/>
              </p:cNvSpPr>
              <p:nvPr userDrawn="1"/>
            </p:nvSpPr>
            <p:spPr bwMode="gray">
              <a:xfrm>
                <a:off x="295" y="2704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30"/>
              <p:cNvSpPr>
                <a:spLocks noChangeArrowheads="1"/>
              </p:cNvSpPr>
              <p:nvPr userDrawn="1"/>
            </p:nvSpPr>
            <p:spPr bwMode="gray">
              <a:xfrm>
                <a:off x="567" y="2704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Rectangle 31"/>
              <p:cNvSpPr>
                <a:spLocks noChangeArrowheads="1"/>
              </p:cNvSpPr>
              <p:nvPr userDrawn="1"/>
            </p:nvSpPr>
            <p:spPr bwMode="gray">
              <a:xfrm>
                <a:off x="0" y="2990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Rectangle 32"/>
              <p:cNvSpPr>
                <a:spLocks noChangeArrowheads="1"/>
              </p:cNvSpPr>
              <p:nvPr userDrawn="1"/>
            </p:nvSpPr>
            <p:spPr bwMode="gray">
              <a:xfrm>
                <a:off x="295" y="2990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33"/>
              <p:cNvSpPr>
                <a:spLocks noChangeArrowheads="1"/>
              </p:cNvSpPr>
              <p:nvPr userDrawn="1"/>
            </p:nvSpPr>
            <p:spPr bwMode="gray">
              <a:xfrm>
                <a:off x="567" y="2990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34"/>
              <p:cNvSpPr>
                <a:spLocks noChangeArrowheads="1"/>
              </p:cNvSpPr>
              <p:nvPr userDrawn="1"/>
            </p:nvSpPr>
            <p:spPr bwMode="gray">
              <a:xfrm>
                <a:off x="839" y="2704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35"/>
              <p:cNvSpPr>
                <a:spLocks noChangeArrowheads="1"/>
              </p:cNvSpPr>
              <p:nvPr userDrawn="1"/>
            </p:nvSpPr>
            <p:spPr bwMode="gray">
              <a:xfrm>
                <a:off x="295" y="3273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36"/>
              <p:cNvSpPr>
                <a:spLocks noChangeArrowheads="1"/>
              </p:cNvSpPr>
              <p:nvPr userDrawn="1"/>
            </p:nvSpPr>
            <p:spPr bwMode="gray">
              <a:xfrm>
                <a:off x="0" y="3273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37"/>
              <p:cNvSpPr>
                <a:spLocks noChangeArrowheads="1"/>
              </p:cNvSpPr>
              <p:nvPr userDrawn="1"/>
            </p:nvSpPr>
            <p:spPr bwMode="gray">
              <a:xfrm>
                <a:off x="0" y="3563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962" y="2214554"/>
            <a:ext cx="4038600" cy="425292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5992"/>
            <a:ext cx="4038600" cy="414340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A7856-FB09-40D0-95BC-FF293F09AE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152514"/>
            <a:ext cx="9144000" cy="919164"/>
            <a:chOff x="0" y="1152514"/>
            <a:chExt cx="9144000" cy="919164"/>
          </a:xfrm>
        </p:grpSpPr>
        <p:sp>
          <p:nvSpPr>
            <p:cNvPr id="6" name="Rectangle 15"/>
            <p:cNvSpPr>
              <a:spLocks noChangeArrowheads="1"/>
            </p:cNvSpPr>
            <p:nvPr/>
          </p:nvSpPr>
          <p:spPr bwMode="white">
            <a:xfrm>
              <a:off x="0" y="1157278"/>
              <a:ext cx="91440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44450" y="1223953"/>
              <a:ext cx="863602" cy="847725"/>
              <a:chOff x="0" y="2704"/>
              <a:chExt cx="1063" cy="1086"/>
            </a:xfrm>
          </p:grpSpPr>
          <p:sp>
            <p:nvSpPr>
              <p:cNvPr id="19" name="Rectangle 17"/>
              <p:cNvSpPr>
                <a:spLocks noChangeArrowheads="1"/>
              </p:cNvSpPr>
              <p:nvPr userDrawn="1"/>
            </p:nvSpPr>
            <p:spPr bwMode="gray">
              <a:xfrm>
                <a:off x="0" y="2704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 userDrawn="1"/>
            </p:nvSpPr>
            <p:spPr bwMode="gray">
              <a:xfrm>
                <a:off x="295" y="2704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 userDrawn="1"/>
            </p:nvSpPr>
            <p:spPr bwMode="gray">
              <a:xfrm>
                <a:off x="567" y="2704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 userDrawn="1"/>
            </p:nvSpPr>
            <p:spPr bwMode="gray">
              <a:xfrm>
                <a:off x="0" y="2990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 userDrawn="1"/>
            </p:nvSpPr>
            <p:spPr bwMode="gray">
              <a:xfrm>
                <a:off x="295" y="2990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 userDrawn="1"/>
            </p:nvSpPr>
            <p:spPr bwMode="gray">
              <a:xfrm>
                <a:off x="567" y="2990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 userDrawn="1"/>
            </p:nvSpPr>
            <p:spPr bwMode="gray">
              <a:xfrm>
                <a:off x="839" y="2704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 userDrawn="1"/>
            </p:nvSpPr>
            <p:spPr bwMode="gray">
              <a:xfrm>
                <a:off x="295" y="3273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 userDrawn="1"/>
            </p:nvSpPr>
            <p:spPr bwMode="gray">
              <a:xfrm>
                <a:off x="0" y="3273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 userDrawn="1"/>
            </p:nvSpPr>
            <p:spPr bwMode="gray">
              <a:xfrm>
                <a:off x="0" y="3563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 rot="10800000">
              <a:off x="8228011" y="1152514"/>
              <a:ext cx="863602" cy="847725"/>
              <a:chOff x="0" y="2704"/>
              <a:chExt cx="1063" cy="1086"/>
            </a:xfrm>
          </p:grpSpPr>
          <p:sp>
            <p:nvSpPr>
              <p:cNvPr id="9" name="Rectangle 28"/>
              <p:cNvSpPr>
                <a:spLocks noChangeArrowheads="1"/>
              </p:cNvSpPr>
              <p:nvPr userDrawn="1"/>
            </p:nvSpPr>
            <p:spPr bwMode="gray">
              <a:xfrm>
                <a:off x="0" y="2704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Rectangle 29"/>
              <p:cNvSpPr>
                <a:spLocks noChangeArrowheads="1"/>
              </p:cNvSpPr>
              <p:nvPr userDrawn="1"/>
            </p:nvSpPr>
            <p:spPr bwMode="gray">
              <a:xfrm>
                <a:off x="295" y="2704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30"/>
              <p:cNvSpPr>
                <a:spLocks noChangeArrowheads="1"/>
              </p:cNvSpPr>
              <p:nvPr userDrawn="1"/>
            </p:nvSpPr>
            <p:spPr bwMode="gray">
              <a:xfrm>
                <a:off x="567" y="2704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Rectangle 31"/>
              <p:cNvSpPr>
                <a:spLocks noChangeArrowheads="1"/>
              </p:cNvSpPr>
              <p:nvPr userDrawn="1"/>
            </p:nvSpPr>
            <p:spPr bwMode="gray">
              <a:xfrm>
                <a:off x="0" y="2990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32"/>
              <p:cNvSpPr>
                <a:spLocks noChangeArrowheads="1"/>
              </p:cNvSpPr>
              <p:nvPr userDrawn="1"/>
            </p:nvSpPr>
            <p:spPr bwMode="gray">
              <a:xfrm>
                <a:off x="295" y="2990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Rectangle 33"/>
              <p:cNvSpPr>
                <a:spLocks noChangeArrowheads="1"/>
              </p:cNvSpPr>
              <p:nvPr userDrawn="1"/>
            </p:nvSpPr>
            <p:spPr bwMode="gray">
              <a:xfrm>
                <a:off x="567" y="2990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Rectangle 34"/>
              <p:cNvSpPr>
                <a:spLocks noChangeArrowheads="1"/>
              </p:cNvSpPr>
              <p:nvPr userDrawn="1"/>
            </p:nvSpPr>
            <p:spPr bwMode="gray">
              <a:xfrm>
                <a:off x="839" y="2704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35"/>
              <p:cNvSpPr>
                <a:spLocks noChangeArrowheads="1"/>
              </p:cNvSpPr>
              <p:nvPr userDrawn="1"/>
            </p:nvSpPr>
            <p:spPr bwMode="gray">
              <a:xfrm>
                <a:off x="295" y="3273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36"/>
              <p:cNvSpPr>
                <a:spLocks noChangeArrowheads="1"/>
              </p:cNvSpPr>
              <p:nvPr userDrawn="1"/>
            </p:nvSpPr>
            <p:spPr bwMode="gray">
              <a:xfrm>
                <a:off x="0" y="3273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37"/>
              <p:cNvSpPr>
                <a:spLocks noChangeArrowheads="1"/>
              </p:cNvSpPr>
              <p:nvPr userDrawn="1"/>
            </p:nvSpPr>
            <p:spPr bwMode="gray">
              <a:xfrm>
                <a:off x="0" y="3563"/>
                <a:ext cx="224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69CB9-987D-4925-9013-E7E6F7C965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82D8E-5646-467C-9ECA-3158269BF8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7E58C-4539-4D63-9561-66D98E22FE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5273E-C188-448E-96E0-C224182B7C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Rectangle 38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14554"/>
            <a:ext cx="82296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62800" y="6567488"/>
            <a:ext cx="15240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6250" y="6565900"/>
            <a:ext cx="609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63C82D8E-5646-467C-9ECA-3158269BF8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838200" y="1365240"/>
            <a:ext cx="7391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0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file:///D:\Kuliah%20S2\Video\ISM\How%20to%20use%20the%20London%20Oyster%20Card%20on%20the%20Tube%20-%20YouTube.flv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20018A-9495-4D20-801F-C9583E8A58F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17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 smtClean="0"/>
              <a:t>INTRODUCTION:</a:t>
            </a:r>
            <a:br>
              <a:rPr lang="en-GB" sz="3600" dirty="0" smtClean="0"/>
            </a:br>
            <a:r>
              <a:rPr lang="en-GB" sz="3600" dirty="0" smtClean="0"/>
              <a:t>INFORMATION SYSTEM MANAGEMENT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5581632"/>
            <a:ext cx="7620000" cy="514368"/>
          </a:xfrm>
        </p:spPr>
        <p:txBody>
          <a:bodyPr/>
          <a:lstStyle/>
          <a:p>
            <a:r>
              <a:rPr lang="en-US" dirty="0" smtClean="0"/>
              <a:t>Dr.  </a:t>
            </a:r>
            <a:r>
              <a:rPr lang="en-US" dirty="0" err="1" smtClean="0"/>
              <a:t>Yeffry</a:t>
            </a:r>
            <a:r>
              <a:rPr lang="en-US" dirty="0" smtClean="0"/>
              <a:t> </a:t>
            </a:r>
            <a:r>
              <a:rPr lang="en-US" dirty="0" err="1" smtClean="0"/>
              <a:t>Handoko</a:t>
            </a:r>
            <a:r>
              <a:rPr lang="en-US" dirty="0" smtClean="0"/>
              <a:t> Putra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633626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UNIVERSITAS KOMPUTER INDONESIA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note  at http://yes-yeffry.blogspot.com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68ACD1-23CC-41C0-8AD6-241944BC2AE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 t="3573" b="5973"/>
          <a:stretch>
            <a:fillRect/>
          </a:stretch>
        </p:blipFill>
        <p:spPr bwMode="auto">
          <a:xfrm>
            <a:off x="304800" y="2209800"/>
            <a:ext cx="7620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Kuliahonline.unikom.ac.id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669CB9-987D-4925-9013-E7E6F7C9656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09637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for Level of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68ACD1-23CC-41C0-8AD6-241944BC2AE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2133600"/>
            <a:ext cx="2819400" cy="2371130"/>
            <a:chOff x="2667000" y="2286000"/>
            <a:chExt cx="2819400" cy="2371130"/>
          </a:xfrm>
        </p:grpSpPr>
        <p:pic>
          <p:nvPicPr>
            <p:cNvPr id="57348" name="Picture 4" descr="http://www.infopark.de/139230/executive-boar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19400" y="2286000"/>
              <a:ext cx="2124075" cy="1435058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667000" y="3733800"/>
              <a:ext cx="2819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Decision support for Executive Board</a:t>
              </a:r>
            </a:p>
            <a:p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00200" y="2819400"/>
            <a:ext cx="3200399" cy="3160930"/>
            <a:chOff x="1600200" y="2819400"/>
            <a:chExt cx="3200399" cy="3160930"/>
          </a:xfrm>
        </p:grpSpPr>
        <p:grpSp>
          <p:nvGrpSpPr>
            <p:cNvPr id="12" name="Group 11"/>
            <p:cNvGrpSpPr/>
            <p:nvPr/>
          </p:nvGrpSpPr>
          <p:grpSpPr>
            <a:xfrm>
              <a:off x="2819400" y="3352800"/>
              <a:ext cx="1981199" cy="2627530"/>
              <a:chOff x="3886200" y="3962400"/>
              <a:chExt cx="1981199" cy="2627530"/>
            </a:xfrm>
          </p:grpSpPr>
          <p:pic>
            <p:nvPicPr>
              <p:cNvPr id="57346" name="Picture 2" descr="http://www.current-technology.net/files/2011/11/Its-All-About-Tablets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86200" y="3962400"/>
                <a:ext cx="1905000" cy="1838052"/>
              </a:xfrm>
              <a:prstGeom prst="rect">
                <a:avLst/>
              </a:prstGeom>
              <a:noFill/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3962399" y="5943599"/>
                <a:ext cx="1905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Organizer/report for manager</a:t>
                </a:r>
                <a:endParaRPr lang="en-US" dirty="0"/>
              </a:p>
            </p:txBody>
          </p:sp>
        </p:grpSp>
        <p:sp>
          <p:nvSpPr>
            <p:cNvPr id="14" name="Arc 13"/>
            <p:cNvSpPr/>
            <p:nvPr/>
          </p:nvSpPr>
          <p:spPr>
            <a:xfrm>
              <a:off x="1600200" y="2819400"/>
              <a:ext cx="1752600" cy="914400"/>
            </a:xfrm>
            <a:prstGeom prst="arc">
              <a:avLst/>
            </a:prstGeom>
            <a:ln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74320" y="3597458"/>
            <a:ext cx="5874480" cy="2916272"/>
            <a:chOff x="3574320" y="3597458"/>
            <a:chExt cx="5874480" cy="2916272"/>
          </a:xfrm>
        </p:grpSpPr>
        <p:grpSp>
          <p:nvGrpSpPr>
            <p:cNvPr id="13" name="Group 12"/>
            <p:cNvGrpSpPr/>
            <p:nvPr/>
          </p:nvGrpSpPr>
          <p:grpSpPr>
            <a:xfrm>
              <a:off x="6629400" y="3962400"/>
              <a:ext cx="2819400" cy="2551330"/>
              <a:chOff x="6324600" y="3962400"/>
              <a:chExt cx="2819400" cy="2551330"/>
            </a:xfrm>
          </p:grpSpPr>
          <p:pic>
            <p:nvPicPr>
              <p:cNvPr id="57350" name="Picture 6" descr="http://www.touchscreencashregister.com/images/electronic-cash-register-2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477000" y="3962400"/>
                <a:ext cx="1267897" cy="1905000"/>
              </a:xfrm>
              <a:prstGeom prst="rect">
                <a:avLst/>
              </a:prstGeom>
              <a:noFill/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6324600" y="5867399"/>
                <a:ext cx="2819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Transaction Process</a:t>
                </a:r>
              </a:p>
              <a:p>
                <a:endParaRPr lang="en-US" dirty="0"/>
              </a:p>
            </p:txBody>
          </p:sp>
        </p:grpSp>
        <p:sp>
          <p:nvSpPr>
            <p:cNvPr id="15" name="Arc 14"/>
            <p:cNvSpPr/>
            <p:nvPr/>
          </p:nvSpPr>
          <p:spPr>
            <a:xfrm rot="252849">
              <a:off x="3574320" y="3597458"/>
              <a:ext cx="3110559" cy="1395539"/>
            </a:xfrm>
            <a:prstGeom prst="arc">
              <a:avLst>
                <a:gd name="adj1" fmla="val 15960550"/>
                <a:gd name="adj2" fmla="val 21367289"/>
              </a:avLst>
            </a:prstGeom>
            <a:ln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68ACD1-23CC-41C0-8AD6-241944BC2AE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1447800" y="2286000"/>
          <a:ext cx="7239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200" b="1"/>
              <a:t>INFORMATION TECHNOLOGY BASICS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i="1" dirty="0"/>
              <a:t>Information technology (IT)</a:t>
            </a:r>
            <a:r>
              <a:rPr lang="en-US" sz="2400" dirty="0"/>
              <a:t> – any computer-based tool that people use to work with information and support the information and information-processing needs of an organization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Information technology is an important </a:t>
            </a:r>
            <a:r>
              <a:rPr lang="en-US" sz="2400" i="1" dirty="0"/>
              <a:t>enabler</a:t>
            </a:r>
            <a:r>
              <a:rPr lang="en-US" sz="2400" dirty="0"/>
              <a:t> (or disabler) of business success and innovation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200" b="1"/>
              <a:t>INFORMATION TECHNOLOGY BASICS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i="1" dirty="0"/>
              <a:t>Management information systems (MIS)</a:t>
            </a:r>
            <a:r>
              <a:rPr lang="en-US" sz="2800" dirty="0"/>
              <a:t> – the function </a:t>
            </a:r>
            <a:r>
              <a:rPr lang="en-US" sz="2800" dirty="0" smtClean="0"/>
              <a:t>that plans for, develops, implements, and maintains IT hardware, software, and applications that people use to support the goals of an organization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MIS is a business function, similar to Accounting, Finance, Operations, and Human Resources</a:t>
            </a: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 OF INFORMATION SYSTEM</a:t>
            </a:r>
            <a:br>
              <a:rPr lang="en-US" dirty="0" smtClean="0"/>
            </a:br>
            <a:r>
              <a:rPr lang="en-US" dirty="0" smtClean="0"/>
              <a:t>(Information System Management)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study of </a:t>
            </a:r>
            <a:r>
              <a:rPr lang="en-US" sz="2400" dirty="0" smtClean="0"/>
              <a:t>information systems </a:t>
            </a:r>
            <a:r>
              <a:rPr lang="en-US" sz="2400" dirty="0"/>
              <a:t>in </a:t>
            </a:r>
            <a:r>
              <a:rPr lang="en-US" sz="2400" dirty="0">
                <a:solidFill>
                  <a:srgbClr val="FF0000"/>
                </a:solidFill>
              </a:rPr>
              <a:t>business </a:t>
            </a:r>
            <a:r>
              <a:rPr lang="en-US" sz="2400" dirty="0"/>
              <a:t>and management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specific category of information systems serving </a:t>
            </a:r>
            <a:r>
              <a:rPr lang="en-US" sz="2400" dirty="0" smtClean="0">
                <a:solidFill>
                  <a:srgbClr val="FF0000"/>
                </a:solidFill>
              </a:rPr>
              <a:t>management</a:t>
            </a:r>
            <a:r>
              <a:rPr lang="en-US" sz="2400" dirty="0" smtClean="0"/>
              <a:t> level functions by plans, develops, implements, and maintains IT hardware, software, and applications that people use to support the goals of an organization</a:t>
            </a:r>
          </a:p>
          <a:p>
            <a:r>
              <a:rPr lang="en-US" sz="2400" dirty="0"/>
              <a:t>providing managers with reports and often online access to </a:t>
            </a: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organization</a:t>
            </a:r>
            <a:r>
              <a:rPr lang="en-US" sz="2400" dirty="0" smtClean="0"/>
              <a:t>’s </a:t>
            </a:r>
            <a:r>
              <a:rPr lang="en-US" sz="2400" dirty="0"/>
              <a:t>current performance and historical records.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68ACD1-23CC-41C0-8AD6-241944BC2AE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Information System</a:t>
            </a:r>
            <a:br>
              <a:rPr lang="en-US" dirty="0" smtClean="0"/>
            </a:br>
            <a:r>
              <a:rPr lang="en-US" dirty="0" smtClean="0"/>
              <a:t>case: DaimlerChrysler’s Agile Supply Chain</a:t>
            </a:r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624" t="16949" r="46218"/>
          <a:stretch>
            <a:fillRect/>
          </a:stretch>
        </p:blipFill>
        <p:spPr bwMode="auto">
          <a:xfrm>
            <a:off x="3352800" y="2819400"/>
            <a:ext cx="152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68ACD1-23CC-41C0-8AD6-241944BC2AE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2824" t="47458" r="24187"/>
          <a:stretch>
            <a:fillRect/>
          </a:stretch>
        </p:blipFill>
        <p:spPr bwMode="auto">
          <a:xfrm>
            <a:off x="4800600" y="4191000"/>
            <a:ext cx="1828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75813" t="49153"/>
          <a:stretch>
            <a:fillRect/>
          </a:stretch>
        </p:blipFill>
        <p:spPr bwMode="auto">
          <a:xfrm>
            <a:off x="6629400" y="4267200"/>
            <a:ext cx="19240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52824" b="49153"/>
          <a:stretch>
            <a:fillRect/>
          </a:stretch>
        </p:blipFill>
        <p:spPr bwMode="auto">
          <a:xfrm>
            <a:off x="4800600" y="2057400"/>
            <a:ext cx="37528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18340" r="47176"/>
          <a:stretch>
            <a:fillRect/>
          </a:stretch>
        </p:blipFill>
        <p:spPr bwMode="auto">
          <a:xfrm>
            <a:off x="2057400" y="2057400"/>
            <a:ext cx="2743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r="80702"/>
          <a:stretch>
            <a:fillRect/>
          </a:stretch>
        </p:blipFill>
        <p:spPr bwMode="auto">
          <a:xfrm>
            <a:off x="598476" y="2057400"/>
            <a:ext cx="153512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Information Systems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technology capital investment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68ACD1-23CC-41C0-8AD6-241944BC2AE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743200"/>
            <a:ext cx="61245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Information Systems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interdependence between organizations and information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68ACD1-23CC-41C0-8AD6-241944BC2AE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5758" y="2743200"/>
            <a:ext cx="485509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33147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68ACD1-23CC-41C0-8AD6-241944BC2AE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91000" y="2151995"/>
            <a:ext cx="457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ankGothic Md BT" pitchFamily="34" charset="0"/>
              </a:rPr>
              <a:t>Using a handheld computer called a Delivery Information Acquisition Device (DIAD), </a:t>
            </a:r>
            <a:endParaRPr lang="en-US" dirty="0" smtClean="0">
              <a:latin typeface="BankGothic Md BT" pitchFamily="34" charset="0"/>
            </a:endParaRPr>
          </a:p>
          <a:p>
            <a:endParaRPr lang="en-US" dirty="0">
              <a:latin typeface="BankGothic Md BT" pitchFamily="34" charset="0"/>
            </a:endParaRPr>
          </a:p>
          <a:p>
            <a:r>
              <a:rPr lang="en-US" dirty="0" smtClean="0">
                <a:latin typeface="+mn-lt"/>
              </a:rPr>
              <a:t>UPS drivers automatically </a:t>
            </a:r>
            <a:r>
              <a:rPr lang="en-US" dirty="0">
                <a:latin typeface="+mn-lt"/>
              </a:rPr>
              <a:t>capture customers’ signatures along with pickup, delivery, and time-card information</a:t>
            </a:r>
            <a:r>
              <a:rPr lang="en-US" dirty="0" smtClean="0">
                <a:latin typeface="+mn-lt"/>
              </a:rPr>
              <a:t>. 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UPS information systems use these data to track packages while they are being transported</a:t>
            </a:r>
          </a:p>
        </p:txBody>
      </p:sp>
      <p:sp>
        <p:nvSpPr>
          <p:cNvPr id="7" name="Oval 6"/>
          <p:cNvSpPr/>
          <p:nvPr/>
        </p:nvSpPr>
        <p:spPr>
          <a:xfrm>
            <a:off x="2057400" y="3810000"/>
            <a:ext cx="1219200" cy="914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2857500" y="2705100"/>
            <a:ext cx="1295400" cy="1066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 DOMAIN</a:t>
            </a:r>
            <a:endParaRPr lang="en-US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81511" y="2152650"/>
            <a:ext cx="5276489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68ACD1-23CC-41C0-8AD6-241944BC2AE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CONTEMPORARY IS Management</a:t>
            </a:r>
            <a:endParaRPr lang="en-US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6337" y="2281238"/>
            <a:ext cx="679132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68ACD1-23CC-41C0-8AD6-241944BC2AE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Interdisciplinary nature of IT research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669CB9-987D-4925-9013-E7E6F7C9656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091455"/>
            <a:ext cx="4267200" cy="430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Interdisciplinary nature of IT Strategy Research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134664"/>
            <a:ext cx="4443426" cy="44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b="1" dirty="0"/>
              <a:t>Information Technology’s Impact on Business Operations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five factors to consider when assessing the growing impact of IT in business</a:t>
            </a:r>
          </a:p>
          <a:p>
            <a:r>
              <a:rPr lang="en-US" dirty="0" smtClean="0"/>
              <a:t>Internet growth and technology convergence</a:t>
            </a:r>
          </a:p>
          <a:p>
            <a:r>
              <a:rPr lang="en-US" dirty="0" smtClean="0"/>
              <a:t>Transformation of the business enterprise</a:t>
            </a:r>
          </a:p>
          <a:p>
            <a:r>
              <a:rPr lang="en-US" dirty="0" smtClean="0"/>
              <a:t>Growth of a globally connected economy</a:t>
            </a:r>
          </a:p>
          <a:p>
            <a:r>
              <a:rPr lang="en-US" dirty="0" smtClean="0"/>
              <a:t>Growth of knowledge and information-based economies</a:t>
            </a:r>
          </a:p>
          <a:p>
            <a:r>
              <a:rPr lang="en-US" dirty="0" smtClean="0"/>
              <a:t>Emergence of the digital firm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b="1" dirty="0"/>
              <a:t>Information Technology’s Impact on Business Operations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 b="57756"/>
          <a:stretch>
            <a:fillRect/>
          </a:stretch>
        </p:blipFill>
        <p:spPr bwMode="auto">
          <a:xfrm>
            <a:off x="457200" y="2057400"/>
            <a:ext cx="36861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 t="40759"/>
          <a:stretch>
            <a:fillRect/>
          </a:stretch>
        </p:blipFill>
        <p:spPr bwMode="auto">
          <a:xfrm>
            <a:off x="4800600" y="2438400"/>
            <a:ext cx="368617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8229600" cy="563563"/>
          </a:xfrm>
          <a:ln/>
        </p:spPr>
        <p:txBody>
          <a:bodyPr/>
          <a:lstStyle/>
          <a:p>
            <a:r>
              <a:rPr lang="en-US" b="1" dirty="0"/>
              <a:t>Information Technology’s Impact on Business Operations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484438"/>
            <a:ext cx="4191000" cy="4525962"/>
          </a:xfrm>
        </p:spPr>
        <p:txBody>
          <a:bodyPr/>
          <a:lstStyle/>
          <a:p>
            <a:r>
              <a:rPr lang="en-US"/>
              <a:t>Organizations typically operate by functional areas or functional silos</a:t>
            </a:r>
          </a:p>
          <a:p>
            <a:endParaRPr lang="en-US"/>
          </a:p>
          <a:p>
            <a:r>
              <a:rPr lang="en-US"/>
              <a:t>Functional areas are interdependent</a:t>
            </a:r>
          </a:p>
          <a:p>
            <a:endParaRPr lang="en-US"/>
          </a:p>
          <a:p>
            <a:pPr lvl="1">
              <a:buFont typeface="Arial" pitchFamily="34" charset="0"/>
              <a:buNone/>
            </a:pPr>
            <a:endParaRPr lang="en-US"/>
          </a:p>
          <a:p>
            <a:pPr lvl="1">
              <a:buFont typeface="Arial" pitchFamily="34" charset="0"/>
              <a:buNone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137222" name="Picture 6" descr="bal95588_01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rcRect b="18033"/>
          <a:stretch>
            <a:fillRect/>
          </a:stretch>
        </p:blipFill>
        <p:spPr bwMode="auto">
          <a:xfrm>
            <a:off x="4495800" y="2133600"/>
            <a:ext cx="4495800" cy="442663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FROM A FUNCTIONAL PERSPECTIVE</a:t>
            </a: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9600" y="2362200"/>
            <a:ext cx="785709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68ACD1-23CC-41C0-8AD6-241944BC2AE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OF INFORMATION SYSTEM</a:t>
            </a:r>
            <a:endParaRPr lang="en-US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362" t="37850" r="60037" b="43226"/>
          <a:stretch>
            <a:fillRect/>
          </a:stretch>
        </p:blipFill>
        <p:spPr bwMode="auto">
          <a:xfrm>
            <a:off x="2286000" y="3810000"/>
            <a:ext cx="167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68ACD1-23CC-41C0-8AD6-241944BC2AE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9963" t="37849" r="31181" b="39785"/>
          <a:stretch>
            <a:fillRect/>
          </a:stretch>
        </p:blipFill>
        <p:spPr bwMode="auto">
          <a:xfrm>
            <a:off x="3962400" y="3810000"/>
            <a:ext cx="175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67564" t="37850" r="11108" b="43226"/>
          <a:stretch>
            <a:fillRect/>
          </a:stretch>
        </p:blipFill>
        <p:spPr bwMode="auto">
          <a:xfrm>
            <a:off x="5638800" y="3810000"/>
            <a:ext cx="129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853" t="36129" r="9853" b="31183"/>
          <a:stretch>
            <a:fillRect/>
          </a:stretch>
        </p:blipFill>
        <p:spPr bwMode="auto">
          <a:xfrm>
            <a:off x="2133600" y="3733800"/>
            <a:ext cx="4876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9853" t="17204" r="9853" b="29460"/>
          <a:stretch>
            <a:fillRect/>
          </a:stretch>
        </p:blipFill>
        <p:spPr bwMode="auto">
          <a:xfrm>
            <a:off x="2133600" y="2895600"/>
            <a:ext cx="4876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9853" r="65055" b="74194"/>
          <a:stretch>
            <a:fillRect/>
          </a:stretch>
        </p:blipFill>
        <p:spPr bwMode="auto">
          <a:xfrm>
            <a:off x="2133600" y="21336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71328" r="12362"/>
          <a:stretch>
            <a:fillRect/>
          </a:stretch>
        </p:blipFill>
        <p:spPr bwMode="auto">
          <a:xfrm>
            <a:off x="5867400" y="2133600"/>
            <a:ext cx="9906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9854" t="68817" r="36199"/>
          <a:stretch>
            <a:fillRect/>
          </a:stretch>
        </p:blipFill>
        <p:spPr bwMode="auto">
          <a:xfrm>
            <a:off x="2133600" y="5181600"/>
            <a:ext cx="32766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35152" y="2133600"/>
            <a:ext cx="607369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System Quality Characteristic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Data</a:t>
            </a:r>
          </a:p>
          <a:p>
            <a:r>
              <a:rPr lang="en-US" dirty="0" smtClean="0"/>
              <a:t>Accurate Data</a:t>
            </a:r>
          </a:p>
          <a:p>
            <a:r>
              <a:rPr lang="en-US" dirty="0" smtClean="0"/>
              <a:t>Precise Data</a:t>
            </a:r>
          </a:p>
          <a:p>
            <a:r>
              <a:rPr lang="en-US" dirty="0" smtClean="0"/>
              <a:t>Understandable Output</a:t>
            </a:r>
          </a:p>
          <a:p>
            <a:r>
              <a:rPr lang="en-US" dirty="0" smtClean="0"/>
              <a:t>Timely Output</a:t>
            </a:r>
          </a:p>
          <a:p>
            <a:r>
              <a:rPr lang="en-US" dirty="0" smtClean="0"/>
              <a:t>Relevant Output</a:t>
            </a:r>
          </a:p>
          <a:p>
            <a:r>
              <a:rPr lang="en-US" dirty="0" smtClean="0"/>
              <a:t>Meaningful Output</a:t>
            </a:r>
          </a:p>
          <a:p>
            <a:r>
              <a:rPr lang="en-US" dirty="0" smtClean="0"/>
              <a:t>User friendly Operation</a:t>
            </a:r>
          </a:p>
          <a:p>
            <a:r>
              <a:rPr lang="en-US" dirty="0" smtClean="0"/>
              <a:t>Error Resistant Operation</a:t>
            </a:r>
          </a:p>
          <a:p>
            <a:r>
              <a:rPr lang="en-US" dirty="0" smtClean="0"/>
              <a:t>Authorize Use</a:t>
            </a:r>
          </a:p>
          <a:p>
            <a:r>
              <a:rPr lang="en-US" dirty="0" smtClean="0"/>
              <a:t>Protected System and 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68ACD1-23CC-41C0-8AD6-241944BC2AE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00800" y="6019800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Ref: Gordon B. Davis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Police Parking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2214554"/>
            <a:ext cx="3429000" cy="4429156"/>
          </a:xfrm>
        </p:spPr>
        <p:txBody>
          <a:bodyPr/>
          <a:lstStyle/>
          <a:p>
            <a:r>
              <a:rPr lang="en-US" sz="2800" dirty="0" smtClean="0"/>
              <a:t>Memory with USB connector</a:t>
            </a:r>
          </a:p>
          <a:p>
            <a:r>
              <a:rPr lang="en-US" sz="2800" dirty="0" smtClean="0"/>
              <a:t>Sometime have GSM Support</a:t>
            </a:r>
          </a:p>
          <a:p>
            <a:r>
              <a:rPr lang="en-US" sz="2800" dirty="0" smtClean="0"/>
              <a:t>Real-time Processing</a:t>
            </a:r>
          </a:p>
          <a:p>
            <a:r>
              <a:rPr lang="en-US" sz="2800" dirty="0" smtClean="0"/>
              <a:t>Printing Paper included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68ACD1-23CC-41C0-8AD6-241944BC2AE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4994" name="Picture 2" descr="http://cjo-cdn.com/sites/default/files/imagecache/superphoto/photos/new032411parkingtick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4038600" cy="2876551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2057400" y="3733800"/>
            <a:ext cx="7620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90800" y="2667000"/>
            <a:ext cx="2667000" cy="1066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Business Perspective on Information Systems</a:t>
            </a: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64409" b="34624"/>
          <a:stretch>
            <a:fillRect/>
          </a:stretch>
        </p:blipFill>
        <p:spPr bwMode="auto">
          <a:xfrm>
            <a:off x="1134470" y="2057400"/>
            <a:ext cx="244693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68ACD1-23CC-41C0-8AD6-241944BC2AE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b="65592"/>
          <a:stretch>
            <a:fillRect/>
          </a:stretch>
        </p:blipFill>
        <p:spPr bwMode="auto">
          <a:xfrm>
            <a:off x="1134470" y="2057400"/>
            <a:ext cx="687506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5591" t="55054" b="17419"/>
          <a:stretch>
            <a:fillRect/>
          </a:stretch>
        </p:blipFill>
        <p:spPr bwMode="auto">
          <a:xfrm>
            <a:off x="3581400" y="4495800"/>
            <a:ext cx="442813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82581"/>
          <a:stretch>
            <a:fillRect/>
          </a:stretch>
        </p:blipFill>
        <p:spPr bwMode="auto">
          <a:xfrm>
            <a:off x="1134470" y="5715000"/>
            <a:ext cx="687506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926" t="30968" b="44946"/>
          <a:stretch>
            <a:fillRect/>
          </a:stretch>
        </p:blipFill>
        <p:spPr bwMode="auto">
          <a:xfrm>
            <a:off x="6629400" y="3429000"/>
            <a:ext cx="138013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Information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: raw facts that describe the characteristic of an event</a:t>
            </a:r>
          </a:p>
          <a:p>
            <a:r>
              <a:rPr lang="en-US" dirty="0" smtClean="0"/>
              <a:t>Information : data converted into a meaningful and useful context</a:t>
            </a:r>
          </a:p>
          <a:p>
            <a:r>
              <a:rPr lang="en-US" dirty="0" smtClean="0"/>
              <a:t>Business Intelligent. E.g. Customer Relationship Management</a:t>
            </a:r>
          </a:p>
          <a:p>
            <a:r>
              <a:rPr lang="en-US" dirty="0" smtClean="0"/>
              <a:t>Knowledge . E.g. Knowledge Management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68ACD1-23CC-41C0-8AD6-241944BC2AE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4000" b="1"/>
              <a:t>IT Resources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438400"/>
            <a:ext cx="3581400" cy="4038600"/>
          </a:xfrm>
        </p:spPr>
        <p:txBody>
          <a:bodyPr/>
          <a:lstStyle/>
          <a:p>
            <a:r>
              <a:rPr lang="en-US" i="1" dirty="0"/>
              <a:t>People</a:t>
            </a:r>
            <a:r>
              <a:rPr lang="en-US" dirty="0"/>
              <a:t> use</a:t>
            </a:r>
          </a:p>
          <a:p>
            <a:endParaRPr lang="en-US" dirty="0"/>
          </a:p>
          <a:p>
            <a:r>
              <a:rPr lang="en-US" i="1" dirty="0"/>
              <a:t>Information technology</a:t>
            </a:r>
            <a:r>
              <a:rPr lang="en-US" dirty="0"/>
              <a:t> to work with</a:t>
            </a:r>
          </a:p>
          <a:p>
            <a:endParaRPr lang="en-US" i="1" dirty="0"/>
          </a:p>
          <a:p>
            <a:r>
              <a:rPr lang="en-US" i="1" dirty="0"/>
              <a:t>Information</a:t>
            </a:r>
          </a:p>
          <a:p>
            <a:pPr>
              <a:buFontTx/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0181" name="Picture 5" descr="haa23684_010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AFA"/>
              </a:clrFrom>
              <a:clrTo>
                <a:srgbClr val="FB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1752600"/>
            <a:ext cx="5200650" cy="4592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AutoShap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8153400" cy="1143000"/>
          </a:xfrm>
          <a:ln/>
        </p:spPr>
        <p:txBody>
          <a:bodyPr/>
          <a:lstStyle/>
          <a:p>
            <a:r>
              <a:rPr lang="en-US" b="1"/>
              <a:t>ROLES AND RESPONSIBILITIES IN IT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534400" cy="5105400"/>
          </a:xfrm>
        </p:spPr>
        <p:txBody>
          <a:bodyPr/>
          <a:lstStyle/>
          <a:p>
            <a:r>
              <a:rPr lang="en-US" b="1" i="1"/>
              <a:t>Chief Information Officer (CIO)</a:t>
            </a:r>
            <a:r>
              <a:rPr lang="en-US"/>
              <a:t> – oversees all uses of IT and ensures the strategic alignment of IT with business goals and objectives</a:t>
            </a:r>
          </a:p>
          <a:p>
            <a:endParaRPr lang="en-US"/>
          </a:p>
          <a:p>
            <a:r>
              <a:rPr lang="en-US"/>
              <a:t>Broad CIO functions include:</a:t>
            </a:r>
          </a:p>
          <a:p>
            <a:pPr lvl="1"/>
            <a:r>
              <a:rPr lang="en-US" sz="1800" b="1"/>
              <a:t>Manager</a:t>
            </a:r>
            <a:r>
              <a:rPr lang="en-US" sz="1800"/>
              <a:t> – ensuring the delivery of all IT projects, on time and within budget</a:t>
            </a:r>
          </a:p>
          <a:p>
            <a:pPr lvl="1"/>
            <a:r>
              <a:rPr lang="en-US" sz="1800" b="1"/>
              <a:t>Leader </a:t>
            </a:r>
            <a:r>
              <a:rPr lang="en-US" sz="1800"/>
              <a:t>– ensuring the strategic vision of IT is in line with the strategic vision of the organization</a:t>
            </a:r>
          </a:p>
          <a:p>
            <a:pPr lvl="1"/>
            <a:r>
              <a:rPr lang="en-US" sz="1800" b="1"/>
              <a:t>Communicator</a:t>
            </a:r>
            <a:r>
              <a:rPr lang="en-US" sz="1800"/>
              <a:t> – building and maintaining strong executive relationships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AutoShap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8153400" cy="1143000"/>
          </a:xfrm>
          <a:ln/>
        </p:spPr>
        <p:txBody>
          <a:bodyPr/>
          <a:lstStyle/>
          <a:p>
            <a:r>
              <a:rPr lang="en-US" b="1"/>
              <a:t>ROLES AND RESPONSIBILITIES IN IT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362200"/>
            <a:ext cx="8458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/>
              <a:t>Chief Technology Officer (CTO)</a:t>
            </a:r>
            <a:r>
              <a:rPr lang="en-US"/>
              <a:t> – responsible for ensuring the throughput, speed, accuracy, availability, and reliability of IT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 b="1" i="1"/>
              <a:t>Chief Security Officer (CSO)</a:t>
            </a:r>
            <a:r>
              <a:rPr lang="en-US"/>
              <a:t> – responsible for ensuring the security of IT systems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 b="1" i="1"/>
              <a:t>Chief Privacy Officer (CPO)</a:t>
            </a:r>
            <a:r>
              <a:rPr lang="en-US"/>
              <a:t> – responsible for ensuring the ethical and legal use of information 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 b="1" i="1"/>
              <a:t>Chief Knowledge Office (CKO)</a:t>
            </a:r>
            <a:r>
              <a:rPr lang="en-US"/>
              <a:t> - responsible for collecting, maintaining, and distributing the organization’s knowledge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1746240"/>
            <a:ext cx="7391400" cy="563562"/>
          </a:xfrm>
          <a:ln/>
        </p:spPr>
        <p:txBody>
          <a:bodyPr/>
          <a:lstStyle/>
          <a:p>
            <a:r>
              <a:rPr lang="en-US" sz="2800" b="1"/>
              <a:t>ROLES AND RESPONSIBILITIES IN IT</a:t>
            </a:r>
            <a:br>
              <a:rPr lang="en-US" sz="2800" b="1"/>
            </a:br>
            <a:r>
              <a:rPr lang="en-US" sz="2800" b="1"/>
              <a:t>Brief Summary</a:t>
            </a:r>
            <a:endParaRPr lang="en-US" sz="2000" b="1"/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8458200" cy="47244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1800" dirty="0"/>
              <a:t>(</a:t>
            </a:r>
            <a:r>
              <a:rPr lang="en-US" sz="1800" dirty="0" err="1"/>
              <a:t>CInformationO</a:t>
            </a:r>
            <a:r>
              <a:rPr lang="en-US" sz="1800" dirty="0"/>
              <a:t>) Ensure strategic alignment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(</a:t>
            </a:r>
            <a:r>
              <a:rPr lang="en-US" sz="1800" dirty="0" err="1"/>
              <a:t>CTechnologyO</a:t>
            </a:r>
            <a:r>
              <a:rPr lang="en-US" sz="1800" dirty="0"/>
              <a:t>) Proper equipment/software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(</a:t>
            </a:r>
            <a:r>
              <a:rPr lang="en-US" sz="1800" dirty="0" err="1"/>
              <a:t>CSecurityO</a:t>
            </a:r>
            <a:r>
              <a:rPr lang="en-US" sz="1800" dirty="0"/>
              <a:t>) Protect from viruses &amp; hackers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(</a:t>
            </a:r>
            <a:r>
              <a:rPr lang="en-US" sz="1800" dirty="0" err="1"/>
              <a:t>CPrivacyO</a:t>
            </a:r>
            <a:r>
              <a:rPr lang="en-US" sz="1800" dirty="0"/>
              <a:t>) restrict access to private info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(</a:t>
            </a:r>
            <a:r>
              <a:rPr lang="en-US" sz="1800" dirty="0" err="1"/>
              <a:t>CKnowledgeO</a:t>
            </a:r>
            <a:r>
              <a:rPr lang="en-US" sz="1800" dirty="0"/>
              <a:t>) databases and AI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200" b="1" dirty="0"/>
              <a:t>ROLES AND RESPONSIBILITIES IN IT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153400" cy="4724400"/>
          </a:xfrm>
        </p:spPr>
        <p:txBody>
          <a:bodyPr/>
          <a:lstStyle/>
          <a:p>
            <a:r>
              <a:rPr lang="en-US" dirty="0"/>
              <a:t>What concerns CIOs the most</a:t>
            </a:r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242693" name="Picture 5" descr="bal95588_01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603500"/>
            <a:ext cx="8458200" cy="425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2800" b="1" dirty="0"/>
              <a:t>ROLES</a:t>
            </a:r>
            <a:r>
              <a:rPr lang="en-US" sz="3200" b="1" dirty="0"/>
              <a:t> AND RESPONSIBILITIES IN IT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03438"/>
            <a:ext cx="8153400" cy="4525962"/>
          </a:xfrm>
        </p:spPr>
        <p:txBody>
          <a:bodyPr/>
          <a:lstStyle/>
          <a:p>
            <a:r>
              <a:rPr lang="en-US" sz="2800"/>
              <a:t>Average CIO compensation by industry</a:t>
            </a:r>
          </a:p>
          <a:p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240645" name="Picture 5" descr="bal95588_01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644775"/>
            <a:ext cx="8001000" cy="3985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200" b="1"/>
              <a:t>ROLES AND RESPONSIBILITIES IN IT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79638"/>
            <a:ext cx="8915400" cy="4525962"/>
          </a:xfrm>
        </p:spPr>
        <p:txBody>
          <a:bodyPr/>
          <a:lstStyle/>
          <a:p>
            <a:r>
              <a:rPr lang="en-US" dirty="0"/>
              <a:t>Skills pivotal for success in executive IT roles</a:t>
            </a:r>
          </a:p>
        </p:txBody>
      </p:sp>
      <p:pic>
        <p:nvPicPr>
          <p:cNvPr id="246788" name="Picture 4" descr="haa23684_05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74937"/>
            <a:ext cx="7620000" cy="4106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600" b="1"/>
              <a:t>Why we need MIS majors</a:t>
            </a:r>
            <a:r>
              <a:rPr lang="en-US" sz="4000" b="1"/>
              <a:t> </a:t>
            </a:r>
            <a:endParaRPr lang="en-US" sz="3200" b="1"/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Business personnel possess expertise in functional areas such as marketing, accounting, and sales 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4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/>
              <a:t>IT personnel have the technological expertise 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4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/>
              <a:t>This typically causes a communications gap between the business personnel and IT personnel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4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/>
              <a:t>MIS Majors bridge the gap.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365240"/>
            <a:ext cx="5638800" cy="563562"/>
          </a:xfrm>
        </p:spPr>
        <p:txBody>
          <a:bodyPr/>
          <a:lstStyle/>
          <a:p>
            <a:r>
              <a:rPr lang="en-US" dirty="0" smtClean="0"/>
              <a:t>Transaction with Oyster Travelled card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953000" y="2209800"/>
            <a:ext cx="4191000" cy="2895600"/>
          </a:xfrm>
        </p:spPr>
        <p:txBody>
          <a:bodyPr/>
          <a:lstStyle/>
          <a:p>
            <a:r>
              <a:rPr lang="en-US" sz="1800" dirty="0" smtClean="0"/>
              <a:t>Top up, pay as you go</a:t>
            </a:r>
          </a:p>
          <a:p>
            <a:r>
              <a:rPr lang="en-US" sz="1800" dirty="0" smtClean="0"/>
              <a:t>the cheapest way to pay for single journeys on bus, Tube, tram, DLR, London </a:t>
            </a:r>
            <a:r>
              <a:rPr lang="en-US" sz="1800" dirty="0" err="1" smtClean="0"/>
              <a:t>overground</a:t>
            </a:r>
            <a:r>
              <a:rPr lang="en-US" sz="1800" dirty="0" smtClean="0"/>
              <a:t> and most National Rail services in London. </a:t>
            </a:r>
          </a:p>
          <a:p>
            <a:r>
              <a:rPr lang="en-US" sz="1800" dirty="0" smtClean="0"/>
              <a:t>You will need to pay £5 deposit when you get a new Oyster card.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68ACD1-23CC-41C0-8AD6-241944BC2AE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3492" name="Picture 4" descr="http://cdn-static.cnet.co.uk/i/c/blg/cat/mobiles/oystermobile/1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872"/>
            <a:ext cx="4953000" cy="3294728"/>
          </a:xfrm>
          <a:prstGeom prst="rect">
            <a:avLst/>
          </a:prstGeom>
          <a:noFill/>
        </p:spPr>
      </p:pic>
      <p:pic>
        <p:nvPicPr>
          <p:cNvPr id="63490" name="Picture 2" descr="http://www.etravelblog.com/wp-content/uploads/2011/08/Oyster-card-Lond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7087" y="4815840"/>
            <a:ext cx="2136913" cy="1965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7400"/>
            <a:ext cx="69151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" y="1219200"/>
            <a:ext cx="2533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4000" b="1"/>
              <a:t>Improving Communications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Business personnel must seek to increase their understanding of IT –Why?</a:t>
            </a:r>
          </a:p>
          <a:p>
            <a:endParaRPr lang="en-US" sz="1600"/>
          </a:p>
          <a:p>
            <a:r>
              <a:rPr lang="en-US"/>
              <a:t>IT personnel must seek to increase their understanding of the business – Why?</a:t>
            </a:r>
          </a:p>
          <a:p>
            <a:endParaRPr lang="en-US" sz="1600"/>
          </a:p>
          <a:p>
            <a:r>
              <a:rPr lang="en-US"/>
              <a:t>It is the responsibility of the CIO to ensure effective communication between business personnel and IT personnel</a:t>
            </a:r>
          </a:p>
          <a:p>
            <a:pPr>
              <a:buFontTx/>
              <a:buNone/>
            </a:pPr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y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000"/>
            <a:ext cx="4953000" cy="337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365240"/>
            <a:ext cx="5638800" cy="563562"/>
          </a:xfrm>
        </p:spPr>
        <p:txBody>
          <a:bodyPr/>
          <a:lstStyle/>
          <a:p>
            <a:r>
              <a:rPr lang="en-US" dirty="0" smtClean="0"/>
              <a:t>Transaction with Oyster Travelled card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953000" y="2209800"/>
            <a:ext cx="4191000" cy="2895600"/>
          </a:xfrm>
        </p:spPr>
        <p:txBody>
          <a:bodyPr/>
          <a:lstStyle/>
          <a:p>
            <a:r>
              <a:rPr lang="en-US" sz="1800" dirty="0" smtClean="0"/>
              <a:t>Top up, pay as you go</a:t>
            </a:r>
          </a:p>
          <a:p>
            <a:r>
              <a:rPr lang="en-US" sz="1800" dirty="0" smtClean="0"/>
              <a:t>the cheapest way to pay for single journeys on bus, Tube, tram, DLR, London </a:t>
            </a:r>
            <a:r>
              <a:rPr lang="en-US" sz="1800" dirty="0" err="1" smtClean="0"/>
              <a:t>overground</a:t>
            </a:r>
            <a:r>
              <a:rPr lang="en-US" sz="1800" dirty="0" smtClean="0"/>
              <a:t> and most National Rail services in London. </a:t>
            </a:r>
          </a:p>
          <a:p>
            <a:r>
              <a:rPr lang="en-US" sz="1800" dirty="0" smtClean="0"/>
              <a:t>You will need to pay £5 deposit when you get a new Oyster card.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68ACD1-23CC-41C0-8AD6-241944BC2AE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3490" name="Picture 2" descr="http://www.etravelblog.com/wp-content/uploads/2011/08/Oyster-card-Lond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7087" y="4815840"/>
            <a:ext cx="2136913" cy="1965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67400"/>
            <a:ext cx="69151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" y="1219200"/>
            <a:ext cx="2533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Buku Acuan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000" dirty="0" smtClean="0"/>
              <a:t>[Shim] Jae K. Shim, (2000), Information System and Technology for the Non Information System Executive, St. </a:t>
            </a:r>
            <a:r>
              <a:rPr lang="en-GB" sz="2000" dirty="0" err="1" smtClean="0"/>
              <a:t>Lucie</a:t>
            </a:r>
            <a:r>
              <a:rPr lang="en-GB" sz="2000" dirty="0" smtClean="0"/>
              <a:t> Press, USA</a:t>
            </a:r>
          </a:p>
          <a:p>
            <a:pPr eaLnBrk="1" hangingPunct="1"/>
            <a:r>
              <a:rPr lang="en-GB" sz="2000" dirty="0" smtClean="0"/>
              <a:t>[Curry, et. all] Adrienne Curry, Peter </a:t>
            </a:r>
            <a:r>
              <a:rPr lang="en-GB" sz="2000" dirty="0" err="1" smtClean="0"/>
              <a:t>Flett</a:t>
            </a:r>
            <a:r>
              <a:rPr lang="en-GB" sz="2000" dirty="0" smtClean="0"/>
              <a:t> </a:t>
            </a:r>
            <a:r>
              <a:rPr lang="en-GB" sz="2000" dirty="0" err="1" smtClean="0"/>
              <a:t>dan</a:t>
            </a:r>
            <a:r>
              <a:rPr lang="en-GB" sz="2000" dirty="0" smtClean="0"/>
              <a:t> Ivan Hollingsworth, (2006), Managing Information and System, </a:t>
            </a:r>
            <a:r>
              <a:rPr lang="en-GB" sz="2000" dirty="0" err="1" smtClean="0"/>
              <a:t>Routledge</a:t>
            </a:r>
            <a:r>
              <a:rPr lang="en-GB" sz="2000" dirty="0" smtClean="0"/>
              <a:t>, London </a:t>
            </a:r>
          </a:p>
          <a:p>
            <a:pPr eaLnBrk="1" hangingPunct="1"/>
            <a:r>
              <a:rPr lang="en-GB" sz="2000" dirty="0" smtClean="0"/>
              <a:t>[Straub, et. all] </a:t>
            </a:r>
            <a:r>
              <a:rPr lang="en-GB" sz="2000" dirty="0" err="1" smtClean="0"/>
              <a:t>Detmar</a:t>
            </a:r>
            <a:r>
              <a:rPr lang="en-GB" sz="2000" dirty="0" smtClean="0"/>
              <a:t> W. Straub, Seymour Goodman, Richard L. Baskerville, 2008, Information Security: Policies, Process and Practices, ME Sharpe, London</a:t>
            </a:r>
          </a:p>
          <a:p>
            <a:pPr eaLnBrk="1" hangingPunct="1"/>
            <a:r>
              <a:rPr lang="en-GB" sz="2000" dirty="0" smtClean="0"/>
              <a:t>[</a:t>
            </a:r>
            <a:r>
              <a:rPr lang="en-GB" sz="2000" dirty="0" err="1" smtClean="0"/>
              <a:t>Laudon</a:t>
            </a:r>
            <a:r>
              <a:rPr lang="en-GB" sz="2000" dirty="0" smtClean="0"/>
              <a:t>] Kenneth </a:t>
            </a:r>
            <a:r>
              <a:rPr lang="en-GB" sz="2000" dirty="0" err="1" smtClean="0"/>
              <a:t>Laudon</a:t>
            </a:r>
            <a:r>
              <a:rPr lang="en-GB" sz="2000" dirty="0" smtClean="0"/>
              <a:t>, 2004, Management Information Systems: Managing the digital Form, 9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Edition, Prentice Hall</a:t>
            </a:r>
          </a:p>
          <a:p>
            <a:pPr eaLnBrk="1" hangingPunct="1"/>
            <a:r>
              <a:rPr lang="en-GB" sz="2000" dirty="0" smtClean="0"/>
              <a:t>[Powell] Galvin Powell, 2006, Beginning </a:t>
            </a:r>
            <a:r>
              <a:rPr lang="en-GB" sz="2000" dirty="0" err="1" smtClean="0"/>
              <a:t>Databse</a:t>
            </a:r>
            <a:r>
              <a:rPr lang="en-GB" sz="2000" dirty="0" smtClean="0"/>
              <a:t> Design, Wiley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68ACD1-23CC-41C0-8AD6-241944BC2AE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Rencana Perkuliahan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03437"/>
            <a:ext cx="8229600" cy="4906963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GB" sz="1600" dirty="0" smtClean="0"/>
              <a:t>Overview IS </a:t>
            </a:r>
            <a:r>
              <a:rPr lang="en-GB" sz="1600" dirty="0" err="1" smtClean="0"/>
              <a:t>dan</a:t>
            </a:r>
            <a:r>
              <a:rPr lang="en-GB" sz="1600" dirty="0" smtClean="0"/>
              <a:t> ISM</a:t>
            </a:r>
          </a:p>
          <a:p>
            <a:pPr lvl="1" eaLnBrk="1" hangingPunct="1">
              <a:defRPr/>
            </a:pPr>
            <a:r>
              <a:rPr lang="en-GB" sz="1600" dirty="0" smtClean="0"/>
              <a:t>[Shim] chap 1 + chap 2</a:t>
            </a:r>
          </a:p>
          <a:p>
            <a:pPr lvl="1" eaLnBrk="1" hangingPunct="1">
              <a:defRPr/>
            </a:pPr>
            <a:r>
              <a:rPr lang="en-GB" sz="1600" dirty="0" smtClean="0"/>
              <a:t>[Curry, et all] chap  5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GB" sz="1600" dirty="0" smtClean="0"/>
              <a:t>Database Management System</a:t>
            </a:r>
          </a:p>
          <a:p>
            <a:pPr lvl="1" eaLnBrk="1" hangingPunct="1">
              <a:defRPr/>
            </a:pPr>
            <a:r>
              <a:rPr lang="en-GB" sz="1600" dirty="0" smtClean="0"/>
              <a:t>[Shim] chap 6</a:t>
            </a:r>
          </a:p>
          <a:p>
            <a:pPr lvl="1" eaLnBrk="1" hangingPunct="1">
              <a:defRPr/>
            </a:pPr>
            <a:r>
              <a:rPr lang="en-GB" sz="1600" dirty="0" smtClean="0"/>
              <a:t>[Powell] chap 8, 12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GB" sz="1600" dirty="0" smtClean="0"/>
              <a:t>Introduction to Organisation and Information</a:t>
            </a:r>
          </a:p>
          <a:p>
            <a:pPr lvl="1" eaLnBrk="1" hangingPunct="1">
              <a:defRPr/>
            </a:pPr>
            <a:r>
              <a:rPr lang="en-GB" sz="1600" dirty="0" smtClean="0"/>
              <a:t>[Curry, </a:t>
            </a:r>
            <a:r>
              <a:rPr lang="en-GB" sz="1600" dirty="0" err="1" smtClean="0"/>
              <a:t>et.all</a:t>
            </a:r>
            <a:r>
              <a:rPr lang="en-GB" sz="1600" dirty="0" smtClean="0"/>
              <a:t>] chap 1, 6, 7</a:t>
            </a:r>
          </a:p>
          <a:p>
            <a:pPr lvl="1" eaLnBrk="1" hangingPunct="1">
              <a:defRPr/>
            </a:pPr>
            <a:r>
              <a:rPr lang="en-GB" sz="1600" dirty="0" smtClean="0"/>
              <a:t>[</a:t>
            </a:r>
            <a:r>
              <a:rPr lang="en-GB" sz="1600" dirty="0" err="1" smtClean="0"/>
              <a:t>Laudon</a:t>
            </a:r>
            <a:r>
              <a:rPr lang="en-GB" sz="1600" dirty="0" smtClean="0"/>
              <a:t>] sec 3.1, 3,2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GB" sz="1600" dirty="0" smtClean="0"/>
              <a:t>Management, Information and Decision Making</a:t>
            </a:r>
          </a:p>
          <a:p>
            <a:pPr lvl="1" eaLnBrk="1" hangingPunct="1">
              <a:defRPr/>
            </a:pPr>
            <a:r>
              <a:rPr lang="en-GB" sz="1600" dirty="0" smtClean="0"/>
              <a:t>[Curry, </a:t>
            </a:r>
            <a:r>
              <a:rPr lang="en-GB" sz="1600" dirty="0" err="1" smtClean="0"/>
              <a:t>et.all</a:t>
            </a:r>
            <a:r>
              <a:rPr lang="en-GB" sz="1600" dirty="0" smtClean="0"/>
              <a:t>]  chap 3</a:t>
            </a:r>
          </a:p>
          <a:p>
            <a:pPr lvl="1" eaLnBrk="1" hangingPunct="1">
              <a:defRPr/>
            </a:pPr>
            <a:r>
              <a:rPr lang="en-GB" sz="1600" dirty="0" smtClean="0"/>
              <a:t>[</a:t>
            </a:r>
            <a:r>
              <a:rPr lang="en-GB" sz="1600" dirty="0" err="1" smtClean="0"/>
              <a:t>Laudon</a:t>
            </a:r>
            <a:r>
              <a:rPr lang="en-GB" sz="1600" dirty="0" smtClean="0"/>
              <a:t>] sec 3.3, chap 13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GB" sz="1600" dirty="0" smtClean="0"/>
              <a:t>IT Infrastructure</a:t>
            </a:r>
          </a:p>
          <a:p>
            <a:pPr marL="742950" lvl="2" indent="-342900" eaLnBrk="1" hangingPunct="1">
              <a:defRPr/>
            </a:pPr>
            <a:r>
              <a:rPr lang="en-GB" sz="1600" dirty="0" smtClean="0"/>
              <a:t>[</a:t>
            </a:r>
            <a:r>
              <a:rPr lang="en-GB" sz="1600" dirty="0" err="1" smtClean="0"/>
              <a:t>Laudon</a:t>
            </a:r>
            <a:r>
              <a:rPr lang="en-GB" sz="1600" dirty="0" smtClean="0"/>
              <a:t>] chap 6, 7</a:t>
            </a:r>
          </a:p>
          <a:p>
            <a:pPr lvl="1" eaLnBrk="1" hangingPunct="1">
              <a:defRPr/>
            </a:pPr>
            <a:endParaRPr lang="en-GB" sz="1600" dirty="0" smtClean="0"/>
          </a:p>
          <a:p>
            <a:pPr eaLnBrk="1" hangingPunct="1">
              <a:defRPr/>
            </a:pPr>
            <a:endParaRPr lang="en-GB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68ACD1-23CC-41C0-8AD6-241944BC2AE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Rencana Perkuliahan (lanjutan)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Verdana" pitchFamily="34" charset="0"/>
              <a:buAutoNum type="arabicPeriod" startAt="6"/>
            </a:pPr>
            <a:r>
              <a:rPr lang="en-GB" dirty="0" smtClean="0"/>
              <a:t>Information System and Organisation Security </a:t>
            </a:r>
          </a:p>
          <a:p>
            <a:pPr marL="914400" lvl="1" indent="-514350" eaLnBrk="1" hangingPunct="1"/>
            <a:r>
              <a:rPr lang="en-GB" dirty="0" smtClean="0"/>
              <a:t>[STRAUB] Chap 2, 3</a:t>
            </a:r>
          </a:p>
          <a:p>
            <a:pPr marL="914400" lvl="1" indent="-514350" eaLnBrk="1" hangingPunct="1"/>
            <a:r>
              <a:rPr lang="en-GB" dirty="0" smtClean="0"/>
              <a:t>[</a:t>
            </a:r>
            <a:r>
              <a:rPr lang="en-GB" dirty="0" err="1" smtClean="0"/>
              <a:t>Laudon</a:t>
            </a:r>
            <a:r>
              <a:rPr lang="en-GB" dirty="0" smtClean="0"/>
              <a:t>] chap 10</a:t>
            </a:r>
          </a:p>
          <a:p>
            <a:pPr marL="514350" indent="-514350" eaLnBrk="1" hangingPunct="1">
              <a:buFont typeface="Verdana" pitchFamily="34" charset="0"/>
              <a:buAutoNum type="arabicPeriod" startAt="7"/>
            </a:pPr>
            <a:r>
              <a:rPr lang="en-GB" dirty="0" smtClean="0"/>
              <a:t>Ethic and Social Issue</a:t>
            </a:r>
          </a:p>
          <a:p>
            <a:pPr marL="914400" lvl="1" indent="-514350" eaLnBrk="1" hangingPunct="1">
              <a:buFont typeface="Wingdings" pitchFamily="2" charset="2"/>
              <a:buNone/>
            </a:pPr>
            <a:r>
              <a:rPr lang="en-GB" dirty="0" smtClean="0"/>
              <a:t>[</a:t>
            </a:r>
            <a:r>
              <a:rPr lang="en-GB" dirty="0" err="1" smtClean="0"/>
              <a:t>Laudon</a:t>
            </a:r>
            <a:r>
              <a:rPr lang="en-GB" dirty="0" smtClean="0"/>
              <a:t>] chap 5</a:t>
            </a:r>
          </a:p>
          <a:p>
            <a:pPr marL="514350" indent="-514350" eaLnBrk="1" hangingPunct="1">
              <a:buFont typeface="Verdana" pitchFamily="34" charset="0"/>
              <a:buAutoNum type="arabicPeriod" startAt="7"/>
            </a:pPr>
            <a:r>
              <a:rPr lang="en-GB" dirty="0" smtClean="0"/>
              <a:t> </a:t>
            </a:r>
            <a:r>
              <a:rPr lang="en-GB" dirty="0" err="1" smtClean="0"/>
              <a:t>Enteprise</a:t>
            </a:r>
            <a:r>
              <a:rPr lang="en-GB" dirty="0" smtClean="0"/>
              <a:t> Application and Business Process Integration</a:t>
            </a:r>
          </a:p>
          <a:p>
            <a:pPr marL="914400" lvl="1" indent="-514350" eaLnBrk="1" hangingPunct="1"/>
            <a:r>
              <a:rPr lang="en-GB" dirty="0" smtClean="0"/>
              <a:t>[</a:t>
            </a:r>
            <a:r>
              <a:rPr lang="en-GB" dirty="0" err="1" smtClean="0"/>
              <a:t>Laudon</a:t>
            </a:r>
            <a:r>
              <a:rPr lang="en-GB" dirty="0" smtClean="0"/>
              <a:t>] chap 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68ACD1-23CC-41C0-8AD6-241944BC2AE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Penilaian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r>
              <a:rPr lang="en-US" dirty="0" smtClean="0"/>
              <a:t> Kecil	: 20%</a:t>
            </a:r>
          </a:p>
          <a:p>
            <a:r>
              <a:rPr lang="en-US" dirty="0" smtClean="0"/>
              <a:t>UTS/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Pengganti</a:t>
            </a:r>
            <a:r>
              <a:rPr lang="en-US" dirty="0" smtClean="0"/>
              <a:t> UTS: 40%</a:t>
            </a:r>
          </a:p>
          <a:p>
            <a:r>
              <a:rPr lang="en-US" dirty="0" smtClean="0"/>
              <a:t>UAS/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Pengganti</a:t>
            </a:r>
            <a:r>
              <a:rPr lang="en-US" dirty="0" smtClean="0"/>
              <a:t> UAS: 40%</a:t>
            </a:r>
          </a:p>
          <a:p>
            <a:r>
              <a:rPr lang="en-US" dirty="0" err="1" smtClean="0"/>
              <a:t>Absensi</a:t>
            </a:r>
            <a:r>
              <a:rPr lang="en-US" dirty="0" smtClean="0"/>
              <a:t> : </a:t>
            </a:r>
            <a:r>
              <a:rPr lang="en-US" dirty="0" err="1" smtClean="0"/>
              <a:t>syarat</a:t>
            </a:r>
            <a:r>
              <a:rPr lang="en-US" dirty="0" smtClean="0"/>
              <a:t> UTS/UAS %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68ACD1-23CC-41C0-8AD6-241944BC2AE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">
  <a:themeElements>
    <a:clrScheme name="sample 3">
      <a:dk1>
        <a:srgbClr val="000066"/>
      </a:dk1>
      <a:lt1>
        <a:srgbClr val="FFFFFF"/>
      </a:lt1>
      <a:dk2>
        <a:srgbClr val="50A834"/>
      </a:dk2>
      <a:lt2>
        <a:srgbClr val="B2B2B2"/>
      </a:lt2>
      <a:accent1>
        <a:srgbClr val="2045AE"/>
      </a:accent1>
      <a:accent2>
        <a:srgbClr val="FF9933"/>
      </a:accent2>
      <a:accent3>
        <a:srgbClr val="FFFFFF"/>
      </a:accent3>
      <a:accent4>
        <a:srgbClr val="000056"/>
      </a:accent4>
      <a:accent5>
        <a:srgbClr val="ABB0D3"/>
      </a:accent5>
      <a:accent6>
        <a:srgbClr val="E78A2D"/>
      </a:accent6>
      <a:hlink>
        <a:srgbClr val="3DC5C5"/>
      </a:hlink>
      <a:folHlink>
        <a:srgbClr val="6B41BF"/>
      </a:folHlink>
    </a:clrScheme>
    <a:fontScheme name="s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4C1A37"/>
        </a:dk1>
        <a:lt1>
          <a:srgbClr val="FFFFFF"/>
        </a:lt1>
        <a:dk2>
          <a:srgbClr val="FFFFE7"/>
        </a:dk2>
        <a:lt2>
          <a:srgbClr val="B2B2B2"/>
        </a:lt2>
        <a:accent1>
          <a:srgbClr val="C06C98"/>
        </a:accent1>
        <a:accent2>
          <a:srgbClr val="FF9966"/>
        </a:accent2>
        <a:accent3>
          <a:srgbClr val="FFFFFF"/>
        </a:accent3>
        <a:accent4>
          <a:srgbClr val="40142D"/>
        </a:accent4>
        <a:accent5>
          <a:srgbClr val="DCBACA"/>
        </a:accent5>
        <a:accent6>
          <a:srgbClr val="E78A5C"/>
        </a:accent6>
        <a:hlink>
          <a:srgbClr val="BD6D45"/>
        </a:hlink>
        <a:folHlink>
          <a:srgbClr val="3AAB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3366"/>
        </a:dk1>
        <a:lt1>
          <a:srgbClr val="FFFFFF"/>
        </a:lt1>
        <a:dk2>
          <a:srgbClr val="FFFFFF"/>
        </a:dk2>
        <a:lt2>
          <a:srgbClr val="B2B2B2"/>
        </a:lt2>
        <a:accent1>
          <a:srgbClr val="2879B0"/>
        </a:accent1>
        <a:accent2>
          <a:srgbClr val="0099CC"/>
        </a:accent2>
        <a:accent3>
          <a:srgbClr val="FFFFFF"/>
        </a:accent3>
        <a:accent4>
          <a:srgbClr val="002A56"/>
        </a:accent4>
        <a:accent5>
          <a:srgbClr val="ACBED4"/>
        </a:accent5>
        <a:accent6>
          <a:srgbClr val="008AB9"/>
        </a:accent6>
        <a:hlink>
          <a:srgbClr val="A9683B"/>
        </a:hlink>
        <a:folHlink>
          <a:srgbClr val="166A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66"/>
        </a:dk1>
        <a:lt1>
          <a:srgbClr val="FFFFFF"/>
        </a:lt1>
        <a:dk2>
          <a:srgbClr val="50A834"/>
        </a:dk2>
        <a:lt2>
          <a:srgbClr val="B2B2B2"/>
        </a:lt2>
        <a:accent1>
          <a:srgbClr val="2045AE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ABB0D3"/>
        </a:accent5>
        <a:accent6>
          <a:srgbClr val="E78A2D"/>
        </a:accent6>
        <a:hlink>
          <a:srgbClr val="3DC5C5"/>
        </a:hlink>
        <a:folHlink>
          <a:srgbClr val="6B41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Header diturunkan untuk kelas CISCO</Template>
  <TotalTime>1125</TotalTime>
  <Words>1878</Words>
  <Application>Microsoft Office PowerPoint</Application>
  <PresentationFormat>On-screen Show (4:3)</PresentationFormat>
  <Paragraphs>265</Paragraphs>
  <Slides>40</Slides>
  <Notes>17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sample</vt:lpstr>
      <vt:lpstr>INTRODUCTION: INFORMATION SYSTEM MANAGEMENT</vt:lpstr>
      <vt:lpstr>Slide 2</vt:lpstr>
      <vt:lpstr>Police Parking Ticket</vt:lpstr>
      <vt:lpstr>Transaction with Oyster Travelled card</vt:lpstr>
      <vt:lpstr>Transaction with Oyster Travelled card</vt:lpstr>
      <vt:lpstr>Buku Acuan</vt:lpstr>
      <vt:lpstr>Rencana Perkuliahan</vt:lpstr>
      <vt:lpstr>Rencana Perkuliahan (lanjutan)</vt:lpstr>
      <vt:lpstr>Penilaian</vt:lpstr>
      <vt:lpstr>Lecture note  at http://yes-yeffry.blogspot.com</vt:lpstr>
      <vt:lpstr>Kuliahonline.unikom.ac.id</vt:lpstr>
      <vt:lpstr>IS for Level of Management</vt:lpstr>
      <vt:lpstr>Terminology</vt:lpstr>
      <vt:lpstr>INFORMATION TECHNOLOGY BASICS</vt:lpstr>
      <vt:lpstr>INFORMATION TECHNOLOGY BASICS</vt:lpstr>
      <vt:lpstr>MANAGEMENT  OF INFORMATION SYSTEM (Information System Management)</vt:lpstr>
      <vt:lpstr>Management of Information System case: DaimlerChrysler’s Agile Supply Chain</vt:lpstr>
      <vt:lpstr>Why Information Systems Matter</vt:lpstr>
      <vt:lpstr>Why Information Systems Matter</vt:lpstr>
      <vt:lpstr>MIS DOMAIN</vt:lpstr>
      <vt:lpstr>CONTEMPORARY IS Management</vt:lpstr>
      <vt:lpstr>Interdisciplinary nature of IT research</vt:lpstr>
      <vt:lpstr>Interdisciplinary nature of IT Strategy Research</vt:lpstr>
      <vt:lpstr>Information Technology’s Impact on Business Operations</vt:lpstr>
      <vt:lpstr>Information Technology’s Impact on Business Operations</vt:lpstr>
      <vt:lpstr>Information Technology’s Impact on Business Operations</vt:lpstr>
      <vt:lpstr>SYSTEMS FROM A FUNCTIONAL PERSPECTIVE</vt:lpstr>
      <vt:lpstr>FUNCTION OF INFORMATION SYSTEM</vt:lpstr>
      <vt:lpstr>Information System Quality Characteristic</vt:lpstr>
      <vt:lpstr>Business Perspective on Information Systems</vt:lpstr>
      <vt:lpstr>Scope of Information System </vt:lpstr>
      <vt:lpstr>IT Resources</vt:lpstr>
      <vt:lpstr>ROLES AND RESPONSIBILITIES IN IT</vt:lpstr>
      <vt:lpstr>ROLES AND RESPONSIBILITIES IN IT</vt:lpstr>
      <vt:lpstr>ROLES AND RESPONSIBILITIES IN IT Brief Summary</vt:lpstr>
      <vt:lpstr>ROLES AND RESPONSIBILITIES IN IT</vt:lpstr>
      <vt:lpstr>ROLES AND RESPONSIBILITIES IN IT</vt:lpstr>
      <vt:lpstr>ROLES AND RESPONSIBILITIES IN IT</vt:lpstr>
      <vt:lpstr>Why we need MIS majors </vt:lpstr>
      <vt:lpstr>Improving Communications</vt:lpstr>
    </vt:vector>
  </TitlesOfParts>
  <Company>West Virginia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 Courses</dc:title>
  <dc:creator>Nanda Surendra</dc:creator>
  <cp:lastModifiedBy>YEFFRY </cp:lastModifiedBy>
  <cp:revision>77</cp:revision>
  <dcterms:created xsi:type="dcterms:W3CDTF">2007-05-21T12:48:37Z</dcterms:created>
  <dcterms:modified xsi:type="dcterms:W3CDTF">2016-09-17T00:15:24Z</dcterms:modified>
  <cp:contentStatus/>
</cp:coreProperties>
</file>