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  <p:sldMasterId id="2147483828" r:id="rId3"/>
  </p:sldMasterIdLst>
  <p:sldIdLst>
    <p:sldId id="299" r:id="rId4"/>
    <p:sldId id="313" r:id="rId5"/>
    <p:sldId id="310" r:id="rId6"/>
    <p:sldId id="301" r:id="rId7"/>
    <p:sldId id="316" r:id="rId8"/>
    <p:sldId id="312" r:id="rId9"/>
    <p:sldId id="307" r:id="rId10"/>
    <p:sldId id="302" r:id="rId11"/>
    <p:sldId id="326" r:id="rId12"/>
    <p:sldId id="309" r:id="rId13"/>
    <p:sldId id="314" r:id="rId14"/>
    <p:sldId id="306" r:id="rId15"/>
    <p:sldId id="321" r:id="rId16"/>
    <p:sldId id="320" r:id="rId17"/>
    <p:sldId id="324" r:id="rId18"/>
    <p:sldId id="327" r:id="rId19"/>
    <p:sldId id="328" r:id="rId20"/>
    <p:sldId id="325" r:id="rId21"/>
  </p:sldIdLst>
  <p:sldSz cx="9144000" cy="6858000" type="screen4x3"/>
  <p:notesSz cx="6858000" cy="9144000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28">
          <p15:clr>
            <a:srgbClr val="A4A3A4"/>
          </p15:clr>
        </p15:guide>
        <p15:guide id="2" pos="52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50736"/>
    <a:srgbClr val="1F88C8"/>
    <a:srgbClr val="78F8FF"/>
    <a:srgbClr val="8EABDE"/>
    <a:srgbClr val="8FACE1"/>
    <a:srgbClr val="5DD8F2"/>
    <a:srgbClr val="A4D329"/>
    <a:srgbClr val="C0F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0" autoAdjust="0"/>
    <p:restoredTop sz="94633" autoAdjust="0"/>
  </p:normalViewPr>
  <p:slideViewPr>
    <p:cSldViewPr snapToGrid="0">
      <p:cViewPr varScale="1">
        <p:scale>
          <a:sx n="74" d="100"/>
          <a:sy n="74" d="100"/>
        </p:scale>
        <p:origin x="1164" y="72"/>
      </p:cViewPr>
      <p:guideLst>
        <p:guide orient="horz" pos="3728"/>
        <p:guide pos="5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3BA166EC-68A0-46C1-B588-D765070EB3F3}" type="datetime1">
              <a:rPr lang="da-DK"/>
              <a:pPr>
                <a:defRPr/>
              </a:pPr>
              <a:t>19-10-2017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1DEEF509-08E2-4F04-B43F-1BB9E4B6630A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2D11D129-8857-47B5-B5AD-CA158AB7D7D6}" type="datetime1">
              <a:rPr lang="da-DK"/>
              <a:pPr>
                <a:defRPr/>
              </a:pPr>
              <a:t>19-10-2017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DB99397C-9C4F-438B-9CFA-9957D0153AE3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2"/>
          <p:cNvSpPr>
            <a:spLocks noChangeArrowheads="1"/>
          </p:cNvSpPr>
          <p:nvPr/>
        </p:nvSpPr>
        <p:spPr bwMode="auto">
          <a:xfrm>
            <a:off x="0" y="795338"/>
            <a:ext cx="9144000" cy="1230312"/>
          </a:xfrm>
          <a:prstGeom prst="rect">
            <a:avLst/>
          </a:pr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pic>
        <p:nvPicPr>
          <p:cNvPr id="6" name="Billede 3" descr="dreamstime_www_worl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83488" y="793750"/>
            <a:ext cx="156051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98700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800" y="8334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447800"/>
            <a:ext cx="5369560" cy="44195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7" name="Pladsholder til dato 3"/>
          <p:cNvSpPr>
            <a:spLocks noGrp="1"/>
          </p:cNvSpPr>
          <p:nvPr userDrawn="1"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8" name="Pladsholder til diasnummer 5"/>
          <p:cNvSpPr>
            <a:spLocks noGrp="1"/>
          </p:cNvSpPr>
          <p:nvPr userDrawn="1"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2"/>
          <p:cNvGrpSpPr>
            <a:grpSpLocks/>
          </p:cNvGrpSpPr>
          <p:nvPr userDrawn="1"/>
        </p:nvGrpSpPr>
        <p:grpSpPr bwMode="auto">
          <a:xfrm>
            <a:off x="0" y="0"/>
            <a:ext cx="9144000" cy="1970088"/>
            <a:chOff x="0" y="0"/>
            <a:chExt cx="9144000" cy="1970099"/>
          </a:xfrm>
        </p:grpSpPr>
        <p:sp>
          <p:nvSpPr>
            <p:cNvPr id="6" name="Rektangel 2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1970099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>
                <a:buFont typeface="Calibri" pitchFamily="34" charset="0"/>
                <a:buAutoNum type="arabicPeriod"/>
                <a:defRPr/>
              </a:pPr>
              <a:endParaRPr lang="en-US" sz="1600" b="1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Rektangel 3"/>
            <p:cNvSpPr>
              <a:spLocks noChangeArrowheads="1"/>
            </p:cNvSpPr>
            <p:nvPr userDrawn="1"/>
          </p:nvSpPr>
          <p:spPr bwMode="auto">
            <a:xfrm>
              <a:off x="0" y="1703398"/>
              <a:ext cx="9144000" cy="266701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rgbClr val="227088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indent="-342900" algn="ctr" defTabSz="914400">
                <a:buFont typeface="Calibri" pitchFamily="34" charset="0"/>
                <a:buAutoNum type="arabicPeriod"/>
                <a:defRPr/>
              </a:pPr>
              <a:endParaRPr lang="en-US" sz="1400" b="1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7800" y="5159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1303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457EA11-EFDF-4DA3-B842-761A59241922}" type="datetime1">
              <a:rPr lang="da-DK"/>
              <a:pPr>
                <a:defRPr/>
              </a:pPr>
              <a:t>19-10-2017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FB08011-03CC-44B8-B792-7FED9D078C58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1214C2A-8C27-4E40-8DA1-488D350203AD}" type="datetime1">
              <a:rPr lang="da-DK"/>
              <a:pPr>
                <a:defRPr/>
              </a:pPr>
              <a:t>19-10-2017</a:t>
            </a:fld>
            <a:endParaRPr lang="da-DK" dirty="0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91C4F11-C667-4DBB-9AEB-30944A877E1C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C0CA15C-7AC8-45FB-95A7-53A1895E1590}" type="datetime1">
              <a:rPr lang="da-DK"/>
              <a:pPr>
                <a:defRPr/>
              </a:pPr>
              <a:t>19-10-2017</a:t>
            </a:fld>
            <a:endParaRPr lang="da-DK" dirty="0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6470AF8-ED16-43A4-8C07-2F99234B8D62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D97D85A-57EA-4997-BC98-5DEE90311358}" type="datetime1">
              <a:rPr lang="da-DK"/>
              <a:pPr>
                <a:defRPr/>
              </a:pPr>
              <a:t>19-10-2017</a:t>
            </a:fld>
            <a:endParaRPr lang="da-DK" dirty="0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2EB0010-9142-4656-9026-5E3F937809F4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164FA15-2FEB-44DB-99FE-4D1610CA0471}" type="datetime1">
              <a:rPr lang="da-DK"/>
              <a:pPr>
                <a:defRPr/>
              </a:pPr>
              <a:t>19-10-2017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5484986-DC53-4F95-90D3-4ED83E76E83A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2"/>
          <p:cNvGrpSpPr/>
          <p:nvPr userDrawn="1"/>
        </p:nvGrpSpPr>
        <p:grpSpPr>
          <a:xfrm>
            <a:off x="0" y="793659"/>
            <a:ext cx="9144000" cy="1178016"/>
            <a:chOff x="0" y="793659"/>
            <a:chExt cx="9144000" cy="11780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801699"/>
              <a:ext cx="9144000" cy="1168400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pic>
          <p:nvPicPr>
            <p:cNvPr id="7" name="Billede 3" descr="dreamstime_www_world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4000" y="793659"/>
              <a:ext cx="1560000" cy="1178016"/>
            </a:xfrm>
            <a:prstGeom prst="rect">
              <a:avLst/>
            </a:prstGeom>
          </p:spPr>
        </p:pic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327275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800" y="8334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4478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ladsholder til dato 3"/>
          <p:cNvSpPr>
            <a:spLocks noGrp="1"/>
          </p:cNvSpPr>
          <p:nvPr userDrawn="1"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9" name="Pladsholder til diasnummer 5"/>
          <p:cNvSpPr>
            <a:spLocks noGrp="1"/>
          </p:cNvSpPr>
          <p:nvPr userDrawn="1"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1A035BE-EB24-4F69-8971-876CA831348F}" type="datetime1">
              <a:rPr lang="da-DK"/>
              <a:pPr>
                <a:defRPr/>
              </a:pPr>
              <a:t>19-10-2017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5C199B9-8DFB-4DF6-8891-4E2F409AB5E4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1A84D93-4EA4-4835-B902-846D4C7EFCBD}" type="datetime1">
              <a:rPr lang="da-DK"/>
              <a:pPr>
                <a:defRPr/>
              </a:pPr>
              <a:t>19-10-2017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91785C5-A3AF-4053-A350-AD41AFC4A812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0D4E843-3A2B-44B0-AE40-616A0A7C3839}" type="datetime1">
              <a:rPr lang="da-DK"/>
              <a:pPr>
                <a:defRPr/>
              </a:pPr>
              <a:t>19-10-2017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78FEC7B-3AA6-46D5-A3F4-BB9C6352F0C3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ombinationstegning 1"/>
          <p:cNvSpPr/>
          <p:nvPr userDrawn="1"/>
        </p:nvSpPr>
        <p:spPr>
          <a:xfrm rot="10800000" flipH="1">
            <a:off x="-101600" y="-12700"/>
            <a:ext cx="9321800" cy="23749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17145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26543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2654300"/>
              <a:gd name="connsiteX1" fmla="*/ 5702300 w 9182100"/>
              <a:gd name="connsiteY1" fmla="*/ 1016000 h 2654300"/>
              <a:gd name="connsiteX2" fmla="*/ 9182100 w 9182100"/>
              <a:gd name="connsiteY2" fmla="*/ 609600 h 2654300"/>
              <a:gd name="connsiteX3" fmla="*/ 9182100 w 9182100"/>
              <a:gd name="connsiteY3" fmla="*/ 2654300 h 2654300"/>
              <a:gd name="connsiteX4" fmla="*/ 0 w 9182100"/>
              <a:gd name="connsiteY4" fmla="*/ 1828800 h 2654300"/>
              <a:gd name="connsiteX5" fmla="*/ 12700 w 9182100"/>
              <a:gd name="connsiteY5" fmla="*/ 0 h 2654300"/>
              <a:gd name="connsiteX0" fmla="*/ 12700 w 9182100"/>
              <a:gd name="connsiteY0" fmla="*/ 0 h 2667000"/>
              <a:gd name="connsiteX1" fmla="*/ 5702300 w 9182100"/>
              <a:gd name="connsiteY1" fmla="*/ 1016000 h 2667000"/>
              <a:gd name="connsiteX2" fmla="*/ 9182100 w 9182100"/>
              <a:gd name="connsiteY2" fmla="*/ 609600 h 2667000"/>
              <a:gd name="connsiteX3" fmla="*/ 9182100 w 9182100"/>
              <a:gd name="connsiteY3" fmla="*/ 2654300 h 2667000"/>
              <a:gd name="connsiteX4" fmla="*/ 0 w 9182100"/>
              <a:gd name="connsiteY4" fmla="*/ 2667000 h 2667000"/>
              <a:gd name="connsiteX5" fmla="*/ 12700 w 9182100"/>
              <a:gd name="connsiteY5" fmla="*/ 0 h 2667000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2667000 h 3369791"/>
              <a:gd name="connsiteX6" fmla="*/ 12700 w 9182100"/>
              <a:gd name="connsiteY6" fmla="*/ 0 h 3369791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3351771 h 3369791"/>
              <a:gd name="connsiteX6" fmla="*/ 12700 w 9182100"/>
              <a:gd name="connsiteY6" fmla="*/ 0 h 3369791"/>
              <a:gd name="connsiteX0" fmla="*/ 12700 w 9182100"/>
              <a:gd name="connsiteY0" fmla="*/ 0 h 3531973"/>
              <a:gd name="connsiteX1" fmla="*/ 5702300 w 9182100"/>
              <a:gd name="connsiteY1" fmla="*/ 1016000 h 3531973"/>
              <a:gd name="connsiteX2" fmla="*/ 9182100 w 9182100"/>
              <a:gd name="connsiteY2" fmla="*/ 609600 h 3531973"/>
              <a:gd name="connsiteX3" fmla="*/ 9182100 w 9182100"/>
              <a:gd name="connsiteY3" fmla="*/ 2654300 h 3531973"/>
              <a:gd name="connsiteX4" fmla="*/ 9169573 w 9182100"/>
              <a:gd name="connsiteY4" fmla="*/ 3369791 h 3531973"/>
              <a:gd name="connsiteX5" fmla="*/ 0 w 9182100"/>
              <a:gd name="connsiteY5" fmla="*/ 3531973 h 3531973"/>
              <a:gd name="connsiteX6" fmla="*/ 12700 w 9182100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69573 w 9783383"/>
              <a:gd name="connsiteY4" fmla="*/ 3369791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946231"/>
              <a:gd name="connsiteY0" fmla="*/ 0 h 4451008"/>
              <a:gd name="connsiteX1" fmla="*/ 5702300 w 9946231"/>
              <a:gd name="connsiteY1" fmla="*/ 1016000 h 4451008"/>
              <a:gd name="connsiteX2" fmla="*/ 9182100 w 9946231"/>
              <a:gd name="connsiteY2" fmla="*/ 609600 h 4451008"/>
              <a:gd name="connsiteX3" fmla="*/ 9783383 w 9946231"/>
              <a:gd name="connsiteY3" fmla="*/ 2708362 h 4451008"/>
              <a:gd name="connsiteX4" fmla="*/ 9946231 w 9946231"/>
              <a:gd name="connsiteY4" fmla="*/ 4451008 h 4451008"/>
              <a:gd name="connsiteX5" fmla="*/ 0 w 9946231"/>
              <a:gd name="connsiteY5" fmla="*/ 3531973 h 4451008"/>
              <a:gd name="connsiteX6" fmla="*/ 12700 w 9946231"/>
              <a:gd name="connsiteY6" fmla="*/ 0 h 4451008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8668504 w 9783383"/>
              <a:gd name="connsiteY4" fmla="*/ 2937305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94626 w 9783383"/>
              <a:gd name="connsiteY4" fmla="*/ 3369792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8192486 w 9194626"/>
              <a:gd name="connsiteY3" fmla="*/ 2672321 h 3531973"/>
              <a:gd name="connsiteX4" fmla="*/ 9194626 w 9194626"/>
              <a:gd name="connsiteY4" fmla="*/ 3369792 h 3531973"/>
              <a:gd name="connsiteX5" fmla="*/ 0 w 9194626"/>
              <a:gd name="connsiteY5" fmla="*/ 3531973 h 3531973"/>
              <a:gd name="connsiteX6" fmla="*/ 12700 w 9194626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9194626 w 9194626"/>
              <a:gd name="connsiteY3" fmla="*/ 3369792 h 3531973"/>
              <a:gd name="connsiteX4" fmla="*/ 0 w 9194626"/>
              <a:gd name="connsiteY4" fmla="*/ 3531973 h 3531973"/>
              <a:gd name="connsiteX5" fmla="*/ 12700 w 9194626"/>
              <a:gd name="connsiteY5" fmla="*/ 0 h 3531973"/>
              <a:gd name="connsiteX0" fmla="*/ 4233 w 9186159"/>
              <a:gd name="connsiteY0" fmla="*/ 0 h 3369792"/>
              <a:gd name="connsiteX1" fmla="*/ 5693833 w 9186159"/>
              <a:gd name="connsiteY1" fmla="*/ 1016000 h 3369792"/>
              <a:gd name="connsiteX2" fmla="*/ 9173633 w 9186159"/>
              <a:gd name="connsiteY2" fmla="*/ 609600 h 3369792"/>
              <a:gd name="connsiteX3" fmla="*/ 9186159 w 9186159"/>
              <a:gd name="connsiteY3" fmla="*/ 3369792 h 3369792"/>
              <a:gd name="connsiteX4" fmla="*/ 455022 w 9186159"/>
              <a:gd name="connsiteY4" fmla="*/ 3333750 h 3369792"/>
              <a:gd name="connsiteX5" fmla="*/ 4233 w 9186159"/>
              <a:gd name="connsiteY5" fmla="*/ 0 h 3369792"/>
              <a:gd name="connsiteX0" fmla="*/ 12700 w 9194626"/>
              <a:gd name="connsiteY0" fmla="*/ 0 h 3369792"/>
              <a:gd name="connsiteX1" fmla="*/ 5702300 w 9194626"/>
              <a:gd name="connsiteY1" fmla="*/ 1016000 h 3369792"/>
              <a:gd name="connsiteX2" fmla="*/ 9182100 w 9194626"/>
              <a:gd name="connsiteY2" fmla="*/ 609600 h 3369792"/>
              <a:gd name="connsiteX3" fmla="*/ 9194626 w 9194626"/>
              <a:gd name="connsiteY3" fmla="*/ 3369792 h 3369792"/>
              <a:gd name="connsiteX4" fmla="*/ 0 w 9194626"/>
              <a:gd name="connsiteY4" fmla="*/ 3351770 h 3369792"/>
              <a:gd name="connsiteX5" fmla="*/ 12700 w 9194626"/>
              <a:gd name="connsiteY5" fmla="*/ 0 h 336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4626" h="3369792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cubicBezTo>
                  <a:pt x="9186275" y="1529664"/>
                  <a:pt x="9190451" y="2449728"/>
                  <a:pt x="9194626" y="3369792"/>
                </a:cubicBezTo>
                <a:lnTo>
                  <a:pt x="0" y="3351770"/>
                </a:lnTo>
                <a:cubicBezTo>
                  <a:pt x="4233" y="230613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7800" y="5159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1303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6A1995B2-2054-4552-B9D8-F9A523233DD4}" type="datetime1">
              <a:rPr lang="da-DK"/>
              <a:pPr>
                <a:defRPr/>
              </a:pPr>
              <a:t>19-10-2017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79D6CB09-FE74-489B-8F95-A71BFDFC2947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CDCF07B0-78E5-4F95-8EA8-7289F126EBA7}" type="datetime1">
              <a:rPr lang="da-DK"/>
              <a:pPr>
                <a:defRPr/>
              </a:pPr>
              <a:t>19-10-2017</a:t>
            </a:fld>
            <a:endParaRPr lang="da-DK" dirty="0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FF4A9B8F-3AC1-455B-9EE3-3FEF1B60DBEB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91158264-7C21-4C71-A444-464158B6EAA3}" type="datetime1">
              <a:rPr lang="da-DK"/>
              <a:pPr>
                <a:defRPr/>
              </a:pPr>
              <a:t>19-10-2017</a:t>
            </a:fld>
            <a:endParaRPr lang="da-DK" dirty="0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F66C02B6-5F01-4A93-9D71-1A41D83F406D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3EC4D59E-D79C-4F87-9229-2102570150DF}" type="datetime1">
              <a:rPr lang="da-DK"/>
              <a:pPr>
                <a:defRPr/>
              </a:pPr>
              <a:t>19-10-2017</a:t>
            </a:fld>
            <a:endParaRPr lang="da-DK" dirty="0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9C05B8B7-8FEE-4042-A036-DF028CEC9A6A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C407888B-3C26-497B-AD2B-C3EAE1342FE8}" type="datetime1">
              <a:rPr lang="da-DK"/>
              <a:pPr>
                <a:defRPr/>
              </a:pPr>
              <a:t>19-10-2017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50982392-096A-4A4B-8B76-6CD611A3B48D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BFB78533-4D4F-4295-947C-8ED241200F34}" type="datetime1">
              <a:rPr lang="da-DK"/>
              <a:pPr>
                <a:defRPr/>
              </a:pPr>
              <a:t>19-10-2017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2DD05A01-DB0F-425C-ABDB-A7E8E27B12EA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944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94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file:///D:\Mengajar\SMT%202011%20-%202012%20Ganjil\KAIT%20-%20I\Source%20Code\bookmark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hyperlink" Target="file:///D:\Mengajar\SMT%202011%20-%202012%20Ganjil\KAIT%20-%20I\Source%20Code\halaman1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Billede 9" descr="dreamstime_www_worl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Kombinationstegning 7"/>
          <p:cNvSpPr/>
          <p:nvPr/>
        </p:nvSpPr>
        <p:spPr bwMode="auto">
          <a:xfrm>
            <a:off x="-46038" y="3254375"/>
            <a:ext cx="9182101" cy="34290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424" name="Kombinationstegning 423"/>
          <p:cNvSpPr/>
          <p:nvPr/>
        </p:nvSpPr>
        <p:spPr>
          <a:xfrm>
            <a:off x="-38100" y="3467100"/>
            <a:ext cx="9182100" cy="34290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gradFill rotWithShape="1">
            <a:gsLst>
              <a:gs pos="0">
                <a:srgbClr val="002060"/>
              </a:gs>
              <a:gs pos="100000">
                <a:srgbClr val="1F88C8"/>
              </a:gs>
            </a:gsLst>
            <a:lin ang="16200000"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indent="-342900"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gray">
          <a:xfrm>
            <a:off x="519113" y="5850577"/>
            <a:ext cx="71199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1510" name="Rectangle 5"/>
          <p:cNvSpPr txBox="1">
            <a:spLocks noChangeArrowheads="1"/>
          </p:cNvSpPr>
          <p:nvPr/>
        </p:nvSpPr>
        <p:spPr bwMode="gray">
          <a:xfrm>
            <a:off x="519113" y="4782611"/>
            <a:ext cx="433949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44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chitext" pitchFamily="2" charset="0"/>
              </a:rPr>
              <a:t>HYPERLINK</a:t>
            </a:r>
            <a:endParaRPr lang="en-US" sz="4400" b="1" u="sng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chitext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888" y="4430186"/>
            <a:ext cx="1905000" cy="190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60"/>
            </a:gs>
            <a:gs pos="100000">
              <a:srgbClr val="1F88C8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5"/>
          <p:cNvSpPr txBox="1">
            <a:spLocks noChangeArrowheads="1"/>
          </p:cNvSpPr>
          <p:nvPr/>
        </p:nvSpPr>
        <p:spPr bwMode="gray">
          <a:xfrm>
            <a:off x="764949" y="184436"/>
            <a:ext cx="76726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</a:pPr>
            <a:r>
              <a:rPr lang="en-US" sz="3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chitext" pitchFamily="2" charset="0"/>
              </a:rPr>
              <a:t>CONTOH PROGRAM</a:t>
            </a:r>
            <a:endParaRPr lang="en-US" sz="3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chitext" pitchFamily="2" charset="0"/>
            </a:endParaRPr>
          </a:p>
        </p:txBody>
      </p:sp>
      <p:sp>
        <p:nvSpPr>
          <p:cNvPr id="52" name="Rektangel 51"/>
          <p:cNvSpPr>
            <a:spLocks noChangeArrowheads="1"/>
          </p:cNvSpPr>
          <p:nvPr/>
        </p:nvSpPr>
        <p:spPr bwMode="auto">
          <a:xfrm>
            <a:off x="3200400" y="1399844"/>
            <a:ext cx="2867025" cy="4605172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49001">
                <a:srgbClr val="FFFFFF"/>
              </a:gs>
              <a:gs pos="100000">
                <a:schemeClr val="tx1"/>
              </a:gs>
            </a:gsLst>
            <a:lin ang="16200000"/>
          </a:gra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6632" name="Tekstboks 68"/>
          <p:cNvSpPr txBox="1">
            <a:spLocks noChangeArrowheads="1"/>
          </p:cNvSpPr>
          <p:nvPr/>
        </p:nvSpPr>
        <p:spPr bwMode="auto">
          <a:xfrm>
            <a:off x="3176785" y="1441412"/>
            <a:ext cx="2890640" cy="398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a-DK" sz="1100" dirty="0">
                <a:solidFill>
                  <a:srgbClr val="F507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&lt;a name="bag2"&gt; </a:t>
            </a:r>
          </a:p>
          <a:p>
            <a:pPr algn="just"/>
            <a:r>
              <a:rPr lang="da-DK" sz="1100" dirty="0">
                <a:solidFill>
                  <a:schemeClr val="bg1">
                    <a:lumMod val="10000"/>
                  </a:schemeClr>
                </a:solidFill>
              </a:rPr>
              <a:t>&lt;h3&gt;Bagian Kedua&lt;/h3&gt;</a:t>
            </a:r>
          </a:p>
          <a:p>
            <a:pPr algn="just"/>
            <a:r>
              <a:rPr lang="da-DK" sz="1100" dirty="0">
                <a:solidFill>
                  <a:schemeClr val="bg1">
                    <a:lumMod val="10000"/>
                  </a:schemeClr>
                </a:solidFill>
              </a:rPr>
              <a:t>Bagian ini merupakan isi cerita pada bagian Kedua&lt;br&gt;</a:t>
            </a:r>
          </a:p>
          <a:p>
            <a:pPr algn="just"/>
            <a:r>
              <a:rPr lang="da-DK" sz="1100" dirty="0">
                <a:solidFill>
                  <a:schemeClr val="bg1">
                    <a:lumMod val="10000"/>
                  </a:schemeClr>
                </a:solidFill>
              </a:rPr>
              <a:t>……… &lt;br&gt; </a:t>
            </a:r>
          </a:p>
          <a:p>
            <a:pPr algn="just"/>
            <a:r>
              <a:rPr lang="da-DK" sz="1100" dirty="0">
                <a:solidFill>
                  <a:schemeClr val="bg1">
                    <a:lumMod val="10000"/>
                  </a:schemeClr>
                </a:solidFill>
              </a:rPr>
              <a:t>……… &lt;br&gt; </a:t>
            </a:r>
          </a:p>
          <a:p>
            <a:pPr algn="just"/>
            <a:r>
              <a:rPr lang="da-DK" sz="1100" dirty="0">
                <a:solidFill>
                  <a:schemeClr val="bg1">
                    <a:lumMod val="10000"/>
                  </a:schemeClr>
                </a:solidFill>
              </a:rPr>
              <a:t>……… &lt;br&gt; </a:t>
            </a:r>
          </a:p>
          <a:p>
            <a:pPr algn="just"/>
            <a:r>
              <a:rPr lang="da-DK" sz="1100" dirty="0">
                <a:solidFill>
                  <a:schemeClr val="bg1">
                    <a:lumMod val="10000"/>
                  </a:schemeClr>
                </a:solidFill>
              </a:rPr>
              <a:t>……… &lt;br&gt; </a:t>
            </a:r>
          </a:p>
          <a:p>
            <a:pPr algn="just"/>
            <a:r>
              <a:rPr lang="da-DK" sz="1100" dirty="0">
                <a:solidFill>
                  <a:schemeClr val="bg1">
                    <a:lumMod val="10000"/>
                  </a:schemeClr>
                </a:solidFill>
              </a:rPr>
              <a:t>……… &lt;br&gt; </a:t>
            </a:r>
          </a:p>
          <a:p>
            <a:pPr algn="just"/>
            <a:r>
              <a:rPr lang="da-DK" sz="1100" dirty="0">
                <a:solidFill>
                  <a:schemeClr val="bg1">
                    <a:lumMod val="10000"/>
                  </a:schemeClr>
                </a:solidFill>
              </a:rPr>
              <a:t>&lt;a href ="#top"&gt; kembali ke atas&lt;/a&gt; </a:t>
            </a:r>
          </a:p>
          <a:p>
            <a:pPr algn="just"/>
            <a:r>
              <a:rPr lang="da-DK" sz="1100" dirty="0">
                <a:solidFill>
                  <a:schemeClr val="bg1">
                    <a:lumMod val="10000"/>
                  </a:schemeClr>
                </a:solidFill>
              </a:rPr>
              <a:t>&lt;hr&gt; </a:t>
            </a:r>
          </a:p>
          <a:p>
            <a:pPr algn="just"/>
            <a:endParaRPr lang="da-DK" sz="1100" dirty="0">
              <a:solidFill>
                <a:schemeClr val="bg1">
                  <a:lumMod val="10000"/>
                </a:schemeClr>
              </a:solidFill>
            </a:endParaRPr>
          </a:p>
          <a:p>
            <a:pPr algn="just"/>
            <a:r>
              <a:rPr lang="da-DK" sz="1100" dirty="0">
                <a:solidFill>
                  <a:srgbClr val="F507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&lt;a name="bag3"&gt; </a:t>
            </a:r>
          </a:p>
          <a:p>
            <a:pPr algn="just"/>
            <a:r>
              <a:rPr lang="da-DK" sz="1100" dirty="0">
                <a:solidFill>
                  <a:schemeClr val="bg1">
                    <a:lumMod val="10000"/>
                  </a:schemeClr>
                </a:solidFill>
              </a:rPr>
              <a:t>&lt;h3&gt;Bagian Ketiga&lt;/h3&gt;</a:t>
            </a:r>
          </a:p>
          <a:p>
            <a:pPr algn="just"/>
            <a:r>
              <a:rPr lang="da-DK" sz="1100" dirty="0">
                <a:solidFill>
                  <a:schemeClr val="bg1">
                    <a:lumMod val="10000"/>
                  </a:schemeClr>
                </a:solidFill>
              </a:rPr>
              <a:t>Bagian ini merupakan isi cerita pada bagian Ketiga&lt;br&gt;</a:t>
            </a:r>
          </a:p>
          <a:p>
            <a:pPr algn="just"/>
            <a:r>
              <a:rPr lang="da-DK" sz="1100" dirty="0">
                <a:solidFill>
                  <a:schemeClr val="bg1">
                    <a:lumMod val="10000"/>
                  </a:schemeClr>
                </a:solidFill>
              </a:rPr>
              <a:t>……… &lt;br&gt; </a:t>
            </a:r>
          </a:p>
          <a:p>
            <a:pPr algn="just"/>
            <a:r>
              <a:rPr lang="da-DK" sz="1100" dirty="0">
                <a:solidFill>
                  <a:schemeClr val="bg1">
                    <a:lumMod val="10000"/>
                  </a:schemeClr>
                </a:solidFill>
              </a:rPr>
              <a:t>……… &lt;br&gt; </a:t>
            </a:r>
          </a:p>
          <a:p>
            <a:pPr algn="just"/>
            <a:r>
              <a:rPr lang="da-DK" sz="1100" dirty="0">
                <a:solidFill>
                  <a:schemeClr val="bg1">
                    <a:lumMod val="10000"/>
                  </a:schemeClr>
                </a:solidFill>
              </a:rPr>
              <a:t>……… &lt;br&gt; </a:t>
            </a:r>
          </a:p>
          <a:p>
            <a:pPr algn="just"/>
            <a:r>
              <a:rPr lang="da-DK" sz="1100" dirty="0">
                <a:solidFill>
                  <a:schemeClr val="bg1">
                    <a:lumMod val="10000"/>
                  </a:schemeClr>
                </a:solidFill>
              </a:rPr>
              <a:t>……… &lt;br&gt; </a:t>
            </a:r>
          </a:p>
          <a:p>
            <a:pPr algn="just"/>
            <a:r>
              <a:rPr lang="da-DK" sz="1100" dirty="0">
                <a:solidFill>
                  <a:schemeClr val="bg1">
                    <a:lumMod val="10000"/>
                  </a:schemeClr>
                </a:solidFill>
              </a:rPr>
              <a:t>……… &lt;br&gt; </a:t>
            </a:r>
          </a:p>
          <a:p>
            <a:pPr algn="just"/>
            <a:r>
              <a:rPr lang="da-DK" sz="1100" dirty="0">
                <a:solidFill>
                  <a:schemeClr val="bg1">
                    <a:lumMod val="10000"/>
                  </a:schemeClr>
                </a:solidFill>
              </a:rPr>
              <a:t>&lt;a href ="#top"&gt; kembali ke atas&lt;/a&gt; </a:t>
            </a:r>
          </a:p>
          <a:p>
            <a:pPr algn="just"/>
            <a:r>
              <a:rPr lang="da-DK" sz="1100" dirty="0">
                <a:solidFill>
                  <a:schemeClr val="bg1">
                    <a:lumMod val="10000"/>
                  </a:schemeClr>
                </a:solidFill>
              </a:rPr>
              <a:t>&lt;hr&gt; </a:t>
            </a:r>
          </a:p>
        </p:txBody>
      </p:sp>
      <p:sp>
        <p:nvSpPr>
          <p:cNvPr id="64" name="Rektangel 63"/>
          <p:cNvSpPr>
            <a:spLocks noChangeArrowheads="1"/>
          </p:cNvSpPr>
          <p:nvPr/>
        </p:nvSpPr>
        <p:spPr bwMode="auto">
          <a:xfrm>
            <a:off x="150127" y="941695"/>
            <a:ext cx="8822422" cy="376853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rgbClr val="1F88C8"/>
              </a:gs>
            </a:gsLst>
            <a:lin ang="16200000"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indent="-342900"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65" name="Rektangel 64"/>
          <p:cNvSpPr>
            <a:spLocks noChangeArrowheads="1"/>
          </p:cNvSpPr>
          <p:nvPr/>
        </p:nvSpPr>
        <p:spPr bwMode="auto">
          <a:xfrm>
            <a:off x="150127" y="1386196"/>
            <a:ext cx="2949622" cy="4605172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41000">
                <a:srgbClr val="FFFFFF"/>
              </a:gs>
              <a:gs pos="100000">
                <a:schemeClr val="tx1"/>
              </a:gs>
            </a:gsLst>
            <a:lin ang="16200000"/>
          </a:gra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6636" name="Rectangle 5"/>
          <p:cNvSpPr txBox="1">
            <a:spLocks noChangeArrowheads="1"/>
          </p:cNvSpPr>
          <p:nvPr/>
        </p:nvSpPr>
        <p:spPr bwMode="gray">
          <a:xfrm>
            <a:off x="331290" y="1053127"/>
            <a:ext cx="1833562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b="1" dirty="0" smtClean="0">
                <a:solidFill>
                  <a:schemeClr val="tx2"/>
                </a:solidFill>
              </a:rPr>
              <a:t>bookmaks.html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26" name="Rektangel 25"/>
          <p:cNvSpPr>
            <a:spLocks noChangeArrowheads="1"/>
          </p:cNvSpPr>
          <p:nvPr/>
        </p:nvSpPr>
        <p:spPr bwMode="auto">
          <a:xfrm>
            <a:off x="6138740" y="1413492"/>
            <a:ext cx="2833809" cy="4605172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49001">
                <a:srgbClr val="FFFFFF"/>
              </a:gs>
              <a:gs pos="100000">
                <a:schemeClr val="tx1"/>
              </a:gs>
            </a:gsLst>
            <a:lin ang="16200000"/>
          </a:gra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6639" name="Tekstboks 27"/>
          <p:cNvSpPr txBox="1">
            <a:spLocks noChangeArrowheads="1"/>
          </p:cNvSpPr>
          <p:nvPr/>
        </p:nvSpPr>
        <p:spPr bwMode="auto">
          <a:xfrm>
            <a:off x="6234113" y="1452430"/>
            <a:ext cx="2643187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a-DK" sz="1100" dirty="0">
                <a:solidFill>
                  <a:srgbClr val="F507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&lt;a name="penutup"&gt; </a:t>
            </a:r>
          </a:p>
          <a:p>
            <a:pPr algn="just"/>
            <a:r>
              <a:rPr lang="da-DK" sz="1100" dirty="0">
                <a:solidFill>
                  <a:schemeClr val="bg1">
                    <a:lumMod val="10000"/>
                  </a:schemeClr>
                </a:solidFill>
              </a:rPr>
              <a:t>&lt;h3&gt;Bagian Penutup&lt;/h3&gt;</a:t>
            </a:r>
          </a:p>
          <a:p>
            <a:pPr algn="just"/>
            <a:r>
              <a:rPr lang="da-DK" sz="1100" dirty="0">
                <a:solidFill>
                  <a:schemeClr val="bg1">
                    <a:lumMod val="10000"/>
                  </a:schemeClr>
                </a:solidFill>
              </a:rPr>
              <a:t>Bagian ini merupakan isi cerita pada bagian Penutup &lt;br&gt;</a:t>
            </a:r>
          </a:p>
          <a:p>
            <a:pPr algn="just"/>
            <a:r>
              <a:rPr lang="da-DK" sz="1100" dirty="0">
                <a:solidFill>
                  <a:schemeClr val="bg1">
                    <a:lumMod val="10000"/>
                  </a:schemeClr>
                </a:solidFill>
              </a:rPr>
              <a:t>……… &lt;br&gt; </a:t>
            </a:r>
          </a:p>
          <a:p>
            <a:pPr algn="just"/>
            <a:r>
              <a:rPr lang="da-DK" sz="1100" dirty="0">
                <a:solidFill>
                  <a:schemeClr val="bg1">
                    <a:lumMod val="10000"/>
                  </a:schemeClr>
                </a:solidFill>
              </a:rPr>
              <a:t>……… &lt;br&gt; </a:t>
            </a:r>
          </a:p>
          <a:p>
            <a:pPr algn="just"/>
            <a:r>
              <a:rPr lang="da-DK" sz="1100" dirty="0">
                <a:solidFill>
                  <a:schemeClr val="bg1">
                    <a:lumMod val="10000"/>
                  </a:schemeClr>
                </a:solidFill>
              </a:rPr>
              <a:t>……… &lt;br&gt; </a:t>
            </a:r>
          </a:p>
          <a:p>
            <a:pPr algn="just"/>
            <a:r>
              <a:rPr lang="da-DK" sz="1100" dirty="0">
                <a:solidFill>
                  <a:schemeClr val="bg1">
                    <a:lumMod val="10000"/>
                  </a:schemeClr>
                </a:solidFill>
              </a:rPr>
              <a:t>……… &lt;br&gt; </a:t>
            </a:r>
          </a:p>
          <a:p>
            <a:pPr algn="just"/>
            <a:r>
              <a:rPr lang="da-DK" sz="1100" dirty="0">
                <a:solidFill>
                  <a:schemeClr val="bg1">
                    <a:lumMod val="10000"/>
                  </a:schemeClr>
                </a:solidFill>
              </a:rPr>
              <a:t>……… &lt;br&gt; </a:t>
            </a:r>
          </a:p>
          <a:p>
            <a:pPr algn="just"/>
            <a:r>
              <a:rPr lang="da-DK" sz="1100" dirty="0">
                <a:solidFill>
                  <a:schemeClr val="bg1">
                    <a:lumMod val="10000"/>
                  </a:schemeClr>
                </a:solidFill>
              </a:rPr>
              <a:t>&lt;a href ="#top"&gt; kembali ke atas&lt;/a&gt; </a:t>
            </a:r>
          </a:p>
          <a:p>
            <a:pPr algn="just"/>
            <a:r>
              <a:rPr lang="da-DK" sz="1100" dirty="0">
                <a:solidFill>
                  <a:schemeClr val="bg1">
                    <a:lumMod val="10000"/>
                  </a:schemeClr>
                </a:solidFill>
              </a:rPr>
              <a:t>&lt;hr&gt; </a:t>
            </a:r>
          </a:p>
          <a:p>
            <a:pPr algn="just"/>
            <a:r>
              <a:rPr lang="da-DK" sz="1100" dirty="0">
                <a:solidFill>
                  <a:schemeClr val="bg1">
                    <a:lumMod val="10000"/>
                  </a:schemeClr>
                </a:solidFill>
              </a:rPr>
              <a:t>&lt;/center&gt; </a:t>
            </a:r>
          </a:p>
          <a:p>
            <a:pPr algn="just"/>
            <a:r>
              <a:rPr lang="da-DK" sz="1100" dirty="0">
                <a:solidFill>
                  <a:schemeClr val="bg1">
                    <a:lumMod val="10000"/>
                  </a:schemeClr>
                </a:solidFill>
              </a:rPr>
              <a:t>&lt;/body&gt; </a:t>
            </a:r>
          </a:p>
          <a:p>
            <a:pPr algn="just"/>
            <a:r>
              <a:rPr lang="da-DK" sz="1100" dirty="0" smtClean="0">
                <a:solidFill>
                  <a:schemeClr val="bg1">
                    <a:lumMod val="10000"/>
                  </a:schemeClr>
                </a:solidFill>
              </a:rPr>
              <a:t>&lt;/html</a:t>
            </a:r>
            <a:r>
              <a:rPr lang="da-DK" sz="1100" dirty="0">
                <a:solidFill>
                  <a:schemeClr val="bg1">
                    <a:lumMod val="10000"/>
                  </a:schemeClr>
                </a:solidFill>
              </a:rPr>
              <a:t>&gt;</a:t>
            </a:r>
            <a:r>
              <a:rPr lang="en-US" sz="1100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  <a:endParaRPr lang="da-DK" sz="1100" dirty="0">
              <a:solidFill>
                <a:schemeClr val="bg1">
                  <a:lumMod val="10000"/>
                </a:schemeClr>
              </a:solidFill>
            </a:endParaRPr>
          </a:p>
          <a:p>
            <a:pPr algn="just"/>
            <a:endParaRPr lang="da-DK" sz="1100" dirty="0">
              <a:solidFill>
                <a:srgbClr val="002060"/>
              </a:solidFill>
            </a:endParaRPr>
          </a:p>
        </p:txBody>
      </p:sp>
      <p:sp>
        <p:nvSpPr>
          <p:cNvPr id="26641" name="Tekstboks 35"/>
          <p:cNvSpPr txBox="1">
            <a:spLocks noChangeArrowheads="1"/>
          </p:cNvSpPr>
          <p:nvPr/>
        </p:nvSpPr>
        <p:spPr bwMode="auto">
          <a:xfrm>
            <a:off x="122851" y="1429671"/>
            <a:ext cx="3144224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171717"/>
                </a:solidFill>
              </a:rPr>
              <a:t>&lt;html&gt; </a:t>
            </a:r>
          </a:p>
          <a:p>
            <a:r>
              <a:rPr lang="en-US" sz="1100" dirty="0">
                <a:solidFill>
                  <a:srgbClr val="171717"/>
                </a:solidFill>
              </a:rPr>
              <a:t>&lt;head&gt; </a:t>
            </a:r>
          </a:p>
          <a:p>
            <a:r>
              <a:rPr lang="en-US" sz="1100" dirty="0">
                <a:solidFill>
                  <a:srgbClr val="171717"/>
                </a:solidFill>
              </a:rPr>
              <a:t>&lt;title&gt;</a:t>
            </a:r>
            <a:r>
              <a:rPr lang="en-US" sz="1100" dirty="0" err="1">
                <a:solidFill>
                  <a:srgbClr val="171717"/>
                </a:solidFill>
              </a:rPr>
              <a:t>Membuat</a:t>
            </a:r>
            <a:r>
              <a:rPr lang="en-US" sz="1100" dirty="0">
                <a:solidFill>
                  <a:srgbClr val="171717"/>
                </a:solidFill>
              </a:rPr>
              <a:t> Link&lt;/title&gt; </a:t>
            </a:r>
            <a:r>
              <a:rPr lang="en-US" sz="1100" smtClean="0">
                <a:solidFill>
                  <a:srgbClr val="171717"/>
                </a:solidFill>
              </a:rPr>
              <a:t>&lt;/head&gt;</a:t>
            </a:r>
            <a:endParaRPr lang="en-US" sz="1100" dirty="0">
              <a:solidFill>
                <a:srgbClr val="171717"/>
              </a:solidFill>
            </a:endParaRPr>
          </a:p>
          <a:p>
            <a:r>
              <a:rPr lang="en-US" sz="1100" dirty="0">
                <a:solidFill>
                  <a:srgbClr val="171717"/>
                </a:solidFill>
              </a:rPr>
              <a:t>&lt;body&gt; </a:t>
            </a:r>
          </a:p>
          <a:p>
            <a:r>
              <a:rPr lang="en-US" sz="1100" dirty="0">
                <a:solidFill>
                  <a:srgbClr val="171717"/>
                </a:solidFill>
              </a:rPr>
              <a:t>&lt;center&gt; </a:t>
            </a:r>
          </a:p>
          <a:p>
            <a:r>
              <a:rPr lang="en-US" sz="1100" dirty="0">
                <a:solidFill>
                  <a:srgbClr val="F507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&lt;a name="top"&gt;</a:t>
            </a:r>
          </a:p>
          <a:p>
            <a:r>
              <a:rPr lang="en-US" sz="1100" dirty="0">
                <a:solidFill>
                  <a:srgbClr val="171717"/>
                </a:solidFill>
              </a:rPr>
              <a:t>&lt;h1&gt; </a:t>
            </a:r>
            <a:r>
              <a:rPr lang="en-US" sz="1100" dirty="0" err="1">
                <a:solidFill>
                  <a:srgbClr val="171717"/>
                </a:solidFill>
              </a:rPr>
              <a:t>Realita</a:t>
            </a:r>
            <a:r>
              <a:rPr lang="en-US" sz="1100" dirty="0">
                <a:solidFill>
                  <a:srgbClr val="171717"/>
                </a:solidFill>
              </a:rPr>
              <a:t> </a:t>
            </a:r>
            <a:r>
              <a:rPr lang="en-US" sz="1100" dirty="0" err="1">
                <a:solidFill>
                  <a:srgbClr val="171717"/>
                </a:solidFill>
              </a:rPr>
              <a:t>Kehidupan</a:t>
            </a:r>
            <a:r>
              <a:rPr lang="en-US" sz="1100" dirty="0">
                <a:solidFill>
                  <a:srgbClr val="171717"/>
                </a:solidFill>
              </a:rPr>
              <a:t> &lt;/h1&gt;&lt;</a:t>
            </a:r>
            <a:r>
              <a:rPr lang="en-US" sz="1100" dirty="0" err="1">
                <a:solidFill>
                  <a:srgbClr val="171717"/>
                </a:solidFill>
              </a:rPr>
              <a:t>br</a:t>
            </a:r>
            <a:r>
              <a:rPr lang="en-US" sz="1100" dirty="0">
                <a:solidFill>
                  <a:srgbClr val="171717"/>
                </a:solidFill>
              </a:rPr>
              <a:t>&gt;&lt;</a:t>
            </a:r>
            <a:r>
              <a:rPr lang="en-US" sz="1100" dirty="0" err="1">
                <a:solidFill>
                  <a:srgbClr val="171717"/>
                </a:solidFill>
              </a:rPr>
              <a:t>br</a:t>
            </a:r>
            <a:r>
              <a:rPr lang="en-US" sz="1100" dirty="0">
                <a:solidFill>
                  <a:srgbClr val="171717"/>
                </a:solidFill>
              </a:rPr>
              <a:t>&gt; </a:t>
            </a:r>
          </a:p>
          <a:p>
            <a:r>
              <a:rPr lang="en-US" sz="1100" dirty="0">
                <a:solidFill>
                  <a:srgbClr val="171717"/>
                </a:solidFill>
              </a:rPr>
              <a:t>&lt;b&gt;</a:t>
            </a:r>
            <a:r>
              <a:rPr lang="en-US" sz="1100" dirty="0" err="1">
                <a:solidFill>
                  <a:srgbClr val="171717"/>
                </a:solidFill>
              </a:rPr>
              <a:t>Daftar</a:t>
            </a:r>
            <a:r>
              <a:rPr lang="en-US" sz="1100" dirty="0">
                <a:solidFill>
                  <a:srgbClr val="171717"/>
                </a:solidFill>
              </a:rPr>
              <a:t> Isi :&lt;/b&gt;&lt;</a:t>
            </a:r>
            <a:r>
              <a:rPr lang="en-US" sz="1100" dirty="0" err="1">
                <a:solidFill>
                  <a:srgbClr val="171717"/>
                </a:solidFill>
              </a:rPr>
              <a:t>br</a:t>
            </a:r>
            <a:r>
              <a:rPr lang="en-US" sz="1100" dirty="0">
                <a:solidFill>
                  <a:srgbClr val="171717"/>
                </a:solidFill>
              </a:rPr>
              <a:t>&gt; </a:t>
            </a:r>
          </a:p>
          <a:p>
            <a:r>
              <a:rPr lang="en-US" sz="1100" dirty="0">
                <a:solidFill>
                  <a:srgbClr val="171717"/>
                </a:solidFill>
              </a:rPr>
              <a:t>|&lt;a </a:t>
            </a:r>
            <a:r>
              <a:rPr lang="en-US" sz="1100" dirty="0" err="1">
                <a:solidFill>
                  <a:srgbClr val="171717"/>
                </a:solidFill>
              </a:rPr>
              <a:t>href</a:t>
            </a:r>
            <a:r>
              <a:rPr lang="en-US" sz="1100" dirty="0">
                <a:solidFill>
                  <a:srgbClr val="171717"/>
                </a:solidFill>
              </a:rPr>
              <a:t> ="#bag1"&gt;</a:t>
            </a:r>
            <a:r>
              <a:rPr lang="en-US" sz="1100" dirty="0" err="1">
                <a:solidFill>
                  <a:srgbClr val="171717"/>
                </a:solidFill>
              </a:rPr>
              <a:t>Bagian</a:t>
            </a:r>
            <a:r>
              <a:rPr lang="en-US" sz="1100" dirty="0">
                <a:solidFill>
                  <a:srgbClr val="171717"/>
                </a:solidFill>
              </a:rPr>
              <a:t> </a:t>
            </a:r>
            <a:r>
              <a:rPr lang="en-US" sz="1100" dirty="0" err="1">
                <a:solidFill>
                  <a:srgbClr val="171717"/>
                </a:solidFill>
              </a:rPr>
              <a:t>Pertama</a:t>
            </a:r>
            <a:r>
              <a:rPr lang="en-US" sz="1100" dirty="0">
                <a:solidFill>
                  <a:srgbClr val="171717"/>
                </a:solidFill>
              </a:rPr>
              <a:t>&lt;/a&gt;| </a:t>
            </a:r>
          </a:p>
          <a:p>
            <a:r>
              <a:rPr lang="en-US" sz="1100" dirty="0">
                <a:solidFill>
                  <a:srgbClr val="171717"/>
                </a:solidFill>
              </a:rPr>
              <a:t>|&lt;a </a:t>
            </a:r>
            <a:r>
              <a:rPr lang="en-US" sz="1100" dirty="0" err="1">
                <a:solidFill>
                  <a:srgbClr val="171717"/>
                </a:solidFill>
              </a:rPr>
              <a:t>href</a:t>
            </a:r>
            <a:r>
              <a:rPr lang="en-US" sz="1100" dirty="0">
                <a:solidFill>
                  <a:srgbClr val="171717"/>
                </a:solidFill>
              </a:rPr>
              <a:t> ="#bag2"&gt; </a:t>
            </a:r>
            <a:r>
              <a:rPr lang="en-US" sz="1100" dirty="0" err="1">
                <a:solidFill>
                  <a:srgbClr val="171717"/>
                </a:solidFill>
              </a:rPr>
              <a:t>Bagian</a:t>
            </a:r>
            <a:r>
              <a:rPr lang="en-US" sz="1100" dirty="0">
                <a:solidFill>
                  <a:srgbClr val="171717"/>
                </a:solidFill>
              </a:rPr>
              <a:t> </a:t>
            </a:r>
            <a:r>
              <a:rPr lang="en-US" sz="1100" dirty="0" err="1">
                <a:solidFill>
                  <a:srgbClr val="171717"/>
                </a:solidFill>
              </a:rPr>
              <a:t>Kedua</a:t>
            </a:r>
            <a:r>
              <a:rPr lang="en-US" sz="1100" dirty="0">
                <a:solidFill>
                  <a:srgbClr val="171717"/>
                </a:solidFill>
              </a:rPr>
              <a:t>&lt;/a&gt;| </a:t>
            </a:r>
          </a:p>
          <a:p>
            <a:r>
              <a:rPr lang="en-US" sz="1100" dirty="0">
                <a:solidFill>
                  <a:srgbClr val="171717"/>
                </a:solidFill>
              </a:rPr>
              <a:t>|&lt;a </a:t>
            </a:r>
            <a:r>
              <a:rPr lang="en-US" sz="1100" dirty="0" err="1">
                <a:solidFill>
                  <a:srgbClr val="171717"/>
                </a:solidFill>
              </a:rPr>
              <a:t>href</a:t>
            </a:r>
            <a:r>
              <a:rPr lang="en-US" sz="1100" dirty="0">
                <a:solidFill>
                  <a:srgbClr val="171717"/>
                </a:solidFill>
              </a:rPr>
              <a:t> ="#bag3"&gt; </a:t>
            </a:r>
            <a:r>
              <a:rPr lang="en-US" sz="1100" dirty="0" err="1">
                <a:solidFill>
                  <a:srgbClr val="171717"/>
                </a:solidFill>
              </a:rPr>
              <a:t>Bagian</a:t>
            </a:r>
            <a:r>
              <a:rPr lang="en-US" sz="1100" dirty="0">
                <a:solidFill>
                  <a:srgbClr val="171717"/>
                </a:solidFill>
              </a:rPr>
              <a:t> </a:t>
            </a:r>
            <a:r>
              <a:rPr lang="en-US" sz="1100" dirty="0" err="1">
                <a:solidFill>
                  <a:srgbClr val="171717"/>
                </a:solidFill>
              </a:rPr>
              <a:t>ketiga</a:t>
            </a:r>
            <a:r>
              <a:rPr lang="en-US" sz="1100" dirty="0">
                <a:solidFill>
                  <a:srgbClr val="171717"/>
                </a:solidFill>
              </a:rPr>
              <a:t>&lt;/a&gt;| </a:t>
            </a:r>
          </a:p>
          <a:p>
            <a:r>
              <a:rPr lang="en-US" sz="1100" dirty="0">
                <a:solidFill>
                  <a:srgbClr val="171717"/>
                </a:solidFill>
              </a:rPr>
              <a:t>|&lt;</a:t>
            </a:r>
            <a:r>
              <a:rPr lang="en-US" sz="1100" dirty="0" smtClean="0">
                <a:solidFill>
                  <a:srgbClr val="171717"/>
                </a:solidFill>
              </a:rPr>
              <a:t>a </a:t>
            </a:r>
            <a:r>
              <a:rPr lang="en-US" sz="1100" dirty="0" err="1" smtClean="0">
                <a:solidFill>
                  <a:srgbClr val="171717"/>
                </a:solidFill>
              </a:rPr>
              <a:t>href</a:t>
            </a:r>
            <a:r>
              <a:rPr lang="en-US" sz="1100" dirty="0" smtClean="0">
                <a:solidFill>
                  <a:srgbClr val="171717"/>
                </a:solidFill>
              </a:rPr>
              <a:t> </a:t>
            </a:r>
            <a:r>
              <a:rPr lang="en-US" sz="1100" dirty="0">
                <a:solidFill>
                  <a:srgbClr val="171717"/>
                </a:solidFill>
              </a:rPr>
              <a:t>="#</a:t>
            </a:r>
            <a:r>
              <a:rPr lang="en-US" sz="1100" dirty="0" err="1">
                <a:solidFill>
                  <a:srgbClr val="171717"/>
                </a:solidFill>
              </a:rPr>
              <a:t>penutup</a:t>
            </a:r>
            <a:r>
              <a:rPr lang="en-US" sz="1100" dirty="0">
                <a:solidFill>
                  <a:srgbClr val="171717"/>
                </a:solidFill>
              </a:rPr>
              <a:t>"&gt; </a:t>
            </a:r>
            <a:r>
              <a:rPr lang="en-US" sz="1100" dirty="0" err="1">
                <a:solidFill>
                  <a:srgbClr val="171717"/>
                </a:solidFill>
              </a:rPr>
              <a:t>Bagian</a:t>
            </a:r>
            <a:r>
              <a:rPr lang="en-US" sz="1100" dirty="0">
                <a:solidFill>
                  <a:srgbClr val="171717"/>
                </a:solidFill>
              </a:rPr>
              <a:t> </a:t>
            </a:r>
            <a:r>
              <a:rPr lang="en-US" sz="1100" dirty="0" err="1">
                <a:solidFill>
                  <a:srgbClr val="171717"/>
                </a:solidFill>
              </a:rPr>
              <a:t>Penutup</a:t>
            </a:r>
            <a:r>
              <a:rPr lang="en-US" sz="1100" dirty="0">
                <a:solidFill>
                  <a:srgbClr val="171717"/>
                </a:solidFill>
              </a:rPr>
              <a:t>&lt;/a&gt;| </a:t>
            </a:r>
          </a:p>
          <a:p>
            <a:r>
              <a:rPr lang="en-US" sz="1100" dirty="0">
                <a:solidFill>
                  <a:srgbClr val="171717"/>
                </a:solidFill>
              </a:rPr>
              <a:t>&lt;</a:t>
            </a:r>
            <a:r>
              <a:rPr lang="en-US" sz="1100" dirty="0" err="1">
                <a:solidFill>
                  <a:srgbClr val="171717"/>
                </a:solidFill>
              </a:rPr>
              <a:t>hr</a:t>
            </a:r>
            <a:r>
              <a:rPr lang="en-US" sz="1100" dirty="0">
                <a:solidFill>
                  <a:srgbClr val="171717"/>
                </a:solidFill>
              </a:rPr>
              <a:t>&gt; &lt;</a:t>
            </a:r>
            <a:r>
              <a:rPr lang="en-US" sz="1100" dirty="0" err="1">
                <a:solidFill>
                  <a:srgbClr val="171717"/>
                </a:solidFill>
              </a:rPr>
              <a:t>hr</a:t>
            </a:r>
            <a:r>
              <a:rPr lang="en-US" sz="1100" dirty="0" smtClean="0">
                <a:solidFill>
                  <a:srgbClr val="171717"/>
                </a:solidFill>
              </a:rPr>
              <a:t>&gt;</a:t>
            </a:r>
          </a:p>
          <a:p>
            <a:endParaRPr lang="en-US" sz="1100" dirty="0" smtClean="0">
              <a:solidFill>
                <a:srgbClr val="171717"/>
              </a:solidFill>
            </a:endParaRPr>
          </a:p>
          <a:p>
            <a:r>
              <a:rPr lang="da-DK" sz="1100" dirty="0">
                <a:solidFill>
                  <a:srgbClr val="F507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&lt;a name="bag1"&gt; </a:t>
            </a:r>
          </a:p>
          <a:p>
            <a:r>
              <a:rPr lang="da-DK" sz="1100" dirty="0">
                <a:solidFill>
                  <a:srgbClr val="171717"/>
                </a:solidFill>
              </a:rPr>
              <a:t>&lt;</a:t>
            </a:r>
            <a:r>
              <a:rPr lang="da-DK" sz="1100" dirty="0" smtClean="0">
                <a:solidFill>
                  <a:srgbClr val="171717"/>
                </a:solidFill>
              </a:rPr>
              <a:t>h3&gt;Bagian </a:t>
            </a:r>
            <a:r>
              <a:rPr lang="da-DK" sz="1100" dirty="0">
                <a:solidFill>
                  <a:srgbClr val="171717"/>
                </a:solidFill>
              </a:rPr>
              <a:t>Pertama&lt;/h3&gt; </a:t>
            </a:r>
          </a:p>
          <a:p>
            <a:r>
              <a:rPr lang="da-DK" sz="1100" dirty="0">
                <a:solidFill>
                  <a:srgbClr val="171717"/>
                </a:solidFill>
              </a:rPr>
              <a:t>Bagian ini merupakan isi cerita pada bagian pertama&lt;br&gt;</a:t>
            </a:r>
          </a:p>
          <a:p>
            <a:r>
              <a:rPr lang="da-DK" sz="1100" dirty="0">
                <a:solidFill>
                  <a:srgbClr val="171717"/>
                </a:solidFill>
              </a:rPr>
              <a:t>……… &lt;br&gt; </a:t>
            </a:r>
          </a:p>
          <a:p>
            <a:r>
              <a:rPr lang="da-DK" sz="1100" dirty="0">
                <a:solidFill>
                  <a:srgbClr val="171717"/>
                </a:solidFill>
              </a:rPr>
              <a:t>……… &lt;br&gt; </a:t>
            </a:r>
          </a:p>
          <a:p>
            <a:r>
              <a:rPr lang="da-DK" sz="1100" dirty="0">
                <a:solidFill>
                  <a:srgbClr val="171717"/>
                </a:solidFill>
              </a:rPr>
              <a:t>……… &lt;br&gt; </a:t>
            </a:r>
          </a:p>
          <a:p>
            <a:r>
              <a:rPr lang="da-DK" sz="1100" dirty="0">
                <a:solidFill>
                  <a:srgbClr val="171717"/>
                </a:solidFill>
              </a:rPr>
              <a:t>……… &lt;br&gt; </a:t>
            </a:r>
          </a:p>
          <a:p>
            <a:r>
              <a:rPr lang="da-DK" sz="1100" dirty="0">
                <a:solidFill>
                  <a:srgbClr val="171717"/>
                </a:solidFill>
              </a:rPr>
              <a:t>……… &lt;br&gt; </a:t>
            </a:r>
          </a:p>
          <a:p>
            <a:r>
              <a:rPr lang="da-DK" sz="1100" dirty="0">
                <a:solidFill>
                  <a:srgbClr val="171717"/>
                </a:solidFill>
              </a:rPr>
              <a:t>&lt;a href ="#top"&gt; kembali ke atas&lt;/a&gt; </a:t>
            </a:r>
          </a:p>
          <a:p>
            <a:r>
              <a:rPr lang="da-DK" sz="1100" dirty="0">
                <a:solidFill>
                  <a:srgbClr val="171717"/>
                </a:solidFill>
              </a:rPr>
              <a:t>&lt;hr&gt;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el 21"/>
          <p:cNvSpPr>
            <a:spLocks noGrp="1"/>
          </p:cNvSpPr>
          <p:nvPr>
            <p:ph type="title"/>
          </p:nvPr>
        </p:nvSpPr>
        <p:spPr bwMode="auto">
          <a:xfrm>
            <a:off x="177800" y="515938"/>
            <a:ext cx="8843370" cy="563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chitext" pitchFamily="2" charset="0"/>
              </a:rPr>
              <a:t>Link </a:t>
            </a:r>
            <a:r>
              <a:rPr lang="en-US" sz="3600" b="1" dirty="0" err="1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chitext" pitchFamily="2" charset="0"/>
              </a:rPr>
              <a:t>dengan</a:t>
            </a:r>
            <a:r>
              <a:rPr lang="en-US" sz="3600" b="1" dirty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chitext" pitchFamily="2" charset="0"/>
              </a:rPr>
              <a:t> </a:t>
            </a:r>
            <a:r>
              <a:rPr lang="en-US" sz="3600" b="1" dirty="0" err="1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chitext" pitchFamily="2" charset="0"/>
              </a:rPr>
              <a:t>Gambar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chitext" pitchFamily="2" charset="0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 smtClean="0">
              <a:latin typeface="Arial" charset="0"/>
              <a:ea typeface="ＭＳ Ｐゴシック" charset="-128"/>
            </a:endParaRPr>
          </a:p>
        </p:txBody>
      </p:sp>
      <p:sp>
        <p:nvSpPr>
          <p:cNvPr id="31749" name="Pladsholder til indhold 22"/>
          <p:cNvSpPr>
            <a:spLocks noGrp="1"/>
          </p:cNvSpPr>
          <p:nvPr>
            <p:ph idx="1"/>
          </p:nvPr>
        </p:nvSpPr>
        <p:spPr bwMode="auto">
          <a:xfrm>
            <a:off x="444698" y="2402575"/>
            <a:ext cx="8229600" cy="35734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None/>
            </a:pPr>
            <a:r>
              <a:rPr lang="en-US" sz="2800" dirty="0">
                <a:latin typeface="+mn-lt"/>
              </a:rPr>
              <a:t>Link </a:t>
            </a:r>
            <a:r>
              <a:rPr lang="en-US" sz="2800" dirty="0" err="1">
                <a:latin typeface="+mn-lt"/>
              </a:rPr>
              <a:t>tidak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hanya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dapat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berupa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teks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tetapi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untuk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mengganti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teks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tersebut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kita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dapat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menggunakan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gambar</a:t>
            </a:r>
            <a:r>
              <a:rPr lang="en-US" sz="2800" dirty="0">
                <a:latin typeface="+mn-lt"/>
              </a:rPr>
              <a:t>. </a:t>
            </a:r>
            <a:r>
              <a:rPr lang="en-US" sz="2800" dirty="0" err="1">
                <a:latin typeface="+mn-lt"/>
              </a:rPr>
              <a:t>Sebuah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gambar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dapat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dijadikan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sebagai</a:t>
            </a:r>
            <a:r>
              <a:rPr lang="en-US" sz="2800" dirty="0">
                <a:latin typeface="+mn-lt"/>
              </a:rPr>
              <a:t> link </a:t>
            </a:r>
            <a:r>
              <a:rPr lang="en-US" sz="2800" dirty="0" err="1">
                <a:latin typeface="+mn-lt"/>
              </a:rPr>
              <a:t>ke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halaman</a:t>
            </a:r>
            <a:r>
              <a:rPr lang="en-US" sz="2800" dirty="0">
                <a:latin typeface="+mn-lt"/>
              </a:rPr>
              <a:t> lain. </a:t>
            </a:r>
            <a:r>
              <a:rPr lang="en-US" sz="2800" dirty="0" err="1">
                <a:latin typeface="+mn-lt"/>
              </a:rPr>
              <a:t>Caranya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adalah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dengan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memberikan</a:t>
            </a:r>
            <a:r>
              <a:rPr lang="en-US" sz="2800" dirty="0">
                <a:latin typeface="+mn-lt"/>
              </a:rPr>
              <a:t> tag &lt;</a:t>
            </a:r>
            <a:r>
              <a:rPr lang="en-US" sz="2800" dirty="0" err="1">
                <a:latin typeface="+mn-lt"/>
              </a:rPr>
              <a:t>img</a:t>
            </a:r>
            <a:r>
              <a:rPr lang="en-US" sz="2800" dirty="0">
                <a:latin typeface="+mn-lt"/>
              </a:rPr>
              <a:t>&gt; di </a:t>
            </a:r>
            <a:r>
              <a:rPr lang="en-US" sz="2800" dirty="0" err="1">
                <a:latin typeface="+mn-lt"/>
              </a:rPr>
              <a:t>antara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pasangan</a:t>
            </a:r>
            <a:r>
              <a:rPr lang="en-US" sz="2800" dirty="0">
                <a:latin typeface="+mn-lt"/>
              </a:rPr>
              <a:t> tag &lt;a&gt; </a:t>
            </a:r>
            <a:r>
              <a:rPr lang="en-US" sz="2800" dirty="0" err="1">
                <a:latin typeface="+mn-lt"/>
              </a:rPr>
              <a:t>dan</a:t>
            </a:r>
            <a:r>
              <a:rPr lang="en-US" sz="2800" dirty="0">
                <a:latin typeface="+mn-lt"/>
              </a:rPr>
              <a:t> &lt;/a&gt;, </a:t>
            </a:r>
            <a:r>
              <a:rPr lang="en-US" sz="2800" dirty="0" err="1">
                <a:latin typeface="+mn-lt"/>
              </a:rPr>
              <a:t>bentuk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penulisannya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adalah</a:t>
            </a:r>
            <a:r>
              <a:rPr lang="en-US" sz="2800" dirty="0">
                <a:latin typeface="+mn-lt"/>
              </a:rPr>
              <a:t> : </a:t>
            </a:r>
            <a:endParaRPr lang="en-US" sz="2800" dirty="0" smtClean="0">
              <a:latin typeface="+mn-lt"/>
            </a:endParaRPr>
          </a:p>
          <a:p>
            <a:pPr marL="0" indent="0">
              <a:buNone/>
            </a:pPr>
            <a:r>
              <a:rPr lang="en-US" sz="2800" i="1" dirty="0">
                <a:latin typeface="+mn-lt"/>
              </a:rPr>
              <a:t> </a:t>
            </a:r>
            <a:r>
              <a:rPr lang="en-US" sz="2800" i="1" dirty="0" smtClean="0">
                <a:latin typeface="+mn-lt"/>
              </a:rPr>
              <a:t>       </a:t>
            </a:r>
            <a:r>
              <a:rPr lang="en-US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&lt;</a:t>
            </a:r>
            <a:r>
              <a:rPr lang="en-US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</a:t>
            </a:r>
            <a:r>
              <a:rPr lang="en-US" sz="28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href</a:t>
            </a:r>
            <a:r>
              <a:rPr lang="en-US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=”alamat.html”&gt;&lt;</a:t>
            </a:r>
            <a:r>
              <a:rPr lang="en-US" sz="28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img</a:t>
            </a:r>
            <a:r>
              <a:rPr lang="en-US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src</a:t>
            </a:r>
            <a:r>
              <a:rPr lang="en-US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="gbr1.gif"&gt;&lt;/a&gt; </a:t>
            </a:r>
            <a:endParaRPr lang="en-US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/>
          <p:cNvSpPr>
            <a:spLocks noChangeArrowheads="1"/>
          </p:cNvSpPr>
          <p:nvPr/>
        </p:nvSpPr>
        <p:spPr bwMode="auto">
          <a:xfrm>
            <a:off x="354842" y="1310456"/>
            <a:ext cx="8529851" cy="4217935"/>
          </a:xfrm>
          <a:prstGeom prst="rect">
            <a:avLst/>
          </a:prstGeom>
          <a:gradFill flip="none" rotWithShape="1">
            <a:gsLst>
              <a:gs pos="0">
                <a:srgbClr val="CFCFCF"/>
              </a:gs>
              <a:gs pos="50000">
                <a:srgbClr val="D5D5D5"/>
              </a:gs>
              <a:gs pos="100000">
                <a:srgbClr val="C4C4C4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32774" name="Rectangle 5"/>
          <p:cNvSpPr txBox="1">
            <a:spLocks noChangeArrowheads="1"/>
          </p:cNvSpPr>
          <p:nvPr/>
        </p:nvSpPr>
        <p:spPr bwMode="gray">
          <a:xfrm>
            <a:off x="1643856" y="288142"/>
            <a:ext cx="5892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</a:pPr>
            <a:r>
              <a:rPr lang="en-US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chitextOneType" pitchFamily="2" charset="0"/>
              </a:rPr>
              <a:t>CONTOH PROGRAM</a:t>
            </a:r>
            <a:endParaRPr lang="en-US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chitextOneType" pitchFamily="2" charset="0"/>
            </a:endParaRPr>
          </a:p>
        </p:txBody>
      </p:sp>
      <p:sp>
        <p:nvSpPr>
          <p:cNvPr id="22540" name="Tekstboks 30"/>
          <p:cNvSpPr txBox="1">
            <a:spLocks noChangeArrowheads="1"/>
          </p:cNvSpPr>
          <p:nvPr/>
        </p:nvSpPr>
        <p:spPr bwMode="auto">
          <a:xfrm>
            <a:off x="504967" y="1590006"/>
            <a:ext cx="8229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ＭＳ Ｐゴシック" pitchFamily="-97" charset="-128"/>
              </a:rPr>
              <a:t>&lt;html&gt; </a:t>
            </a:r>
          </a:p>
          <a:p>
            <a:pPr algn="just">
              <a:defRPr/>
            </a:pP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ＭＳ Ｐゴシック" pitchFamily="-97" charset="-128"/>
              </a:rPr>
              <a:t>&lt;head&gt;</a:t>
            </a:r>
          </a:p>
          <a:p>
            <a:pPr algn="just">
              <a:defRPr/>
            </a:pP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ＭＳ Ｐゴシック" pitchFamily="-97" charset="-128"/>
              </a:rPr>
              <a:t>&lt;title&gt;</a:t>
            </a:r>
            <a:r>
              <a:rPr lang="en-US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ＭＳ Ｐゴシック" pitchFamily="-97" charset="-128"/>
              </a:rPr>
              <a:t>Membuat</a:t>
            </a: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ＭＳ Ｐゴシック" pitchFamily="-97" charset="-128"/>
              </a:rPr>
              <a:t> 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ＭＳ Ｐゴシック" pitchFamily="-97" charset="-128"/>
              </a:rPr>
              <a:t>Link </a:t>
            </a:r>
            <a:r>
              <a:rPr lang="en-US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ＭＳ Ｐゴシック" pitchFamily="-97" charset="-128"/>
              </a:rPr>
              <a:t>menggunakan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ＭＳ Ｐゴシック" pitchFamily="-97" charset="-128"/>
              </a:rPr>
              <a:t> </a:t>
            </a:r>
            <a:r>
              <a:rPr lang="en-US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ＭＳ Ｐゴシック" pitchFamily="-97" charset="-128"/>
              </a:rPr>
              <a:t>gambar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ＭＳ Ｐゴシック" pitchFamily="-97" charset="-128"/>
              </a:rPr>
              <a:t>&lt;/</a:t>
            </a: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ＭＳ Ｐゴシック" pitchFamily="-97" charset="-128"/>
              </a:rPr>
              <a:t>title&gt;</a:t>
            </a:r>
          </a:p>
          <a:p>
            <a:pPr algn="just">
              <a:defRPr/>
            </a:pP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ＭＳ Ｐゴシック" pitchFamily="-97" charset="-128"/>
              </a:rPr>
              <a:t>&lt;/head&gt; </a:t>
            </a:r>
          </a:p>
          <a:p>
            <a:pPr algn="just">
              <a:defRPr/>
            </a:pP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ＭＳ Ｐゴシック" pitchFamily="-97" charset="-128"/>
              </a:rPr>
              <a:t>&lt;body&gt; </a:t>
            </a:r>
          </a:p>
          <a:p>
            <a:pPr algn="just">
              <a:defRPr/>
            </a:pP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ＭＳ Ｐゴシック" pitchFamily="-97" charset="-128"/>
              </a:rPr>
              <a:t>    &lt;pre&gt;</a:t>
            </a:r>
          </a:p>
          <a:p>
            <a:pPr algn="just">
              <a:defRPr/>
            </a:pP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ＭＳ Ｐゴシック" pitchFamily="-97" charset="-128"/>
              </a:rPr>
              <a:t>	 …… LINK MENGGUNAKAN GAMBAR…… </a:t>
            </a:r>
            <a:r>
              <a:rPr lang="en-US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ＭＳ Ｐゴシック" pitchFamily="-97" charset="-128"/>
              </a:rPr>
              <a:t>Silahkan</a:t>
            </a: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ＭＳ Ｐゴシック" pitchFamily="-97" charset="-128"/>
              </a:rPr>
              <a:t> </a:t>
            </a:r>
            <a:r>
              <a:rPr lang="en-US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ＭＳ Ｐゴシック" pitchFamily="-97" charset="-128"/>
              </a:rPr>
              <a:t>Klik</a:t>
            </a: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ＭＳ Ｐゴシック" pitchFamily="-97" charset="-128"/>
              </a:rPr>
              <a:t> </a:t>
            </a:r>
            <a:r>
              <a:rPr lang="en-US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ＭＳ Ｐゴシック" pitchFamily="-97" charset="-128"/>
              </a:rPr>
              <a:t>Pilihan</a:t>
            </a: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ＭＳ Ｐゴシック" pitchFamily="-97" charset="-128"/>
              </a:rPr>
              <a:t> </a:t>
            </a:r>
            <a:r>
              <a:rPr lang="en-US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ＭＳ Ｐゴシック" pitchFamily="-97" charset="-128"/>
              </a:rPr>
              <a:t>Anda</a:t>
            </a: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ＭＳ Ｐゴシック" pitchFamily="-97" charset="-128"/>
              </a:rPr>
              <a:t> : </a:t>
            </a:r>
          </a:p>
          <a:p>
            <a:pPr algn="just">
              <a:defRPr/>
            </a:pP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ＭＳ Ｐゴシック" pitchFamily="-97" charset="-128"/>
              </a:rPr>
              <a:t>	&lt;a </a:t>
            </a:r>
            <a:r>
              <a:rPr lang="en-US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ＭＳ Ｐゴシック" pitchFamily="-97" charset="-128"/>
              </a:rPr>
              <a:t>href</a:t>
            </a: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ＭＳ Ｐゴシック" pitchFamily="-97" charset="-128"/>
              </a:rPr>
              <a:t>="bookmark.html"&gt;&lt;</a:t>
            </a:r>
            <a:r>
              <a:rPr lang="en-US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ＭＳ Ｐゴシック" pitchFamily="-97" charset="-128"/>
              </a:rPr>
              <a:t>img</a:t>
            </a: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ＭＳ Ｐゴシック" pitchFamily="-97" charset="-128"/>
              </a:rPr>
              <a:t> </a:t>
            </a:r>
            <a:r>
              <a:rPr lang="en-US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ＭＳ Ｐゴシック" pitchFamily="-97" charset="-128"/>
              </a:rPr>
              <a:t>src</a:t>
            </a: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ＭＳ Ｐゴシック" pitchFamily="-97" charset="-128"/>
              </a:rPr>
              <a:t>="Sunset.jpg" width=100 height=100&gt;&lt;/a&gt;</a:t>
            </a:r>
          </a:p>
          <a:p>
            <a:pPr algn="just">
              <a:defRPr/>
            </a:pP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ＭＳ Ｐゴシック" pitchFamily="-97" charset="-128"/>
              </a:rPr>
              <a:t>	&lt;a </a:t>
            </a:r>
            <a:r>
              <a:rPr lang="en-US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ＭＳ Ｐゴシック" pitchFamily="-97" charset="-128"/>
              </a:rPr>
              <a:t>href</a:t>
            </a: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ＭＳ Ｐゴシック" pitchFamily="-97" charset="-128"/>
              </a:rPr>
              <a:t>="halaman1.html"&gt;&lt;</a:t>
            </a:r>
            <a:r>
              <a:rPr lang="en-US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ＭＳ Ｐゴシック" pitchFamily="-97" charset="-128"/>
              </a:rPr>
              <a:t>img</a:t>
            </a: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ＭＳ Ｐゴシック" pitchFamily="-97" charset="-128"/>
              </a:rPr>
              <a:t> </a:t>
            </a:r>
            <a:r>
              <a:rPr lang="en-US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ＭＳ Ｐゴシック" pitchFamily="-97" charset="-128"/>
              </a:rPr>
              <a:t>src</a:t>
            </a: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ＭＳ Ｐゴシック" pitchFamily="-97" charset="-128"/>
              </a:rPr>
              <a:t>="winter.jpg" width=100 height=100&gt;&lt;/a&gt; </a:t>
            </a:r>
          </a:p>
          <a:p>
            <a:pPr algn="just">
              <a:defRPr/>
            </a:pP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ＭＳ Ｐゴシック" pitchFamily="-97" charset="-128"/>
              </a:rPr>
              <a:t>    &lt;/pre&gt; </a:t>
            </a:r>
          </a:p>
          <a:p>
            <a:pPr algn="just">
              <a:defRPr/>
            </a:pP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ＭＳ Ｐゴシック" pitchFamily="-97" charset="-128"/>
              </a:rPr>
              <a:t>&lt;/body&gt; </a:t>
            </a:r>
          </a:p>
          <a:p>
            <a:pPr algn="just">
              <a:defRPr/>
            </a:pPr>
            <a:r>
              <a:rPr lang="en-US" sz="16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ＭＳ Ｐゴシック" pitchFamily="-97" charset="-128"/>
              </a:rPr>
              <a:t>&lt;/html</a:t>
            </a: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ＭＳ Ｐゴシック" pitchFamily="-97" charset="-128"/>
              </a:rPr>
              <a:t>&gt;</a:t>
            </a:r>
            <a:endParaRPr lang="da-DK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ＭＳ Ｐゴシック" pitchFamily="-97" charset="-128"/>
            </a:endParaRPr>
          </a:p>
        </p:txBody>
      </p:sp>
      <p:pic>
        <p:nvPicPr>
          <p:cNvPr id="1026" name="Picture 2" descr="D:\Mengajar\SMT 2011 - 2012 Ganjil\KAIT - I\Source Code\Sunse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394" y="4325283"/>
            <a:ext cx="1274881" cy="10660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Mengajar\SMT 2011 - 2012 Ganjil\KAIT - I\Source Code\winter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508" y="4325283"/>
            <a:ext cx="1333499" cy="10660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ktangel 63"/>
          <p:cNvSpPr>
            <a:spLocks noChangeArrowheads="1"/>
          </p:cNvSpPr>
          <p:nvPr/>
        </p:nvSpPr>
        <p:spPr bwMode="auto">
          <a:xfrm>
            <a:off x="354842" y="941695"/>
            <a:ext cx="8529852" cy="376853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rgbClr val="1F88C8"/>
              </a:gs>
            </a:gsLst>
            <a:lin ang="16200000"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indent="-342900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400" b="1" kern="0" noProof="1" smtClean="0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rPr>
              <a:t>Link_gambar.html</a:t>
            </a:r>
            <a:endParaRPr lang="da-DK" sz="14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itel 16"/>
          <p:cNvSpPr>
            <a:spLocks noGrp="1"/>
          </p:cNvSpPr>
          <p:nvPr>
            <p:ph type="title"/>
          </p:nvPr>
        </p:nvSpPr>
        <p:spPr bwMode="auto">
          <a:xfrm>
            <a:off x="571691" y="1023582"/>
            <a:ext cx="6110287" cy="74190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chitextOneType" pitchFamily="2" charset="0"/>
              </a:rPr>
              <a:t>Target 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chitextOneType" pitchFamily="2" charset="0"/>
              </a:rPr>
              <a:t>Hyperlink </a:t>
            </a:r>
          </a:p>
        </p:txBody>
      </p:sp>
      <p:sp>
        <p:nvSpPr>
          <p:cNvPr id="38932" name="Rektangel 80"/>
          <p:cNvSpPr>
            <a:spLocks noChangeArrowheads="1"/>
          </p:cNvSpPr>
          <p:nvPr/>
        </p:nvSpPr>
        <p:spPr bwMode="auto">
          <a:xfrm>
            <a:off x="529302" y="2282709"/>
            <a:ext cx="7932310" cy="40934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000000"/>
                </a:solidFill>
                <a:latin typeface="+mn-lt"/>
              </a:rPr>
              <a:t>Variasi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lain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dari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model hyperlink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salah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satunya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adalah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apabila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kita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mengklik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suatu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link,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dokumen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utama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tidak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akan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menghilang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melainkan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akan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terbuka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jendela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lain yang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menampilkan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informasi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suatu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halaman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. Hal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ini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bisa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dikerjakan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dengan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menambahkan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kode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: “target”.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atribut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target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terdapat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beberapa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macam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yaitu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: </a:t>
            </a:r>
          </a:p>
          <a:p>
            <a:r>
              <a:rPr lang="en-US" sz="2000" b="1" dirty="0">
                <a:solidFill>
                  <a:srgbClr val="000000"/>
                </a:solidFill>
                <a:latin typeface="+mn-lt"/>
              </a:rPr>
              <a:t>a. _Blank </a:t>
            </a: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Target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ke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windows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baru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r>
              <a:rPr lang="en-US" sz="2000" b="1" dirty="0">
                <a:solidFill>
                  <a:srgbClr val="000000"/>
                </a:solidFill>
                <a:latin typeface="+mn-lt"/>
              </a:rPr>
              <a:t>b. _self </a:t>
            </a: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Target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ke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frame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atau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window yang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sama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r>
              <a:rPr lang="en-US" sz="2000" b="1" dirty="0">
                <a:solidFill>
                  <a:srgbClr val="000000"/>
                </a:solidFill>
                <a:latin typeface="+mn-lt"/>
              </a:rPr>
              <a:t>c. _parent </a:t>
            </a: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Target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ke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frame yang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lebih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atas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satu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tingkat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dalam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window yang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sama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r>
              <a:rPr lang="en-US" sz="2000" b="1" dirty="0">
                <a:solidFill>
                  <a:srgbClr val="000000"/>
                </a:solidFill>
                <a:latin typeface="+mn-lt"/>
              </a:rPr>
              <a:t>d. _top </a:t>
            </a: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Target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ke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frame yang paling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atas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dalam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windows yang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sama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endParaRPr lang="en-US" sz="2000" noProof="1">
              <a:solidFill>
                <a:srgbClr val="000000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>
            <a:spLocks noChangeArrowheads="1"/>
          </p:cNvSpPr>
          <p:nvPr/>
        </p:nvSpPr>
        <p:spPr bwMode="auto">
          <a:xfrm>
            <a:off x="204716" y="2129051"/>
            <a:ext cx="8574159" cy="4033624"/>
          </a:xfrm>
          <a:prstGeom prst="rect">
            <a:avLst/>
          </a:prstGeom>
          <a:gradFill flip="none" rotWithShape="1">
            <a:gsLst>
              <a:gs pos="0">
                <a:srgbClr val="69BED9"/>
              </a:gs>
              <a:gs pos="100000">
                <a:srgbClr val="1F88C8"/>
              </a:gs>
            </a:gsLst>
            <a:lin ang="5400000" scaled="1"/>
            <a:tileRect/>
          </a:gra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>
              <a:buFont typeface="Calibri" pitchFamily="34" charset="0"/>
              <a:buAutoNum type="arabicPeriod"/>
              <a:defRPr/>
            </a:pPr>
            <a:endParaRPr lang="en-US" sz="1600" b="1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7891" name="Tekstboks 39"/>
          <p:cNvSpPr txBox="1">
            <a:spLocks noChangeArrowheads="1"/>
          </p:cNvSpPr>
          <p:nvPr/>
        </p:nvSpPr>
        <p:spPr bwMode="auto">
          <a:xfrm>
            <a:off x="242244" y="2316591"/>
            <a:ext cx="865609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&lt;html&gt;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&lt;head&gt;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&lt;title&gt;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Membuat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Link&lt;/title&gt;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&lt;/head&gt; 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&lt;body&gt; 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&lt;pre&gt; 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……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Halaman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Website : …… 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&lt;a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href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="halaman1.html"  target="_blank"&gt;halaman1&lt;/a&gt; 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&lt;a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href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="halaman2.html"  target="_self"&gt;halaman2&lt;/a&gt; 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&lt;/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pre&gt; 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&lt;/body&gt; 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&lt;html&gt; </a:t>
            </a:r>
            <a:endParaRPr lang="da-DK" sz="1400" dirty="0">
              <a:solidFill>
                <a:srgbClr val="FFFFFF"/>
              </a:solidFill>
            </a:endParaRPr>
          </a:p>
        </p:txBody>
      </p:sp>
      <p:sp>
        <p:nvSpPr>
          <p:cNvPr id="37894" name="Titel 16"/>
          <p:cNvSpPr>
            <a:spLocks noGrp="1"/>
          </p:cNvSpPr>
          <p:nvPr>
            <p:ph type="title"/>
          </p:nvPr>
        </p:nvSpPr>
        <p:spPr bwMode="auto">
          <a:xfrm>
            <a:off x="204716" y="915324"/>
            <a:ext cx="6810233" cy="563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chitextOneType" pitchFamily="2" charset="0"/>
                <a:ea typeface="ＭＳ Ｐゴシック" charset="-128"/>
                <a:cs typeface="Arial" charset="0"/>
              </a:rPr>
              <a:t>CONTOH PROGRAM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2245" y="1507657"/>
            <a:ext cx="3239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chitextOneType" pitchFamily="2" charset="0"/>
              </a:rPr>
              <a:t>TARGET HYPERLINK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chitextOneType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gray">
          <a:xfrm>
            <a:off x="1273329" y="5681068"/>
            <a:ext cx="15382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en-US" sz="2400" dirty="0" smtClean="0">
                <a:solidFill>
                  <a:srgbClr val="171717"/>
                </a:solidFill>
              </a:rPr>
              <a:t>index.html</a:t>
            </a:r>
            <a:endParaRPr lang="en-US" sz="1200" dirty="0">
              <a:solidFill>
                <a:srgbClr val="171717"/>
              </a:solidFill>
            </a:endParaRPr>
          </a:p>
        </p:txBody>
      </p:sp>
      <p:sp>
        <p:nvSpPr>
          <p:cNvPr id="41988" name="Titel 16"/>
          <p:cNvSpPr>
            <a:spLocks noGrp="1"/>
          </p:cNvSpPr>
          <p:nvPr>
            <p:ph type="title"/>
          </p:nvPr>
        </p:nvSpPr>
        <p:spPr bwMode="auto">
          <a:xfrm>
            <a:off x="120649" y="928972"/>
            <a:ext cx="7235493" cy="8998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a-DK" sz="6000" dirty="0" smtClean="0">
                <a:latin typeface="Angostura Black" pitchFamily="2" charset="0"/>
                <a:ea typeface="ＭＳ Ｐゴシック" charset="-128"/>
                <a:cs typeface="Arial" charset="0"/>
              </a:rPr>
              <a:t>L A T I H A 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81" y="2369380"/>
            <a:ext cx="6276975" cy="321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itel 16"/>
          <p:cNvSpPr>
            <a:spLocks noGrp="1"/>
          </p:cNvSpPr>
          <p:nvPr>
            <p:ph type="title"/>
          </p:nvPr>
        </p:nvSpPr>
        <p:spPr bwMode="auto">
          <a:xfrm>
            <a:off x="120649" y="928972"/>
            <a:ext cx="7235493" cy="8998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a-DK" sz="6000" dirty="0" smtClean="0">
                <a:latin typeface="Angostura Black" pitchFamily="2" charset="0"/>
                <a:ea typeface="ＭＳ Ｐゴシック" charset="-128"/>
                <a:cs typeface="Arial" charset="0"/>
              </a:rPr>
              <a:t>L A T I H A 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49"/>
          <a:stretch/>
        </p:blipFill>
        <p:spPr bwMode="auto">
          <a:xfrm>
            <a:off x="901535" y="2265526"/>
            <a:ext cx="7096053" cy="4026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752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itel 16"/>
          <p:cNvSpPr>
            <a:spLocks noGrp="1"/>
          </p:cNvSpPr>
          <p:nvPr>
            <p:ph type="title"/>
          </p:nvPr>
        </p:nvSpPr>
        <p:spPr bwMode="auto">
          <a:xfrm>
            <a:off x="120649" y="928972"/>
            <a:ext cx="7235493" cy="8998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a-DK" sz="6000" dirty="0" smtClean="0">
                <a:latin typeface="Angostura Black" pitchFamily="2" charset="0"/>
                <a:ea typeface="ＭＳ Ｐゴシック" charset="-128"/>
                <a:cs typeface="Arial" charset="0"/>
              </a:rPr>
              <a:t>L A T I H A 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34"/>
          <a:stretch/>
        </p:blipFill>
        <p:spPr bwMode="auto">
          <a:xfrm>
            <a:off x="560339" y="2230738"/>
            <a:ext cx="7638427" cy="386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16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rgbClr val="00206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 txBox="1">
            <a:spLocks noChangeArrowheads="1"/>
          </p:cNvSpPr>
          <p:nvPr/>
        </p:nvSpPr>
        <p:spPr bwMode="gray">
          <a:xfrm>
            <a:off x="0" y="1602963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</a:pPr>
            <a:r>
              <a:rPr lang="en-US" sz="6000" b="1" dirty="0">
                <a:solidFill>
                  <a:schemeClr val="tx2"/>
                </a:solidFill>
                <a:cs typeface="Arial" charset="0"/>
              </a:rPr>
              <a:t>THANK YOU!</a:t>
            </a: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gray">
          <a:xfrm>
            <a:off x="6767513" y="6162675"/>
            <a:ext cx="15382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defTabSz="801688"/>
            <a:r>
              <a:rPr lang="en-US" sz="1200">
                <a:solidFill>
                  <a:srgbClr val="171717"/>
                </a:solidFill>
              </a:rPr>
              <a:t>Your Logo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2741657"/>
            <a:ext cx="1905000" cy="190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>
            <a:spLocks noChangeArrowheads="1"/>
          </p:cNvSpPr>
          <p:nvPr/>
        </p:nvSpPr>
        <p:spPr bwMode="auto">
          <a:xfrm>
            <a:off x="3962400" y="2224586"/>
            <a:ext cx="4343400" cy="3929060"/>
          </a:xfrm>
          <a:prstGeom prst="rect">
            <a:avLst/>
          </a:prstGeom>
          <a:gradFill flip="none" rotWithShape="1">
            <a:gsLst>
              <a:gs pos="0">
                <a:srgbClr val="69BED9"/>
              </a:gs>
              <a:gs pos="100000">
                <a:srgbClr val="1F88C8"/>
              </a:gs>
            </a:gsLst>
            <a:lin ang="5400000" scaled="1"/>
            <a:tileRect/>
          </a:gra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34821" name="Titel 16"/>
          <p:cNvSpPr>
            <a:spLocks noGrp="1"/>
          </p:cNvSpPr>
          <p:nvPr>
            <p:ph type="title"/>
          </p:nvPr>
        </p:nvSpPr>
        <p:spPr bwMode="auto">
          <a:xfrm>
            <a:off x="177800" y="461346"/>
            <a:ext cx="4584700" cy="563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chery Black Rounded" pitchFamily="2" charset="0"/>
                <a:ea typeface="ＭＳ Ｐゴシック" charset="-128"/>
              </a:rPr>
              <a:t>LINK HTML</a:t>
            </a:r>
          </a:p>
        </p:txBody>
      </p:sp>
      <p:sp>
        <p:nvSpPr>
          <p:cNvPr id="34822" name="Pladsholder til tekst 18"/>
          <p:cNvSpPr>
            <a:spLocks noGrp="1"/>
          </p:cNvSpPr>
          <p:nvPr>
            <p:ph type="body" idx="13"/>
          </p:nvPr>
        </p:nvSpPr>
        <p:spPr bwMode="auto">
          <a:xfrm>
            <a:off x="177800" y="1130300"/>
            <a:ext cx="6489700" cy="358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chitext" pitchFamily="2" charset="0"/>
                <a:ea typeface="ＭＳ Ｐゴシック" charset="-128"/>
              </a:rPr>
              <a:t>Pendahuluan</a:t>
            </a:r>
            <a:endParaRPr lang="en-US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chitext" pitchFamily="2" charset="0"/>
              <a:ea typeface="ＭＳ Ｐゴシック" charset="-128"/>
            </a:endParaRPr>
          </a:p>
        </p:txBody>
      </p:sp>
      <p:sp>
        <p:nvSpPr>
          <p:cNvPr id="34823" name="Tekstboks 12"/>
          <p:cNvSpPr txBox="1">
            <a:spLocks noChangeArrowheads="1"/>
          </p:cNvSpPr>
          <p:nvPr/>
        </p:nvSpPr>
        <p:spPr bwMode="auto">
          <a:xfrm>
            <a:off x="4207161" y="2313402"/>
            <a:ext cx="38385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600" dirty="0"/>
              <a:t>HTML </a:t>
            </a:r>
            <a:r>
              <a:rPr lang="en-US" sz="1600" dirty="0" err="1"/>
              <a:t>sesuai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sifatnya</a:t>
            </a:r>
            <a:r>
              <a:rPr lang="en-US" sz="1600" dirty="0"/>
              <a:t> </a:t>
            </a:r>
            <a:r>
              <a:rPr lang="en-US" sz="1600" dirty="0" err="1"/>
              <a:t>yaitu</a:t>
            </a:r>
            <a:r>
              <a:rPr lang="en-US" sz="1600" dirty="0"/>
              <a:t> hypertext, yang </a:t>
            </a:r>
            <a:r>
              <a:rPr lang="en-US" sz="1600" dirty="0" err="1"/>
              <a:t>artinya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/>
              <a:t>teks</a:t>
            </a:r>
            <a:r>
              <a:rPr lang="en-US" sz="1600" dirty="0"/>
              <a:t> yang </a:t>
            </a:r>
            <a:r>
              <a:rPr lang="en-US" sz="1600" dirty="0" err="1"/>
              <a:t>pendek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acuan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berpindah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halaman</a:t>
            </a:r>
            <a:r>
              <a:rPr lang="en-US" sz="1600" dirty="0"/>
              <a:t> yang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halaman</a:t>
            </a:r>
            <a:r>
              <a:rPr lang="en-US" sz="1600" dirty="0"/>
              <a:t> yang lain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mendapatkan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.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menciptakan</a:t>
            </a:r>
            <a:r>
              <a:rPr lang="en-US" sz="1600" dirty="0"/>
              <a:t> </a:t>
            </a:r>
            <a:r>
              <a:rPr lang="en-US" sz="1600" dirty="0" err="1"/>
              <a:t>teks</a:t>
            </a:r>
            <a:r>
              <a:rPr lang="en-US" sz="1600" dirty="0"/>
              <a:t>/</a:t>
            </a:r>
            <a:r>
              <a:rPr lang="en-US" sz="1600" dirty="0" err="1"/>
              <a:t>tombol</a:t>
            </a:r>
            <a:r>
              <a:rPr lang="en-US" sz="1600" dirty="0"/>
              <a:t> yang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perpindahan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diperlukan</a:t>
            </a:r>
            <a:r>
              <a:rPr lang="en-US" sz="1600" dirty="0"/>
              <a:t> tag </a:t>
            </a:r>
            <a:r>
              <a:rPr lang="en-US" sz="1600" dirty="0" err="1"/>
              <a:t>khusus</a:t>
            </a:r>
            <a:r>
              <a:rPr lang="en-US" sz="1600" dirty="0"/>
              <a:t> yang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menjalankan</a:t>
            </a:r>
            <a:r>
              <a:rPr lang="en-US" sz="1600" dirty="0"/>
              <a:t> </a:t>
            </a:r>
            <a:r>
              <a:rPr lang="en-US" sz="1600" dirty="0" err="1"/>
              <a:t>perintah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.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bab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dijelaskan</a:t>
            </a:r>
            <a:r>
              <a:rPr lang="en-US" sz="1600" dirty="0"/>
              <a:t>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bagaimana</a:t>
            </a:r>
            <a:r>
              <a:rPr lang="en-US" sz="1600" dirty="0"/>
              <a:t> </a:t>
            </a:r>
            <a:r>
              <a:rPr lang="en-US" sz="1600" dirty="0" err="1"/>
              <a:t>membuat</a:t>
            </a:r>
            <a:r>
              <a:rPr lang="en-US" sz="1600" dirty="0"/>
              <a:t> </a:t>
            </a:r>
            <a:r>
              <a:rPr lang="en-US" sz="1600" dirty="0" err="1" smtClean="0"/>
              <a:t>sebuah</a:t>
            </a:r>
            <a:r>
              <a:rPr lang="en-US" sz="1600" dirty="0" smtClean="0"/>
              <a:t> </a:t>
            </a:r>
            <a:r>
              <a:rPr lang="en-US" sz="1600" dirty="0"/>
              <a:t>hyperlink yang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tujuan</a:t>
            </a:r>
            <a:r>
              <a:rPr lang="en-US" sz="1600" dirty="0"/>
              <a:t> </a:t>
            </a:r>
            <a:r>
              <a:rPr lang="en-US" sz="1600" dirty="0" err="1"/>
              <a:t>perpindahan</a:t>
            </a:r>
            <a:r>
              <a:rPr lang="en-US" sz="1600" dirty="0"/>
              <a:t> </a:t>
            </a:r>
            <a:r>
              <a:rPr lang="en-US" sz="1600" dirty="0" err="1"/>
              <a:t>halaman</a:t>
            </a:r>
            <a:r>
              <a:rPr lang="en-US" sz="1600" dirty="0"/>
              <a:t> </a:t>
            </a:r>
            <a:r>
              <a:rPr lang="en-US" sz="1600" dirty="0" err="1"/>
              <a:t>sesuai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yang </a:t>
            </a:r>
            <a:r>
              <a:rPr lang="en-US" sz="1600" dirty="0" err="1"/>
              <a:t>kita</a:t>
            </a:r>
            <a:r>
              <a:rPr lang="en-US" sz="1600" dirty="0"/>
              <a:t> </a:t>
            </a:r>
            <a:r>
              <a:rPr lang="en-US" sz="1600" dirty="0" err="1"/>
              <a:t>inginkan</a:t>
            </a:r>
            <a:r>
              <a:rPr lang="en-US" sz="1600" dirty="0"/>
              <a:t>. </a:t>
            </a:r>
            <a:endParaRPr lang="da-DK" sz="1600" dirty="0">
              <a:solidFill>
                <a:schemeClr val="tx2"/>
              </a:solidFill>
            </a:endParaRPr>
          </a:p>
        </p:txBody>
      </p:sp>
      <p:grpSp>
        <p:nvGrpSpPr>
          <p:cNvPr id="11" name="Gruppe 45"/>
          <p:cNvGrpSpPr>
            <a:grpSpLocks/>
          </p:cNvGrpSpPr>
          <p:nvPr/>
        </p:nvGrpSpPr>
        <p:grpSpPr bwMode="auto">
          <a:xfrm>
            <a:off x="667412" y="2756860"/>
            <a:ext cx="2946400" cy="2946400"/>
            <a:chOff x="5321300" y="2489200"/>
            <a:chExt cx="2946400" cy="2946400"/>
          </a:xfrm>
        </p:grpSpPr>
        <p:sp>
          <p:nvSpPr>
            <p:cNvPr id="13" name="Rektangel 16"/>
            <p:cNvSpPr>
              <a:spLocks noChangeArrowheads="1"/>
            </p:cNvSpPr>
            <p:nvPr/>
          </p:nvSpPr>
          <p:spPr bwMode="auto">
            <a:xfrm>
              <a:off x="5321300" y="2489200"/>
              <a:ext cx="2946400" cy="2946400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400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pic>
          <p:nvPicPr>
            <p:cNvPr id="14" name="Billede 44" descr="dreamstime_go to www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33649" y="2615564"/>
              <a:ext cx="2721702" cy="267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60"/>
            </a:gs>
            <a:gs pos="100000">
              <a:srgbClr val="0070C0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mbinationstegning 3"/>
          <p:cNvSpPr/>
          <p:nvPr/>
        </p:nvSpPr>
        <p:spPr>
          <a:xfrm>
            <a:off x="0" y="4216400"/>
            <a:ext cx="9144000" cy="26670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17145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26543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2654300"/>
              <a:gd name="connsiteX1" fmla="*/ 5702300 w 9182100"/>
              <a:gd name="connsiteY1" fmla="*/ 1016000 h 2654300"/>
              <a:gd name="connsiteX2" fmla="*/ 9182100 w 9182100"/>
              <a:gd name="connsiteY2" fmla="*/ 609600 h 2654300"/>
              <a:gd name="connsiteX3" fmla="*/ 9182100 w 9182100"/>
              <a:gd name="connsiteY3" fmla="*/ 2654300 h 2654300"/>
              <a:gd name="connsiteX4" fmla="*/ 0 w 9182100"/>
              <a:gd name="connsiteY4" fmla="*/ 1828800 h 2654300"/>
              <a:gd name="connsiteX5" fmla="*/ 12700 w 9182100"/>
              <a:gd name="connsiteY5" fmla="*/ 0 h 2654300"/>
              <a:gd name="connsiteX0" fmla="*/ 12700 w 9182100"/>
              <a:gd name="connsiteY0" fmla="*/ 0 h 2667000"/>
              <a:gd name="connsiteX1" fmla="*/ 5702300 w 9182100"/>
              <a:gd name="connsiteY1" fmla="*/ 1016000 h 2667000"/>
              <a:gd name="connsiteX2" fmla="*/ 9182100 w 9182100"/>
              <a:gd name="connsiteY2" fmla="*/ 609600 h 2667000"/>
              <a:gd name="connsiteX3" fmla="*/ 9182100 w 9182100"/>
              <a:gd name="connsiteY3" fmla="*/ 2654300 h 2667000"/>
              <a:gd name="connsiteX4" fmla="*/ 0 w 9182100"/>
              <a:gd name="connsiteY4" fmla="*/ 2667000 h 2667000"/>
              <a:gd name="connsiteX5" fmla="*/ 12700 w 9182100"/>
              <a:gd name="connsiteY5" fmla="*/ 0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2667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2654300"/>
                </a:lnTo>
                <a:lnTo>
                  <a:pt x="0" y="2667000"/>
                </a:lnTo>
                <a:cubicBezTo>
                  <a:pt x="4233" y="162136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0">
                <a:srgbClr val="69BED9"/>
              </a:gs>
              <a:gs pos="100000">
                <a:srgbClr val="1F88C8"/>
              </a:gs>
            </a:gsLst>
            <a:lin ang="5400000" scaled="1"/>
            <a:tileRect/>
          </a:gra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9" name="Tekstboks 9"/>
          <p:cNvSpPr txBox="1">
            <a:spLocks noChangeArrowheads="1"/>
          </p:cNvSpPr>
          <p:nvPr/>
        </p:nvSpPr>
        <p:spPr bwMode="auto">
          <a:xfrm>
            <a:off x="627799" y="1309808"/>
            <a:ext cx="7813533" cy="440120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err="1"/>
              <a:t>Dikatakan</a:t>
            </a:r>
            <a:r>
              <a:rPr lang="en-US" sz="2000" dirty="0"/>
              <a:t> hypertext </a:t>
            </a:r>
            <a:r>
              <a:rPr lang="en-US" sz="2000" dirty="0" err="1"/>
              <a:t>apabila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tambilan</a:t>
            </a:r>
            <a:r>
              <a:rPr lang="en-US" sz="2000" dirty="0"/>
              <a:t> </a:t>
            </a:r>
            <a:r>
              <a:rPr lang="en-US" sz="2000" dirty="0" err="1"/>
              <a:t>halaman</a:t>
            </a:r>
            <a:r>
              <a:rPr lang="en-US" sz="2000" dirty="0"/>
              <a:t> website </a:t>
            </a:r>
            <a:r>
              <a:rPr lang="en-US" sz="2000" dirty="0" err="1"/>
              <a:t>terdapat</a:t>
            </a:r>
            <a:r>
              <a:rPr lang="en-US" sz="2000" dirty="0"/>
              <a:t> hyperlink. </a:t>
            </a:r>
            <a:r>
              <a:rPr lang="en-US" sz="2000" dirty="0" err="1"/>
              <a:t>Situs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internet </a:t>
            </a:r>
            <a:r>
              <a:rPr lang="en-US" sz="2000" dirty="0" err="1"/>
              <a:t>hampir</a:t>
            </a:r>
            <a:r>
              <a:rPr lang="en-US" sz="2000" dirty="0"/>
              <a:t> </a:t>
            </a:r>
            <a:r>
              <a:rPr lang="en-US" sz="2000" dirty="0" err="1"/>
              <a:t>seluruhnya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hyperlink. Hyperlink </a:t>
            </a:r>
            <a:r>
              <a:rPr lang="en-US" sz="2000" dirty="0" err="1"/>
              <a:t>sifatnya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dua</a:t>
            </a:r>
            <a:r>
              <a:rPr lang="en-US" sz="2000" dirty="0"/>
              <a:t> </a:t>
            </a:r>
            <a:r>
              <a:rPr lang="en-US" sz="2000" dirty="0" err="1"/>
              <a:t>yaitu</a:t>
            </a:r>
            <a:r>
              <a:rPr lang="en-US" sz="2000" dirty="0"/>
              <a:t> : </a:t>
            </a:r>
            <a:endParaRPr lang="en-US" sz="2000" dirty="0" smtClean="0"/>
          </a:p>
          <a:p>
            <a:endParaRPr lang="en-US" sz="2000" dirty="0"/>
          </a:p>
          <a:p>
            <a:r>
              <a:rPr lang="fi-FI" sz="2000" dirty="0"/>
              <a:t>1. </a:t>
            </a:r>
            <a:r>
              <a:rPr lang="fi-FI" sz="2000" dirty="0" smtClean="0"/>
              <a:t>Berpindah dari </a:t>
            </a:r>
            <a:r>
              <a:rPr lang="fi-FI" sz="2000" dirty="0"/>
              <a:t>satu halaman ke halaman lain </a:t>
            </a:r>
          </a:p>
          <a:p>
            <a:r>
              <a:rPr lang="en-US" sz="2000" dirty="0"/>
              <a:t>2. </a:t>
            </a:r>
            <a:r>
              <a:rPr lang="en-US" sz="2000" dirty="0" err="1" smtClean="0"/>
              <a:t>Berpindah</a:t>
            </a:r>
            <a:r>
              <a:rPr lang="en-US" sz="2000" dirty="0" smtClean="0"/>
              <a:t> </a:t>
            </a:r>
            <a:r>
              <a:rPr lang="en-US" sz="2000" dirty="0" err="1" smtClean="0"/>
              <a:t>letak</a:t>
            </a:r>
            <a:r>
              <a:rPr lang="en-US" sz="2000" dirty="0" smtClean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halaman</a:t>
            </a:r>
            <a:r>
              <a:rPr lang="en-US" sz="2000" dirty="0"/>
              <a:t> </a:t>
            </a:r>
            <a:r>
              <a:rPr lang="en-US" sz="2000" dirty="0" err="1"/>
              <a:t>saja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pPr algn="just"/>
            <a:r>
              <a:rPr lang="en-US" sz="2000" dirty="0"/>
              <a:t>Tag yang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membuat</a:t>
            </a:r>
            <a:r>
              <a:rPr lang="en-US" sz="2000" dirty="0"/>
              <a:t> hyperlink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pasangan</a:t>
            </a:r>
            <a:r>
              <a:rPr lang="en-US" sz="2000" dirty="0"/>
              <a:t> tag &lt;A&gt;…&lt;/A&gt; </a:t>
            </a:r>
            <a:r>
              <a:rPr lang="en-US" sz="2000" dirty="0" err="1"/>
              <a:t>atau</a:t>
            </a:r>
            <a:r>
              <a:rPr lang="en-US" sz="2000" dirty="0"/>
              <a:t> yang </a:t>
            </a:r>
            <a:r>
              <a:rPr lang="en-US" sz="2000" dirty="0" err="1"/>
              <a:t>biasa</a:t>
            </a:r>
            <a:r>
              <a:rPr lang="en-US" sz="2000" dirty="0"/>
              <a:t> </a:t>
            </a:r>
            <a:r>
              <a:rPr lang="en-US" sz="2000" dirty="0" err="1"/>
              <a:t>disebut</a:t>
            </a:r>
            <a:r>
              <a:rPr lang="en-US" sz="2000" dirty="0"/>
              <a:t> tag </a:t>
            </a:r>
            <a:r>
              <a:rPr lang="en-US" sz="2000" dirty="0" err="1"/>
              <a:t>jangkar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anchor tag. </a:t>
            </a:r>
            <a:endParaRPr lang="en-US" sz="2000" dirty="0" smtClean="0"/>
          </a:p>
          <a:p>
            <a:pPr algn="ctr"/>
            <a:r>
              <a:rPr lang="en-US" sz="2000" dirty="0" err="1" smtClean="0"/>
              <a:t>Bentuk</a:t>
            </a:r>
            <a:r>
              <a:rPr lang="en-US" sz="2000" dirty="0" smtClean="0"/>
              <a:t> </a:t>
            </a:r>
            <a:r>
              <a:rPr lang="en-US" sz="2000" dirty="0"/>
              <a:t>paling </a:t>
            </a:r>
            <a:r>
              <a:rPr lang="en-US" sz="2000" dirty="0" err="1"/>
              <a:t>sederhana</a:t>
            </a:r>
            <a:r>
              <a:rPr lang="en-US" sz="2000" dirty="0"/>
              <a:t> </a:t>
            </a:r>
            <a:r>
              <a:rPr lang="en-US" sz="2000" dirty="0" err="1"/>
              <a:t>penggunaan</a:t>
            </a:r>
            <a:r>
              <a:rPr lang="en-US" sz="2000" dirty="0"/>
              <a:t> tag </a:t>
            </a:r>
            <a:r>
              <a:rPr lang="en-US" sz="2000" dirty="0" err="1"/>
              <a:t>jangkar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r>
              <a:rPr lang="en-US" sz="2000" dirty="0"/>
              <a:t> : </a:t>
            </a:r>
            <a:r>
              <a:rPr lang="en-US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&lt;a </a:t>
            </a:r>
            <a:r>
              <a:rPr lang="en-US" sz="2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href</a:t>
            </a:r>
            <a:r>
              <a:rPr lang="en-US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= “</a:t>
            </a:r>
            <a:r>
              <a:rPr lang="en-US" sz="2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url</a:t>
            </a:r>
            <a:r>
              <a:rPr lang="en-US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”&gt;Label Link&lt;/a&gt;.</a:t>
            </a:r>
            <a:r>
              <a:rPr lang="en-US" sz="2000" i="1" dirty="0"/>
              <a:t> </a:t>
            </a:r>
            <a:endParaRPr lang="en-US" sz="2000" i="1" dirty="0" smtClean="0"/>
          </a:p>
          <a:p>
            <a:pPr algn="ctr"/>
            <a:endParaRPr lang="en-US" sz="2000" i="1" dirty="0" smtClean="0"/>
          </a:p>
          <a:p>
            <a:pPr algn="just"/>
            <a:r>
              <a:rPr lang="en-US" sz="2000" dirty="0" smtClean="0"/>
              <a:t>URL(Uniform </a:t>
            </a:r>
            <a:r>
              <a:rPr lang="en-US" sz="2000" dirty="0"/>
              <a:t>resource Locator)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berupa</a:t>
            </a:r>
            <a:r>
              <a:rPr lang="en-US" sz="2000" dirty="0"/>
              <a:t> </a:t>
            </a:r>
            <a:r>
              <a:rPr lang="en-US" sz="2000" dirty="0" err="1"/>
              <a:t>alamat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dokumen</a:t>
            </a:r>
            <a:r>
              <a:rPr lang="en-US" sz="2000" dirty="0"/>
              <a:t> web, </a:t>
            </a:r>
            <a:r>
              <a:rPr lang="en-US" sz="2000" dirty="0" err="1"/>
              <a:t>gambar</a:t>
            </a:r>
            <a:r>
              <a:rPr lang="en-US" sz="2000" dirty="0"/>
              <a:t>, </a:t>
            </a:r>
            <a:r>
              <a:rPr lang="en-US" sz="2000" dirty="0" err="1"/>
              <a:t>ataupun</a:t>
            </a:r>
            <a:r>
              <a:rPr lang="en-US" sz="2000" dirty="0"/>
              <a:t> </a:t>
            </a:r>
            <a:r>
              <a:rPr lang="en-US" sz="2000" dirty="0" err="1"/>
              <a:t>menyatakan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protokol</a:t>
            </a:r>
            <a:r>
              <a:rPr lang="en-US" sz="2000" dirty="0"/>
              <a:t> lain </a:t>
            </a:r>
            <a:endParaRPr lang="da-DK" sz="2000" dirty="0">
              <a:solidFill>
                <a:schemeClr val="tx2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0" name="Titel 16"/>
          <p:cNvSpPr txBox="1">
            <a:spLocks/>
          </p:cNvSpPr>
          <p:nvPr/>
        </p:nvSpPr>
        <p:spPr bwMode="auto">
          <a:xfrm>
            <a:off x="636564" y="193440"/>
            <a:ext cx="7858172" cy="8301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Narrow"/>
                <a:ea typeface="ＭＳ Ｐゴシック" pitchFamily="-97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9pPr>
          </a:lstStyle>
          <a:p>
            <a:r>
              <a:rPr lang="en-US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Hyperlink </a:t>
            </a:r>
            <a:r>
              <a:rPr lang="en-US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ke</a:t>
            </a:r>
            <a:r>
              <a:rPr lang="en-US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en-US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Halaman</a:t>
            </a:r>
            <a:r>
              <a:rPr lang="en-US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Web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5"/>
          <p:cNvSpPr txBox="1">
            <a:spLocks noChangeArrowheads="1"/>
          </p:cNvSpPr>
          <p:nvPr/>
        </p:nvSpPr>
        <p:spPr bwMode="gray">
          <a:xfrm>
            <a:off x="863600" y="356383"/>
            <a:ext cx="74422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</a:pPr>
            <a:r>
              <a:rPr lang="en-US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chitext" pitchFamily="2" charset="0"/>
              </a:rPr>
              <a:t>CONTOH PROGRAM</a:t>
            </a:r>
            <a:endParaRPr lang="en-US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chitext" pitchFamily="2" charset="0"/>
            </a:endParaRPr>
          </a:p>
        </p:txBody>
      </p:sp>
      <p:grpSp>
        <p:nvGrpSpPr>
          <p:cNvPr id="24580" name="Group 20"/>
          <p:cNvGrpSpPr>
            <a:grpSpLocks/>
          </p:cNvGrpSpPr>
          <p:nvPr/>
        </p:nvGrpSpPr>
        <p:grpSpPr bwMode="auto">
          <a:xfrm>
            <a:off x="313899" y="1879504"/>
            <a:ext cx="8570794" cy="3563937"/>
            <a:chOff x="863600" y="2201863"/>
            <a:chExt cx="7378700" cy="3563937"/>
          </a:xfrm>
        </p:grpSpPr>
        <p:sp>
          <p:nvSpPr>
            <p:cNvPr id="33" name="Rektangel 32"/>
            <p:cNvSpPr>
              <a:spLocks noChangeArrowheads="1"/>
            </p:cNvSpPr>
            <p:nvPr/>
          </p:nvSpPr>
          <p:spPr bwMode="auto">
            <a:xfrm>
              <a:off x="4540384" y="2201863"/>
              <a:ext cx="3701916" cy="354012"/>
            </a:xfrm>
            <a:prstGeom prst="rect">
              <a:avLst/>
            </a:prstGeom>
            <a:gradFill flip="none" rotWithShape="1">
              <a:gsLst>
                <a:gs pos="0">
                  <a:srgbClr val="69BED9"/>
                </a:gs>
                <a:gs pos="100000">
                  <a:srgbClr val="1F88C8"/>
                </a:gs>
              </a:gsLst>
              <a:lin ang="5400000" scaled="1"/>
              <a:tileRect/>
            </a:gradFill>
            <a:ln w="952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52" name="Rektangel 51"/>
            <p:cNvSpPr>
              <a:spLocks noChangeArrowheads="1"/>
            </p:cNvSpPr>
            <p:nvPr/>
          </p:nvSpPr>
          <p:spPr bwMode="auto">
            <a:xfrm>
              <a:off x="4540384" y="2628900"/>
              <a:ext cx="3689216" cy="3136900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49001">
                  <a:srgbClr val="FFFFFF"/>
                </a:gs>
                <a:gs pos="100000">
                  <a:schemeClr val="tx1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4583" name="Tekstboks 68"/>
            <p:cNvSpPr txBox="1">
              <a:spLocks noChangeArrowheads="1"/>
            </p:cNvSpPr>
            <p:nvPr/>
          </p:nvSpPr>
          <p:spPr bwMode="auto">
            <a:xfrm>
              <a:off x="4623446" y="3033717"/>
              <a:ext cx="3606153" cy="2123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&lt;</a:t>
              </a:r>
              <a:r>
                <a:rPr lang="en-US" sz="1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HTML</a:t>
              </a:r>
              <a:r>
                <a:rPr lang="en-US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&gt;</a:t>
              </a:r>
            </a:p>
            <a:p>
              <a:pPr algn="just"/>
              <a:r>
                <a:rPr lang="en-US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&lt;</a:t>
              </a:r>
              <a:r>
                <a:rPr lang="en-US" sz="1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HEAD</a:t>
              </a:r>
              <a:r>
                <a:rPr lang="en-US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&gt;</a:t>
              </a:r>
            </a:p>
            <a:p>
              <a:pPr algn="just"/>
              <a:r>
                <a:rPr lang="en-US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&lt;</a:t>
              </a:r>
              <a:r>
                <a:rPr lang="en-US" sz="1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TITLE&gt; Hyperlink2 &lt;/TITLE&gt; </a:t>
              </a:r>
              <a:endParaRPr lang="en-US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pPr algn="just"/>
              <a:r>
                <a:rPr lang="en-US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&lt;/</a:t>
              </a:r>
              <a:r>
                <a:rPr lang="en-US" sz="1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HEAD&gt; </a:t>
              </a:r>
              <a:endParaRPr lang="en-US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pPr algn="just"/>
              <a:r>
                <a:rPr lang="en-US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&lt;</a:t>
              </a:r>
              <a:r>
                <a:rPr lang="en-US" sz="1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BODY&gt; </a:t>
              </a:r>
              <a:endParaRPr lang="en-US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pPr algn="just"/>
              <a:r>
                <a:rPr lang="en-US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Ini</a:t>
              </a:r>
              <a:r>
                <a:rPr lang="en-US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12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Bagian</a:t>
              </a:r>
              <a:r>
                <a:rPr lang="en-US" sz="1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12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kedua</a:t>
              </a:r>
              <a:r>
                <a:rPr lang="en-US" sz="1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12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dari</a:t>
              </a:r>
              <a:r>
                <a:rPr lang="en-US" sz="1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Web </a:t>
              </a:r>
              <a:r>
                <a:rPr lang="en-US" sz="12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saya</a:t>
              </a:r>
              <a:r>
                <a:rPr lang="en-US" sz="1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. </a:t>
              </a:r>
              <a:endParaRPr lang="en-US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pPr algn="just"/>
              <a:r>
                <a:rPr lang="en-US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&lt;</a:t>
              </a:r>
              <a:r>
                <a:rPr lang="en-US" sz="1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BR&gt;&lt;CENTER&gt; </a:t>
              </a:r>
              <a:endParaRPr lang="en-US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pPr algn="just"/>
              <a:r>
                <a:rPr lang="en-US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&lt;</a:t>
              </a:r>
              <a:r>
                <a:rPr lang="en-US" sz="1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A HREF=”halaman1.html”&gt;</a:t>
              </a:r>
              <a:r>
                <a:rPr lang="en-US" sz="12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kembali</a:t>
              </a:r>
              <a:r>
                <a:rPr lang="en-US" sz="1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12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Ke</a:t>
              </a:r>
              <a:r>
                <a:rPr lang="en-US" sz="1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12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Halaman</a:t>
              </a:r>
              <a:r>
                <a:rPr lang="en-US" sz="1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1&lt;/A&gt; &lt;/CENTER</a:t>
              </a:r>
              <a:r>
                <a:rPr lang="en-US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&gt;</a:t>
              </a:r>
            </a:p>
            <a:p>
              <a:pPr algn="just"/>
              <a:r>
                <a:rPr lang="en-US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&lt;/</a:t>
              </a:r>
              <a:r>
                <a:rPr lang="en-US" sz="1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BODY&gt; </a:t>
              </a:r>
              <a:endParaRPr lang="en-US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pPr algn="just"/>
              <a:r>
                <a:rPr lang="en-US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&lt;/</a:t>
              </a:r>
              <a:r>
                <a:rPr lang="en-US" sz="1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HTML&gt; </a:t>
              </a:r>
              <a:endParaRPr lang="da-DK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24584" name="Rectangle 5"/>
            <p:cNvSpPr txBox="1">
              <a:spLocks noChangeArrowheads="1"/>
            </p:cNvSpPr>
            <p:nvPr/>
          </p:nvSpPr>
          <p:spPr bwMode="gray">
            <a:xfrm>
              <a:off x="4658015" y="2250767"/>
              <a:ext cx="1966912" cy="25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defTabSz="914400" eaLnBrk="0" hangingPunct="0">
                <a:lnSpc>
                  <a:spcPct val="95000"/>
                </a:lnSpc>
              </a:pPr>
              <a:r>
                <a:rPr lang="en-US" sz="1200" b="1" dirty="0" smtClean="0">
                  <a:solidFill>
                    <a:schemeClr val="tx2"/>
                  </a:solidFill>
                </a:rPr>
                <a:t>halaman2.html</a:t>
              </a:r>
              <a:endParaRPr lang="en-US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64" name="Rektangel 63"/>
            <p:cNvSpPr>
              <a:spLocks noChangeArrowheads="1"/>
            </p:cNvSpPr>
            <p:nvPr/>
          </p:nvSpPr>
          <p:spPr bwMode="auto">
            <a:xfrm>
              <a:off x="863600" y="2214563"/>
              <a:ext cx="3556000" cy="354012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400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65" name="Rektangel 64"/>
            <p:cNvSpPr>
              <a:spLocks noChangeArrowheads="1"/>
            </p:cNvSpPr>
            <p:nvPr/>
          </p:nvSpPr>
          <p:spPr bwMode="auto">
            <a:xfrm>
              <a:off x="863600" y="2628900"/>
              <a:ext cx="3543300" cy="3136900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41000">
                  <a:srgbClr val="FFFFFF"/>
                </a:gs>
                <a:gs pos="100000">
                  <a:schemeClr val="tx1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14353" name="Tekstboks 72"/>
            <p:cNvSpPr txBox="1">
              <a:spLocks noChangeArrowheads="1"/>
            </p:cNvSpPr>
            <p:nvPr/>
          </p:nvSpPr>
          <p:spPr bwMode="auto">
            <a:xfrm>
              <a:off x="1009662" y="2933633"/>
              <a:ext cx="3252788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n-US" sz="1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&lt;HTML&gt; </a:t>
              </a:r>
              <a:endParaRPr lang="en-US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pPr algn="just">
                <a:defRPr/>
              </a:pPr>
              <a:r>
                <a:rPr lang="en-US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&lt;</a:t>
              </a:r>
              <a:r>
                <a:rPr lang="en-US" sz="1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HEAD&gt; </a:t>
              </a:r>
              <a:endParaRPr lang="en-US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pPr algn="just">
                <a:defRPr/>
              </a:pPr>
              <a:r>
                <a:rPr lang="en-US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&lt;</a:t>
              </a:r>
              <a:r>
                <a:rPr lang="en-US" sz="1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TITLE&gt; Hyperlink &lt;/TITLE&gt; </a:t>
              </a:r>
              <a:endParaRPr lang="en-US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pPr algn="just">
                <a:defRPr/>
              </a:pPr>
              <a:r>
                <a:rPr lang="en-US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&lt;/</a:t>
              </a:r>
              <a:r>
                <a:rPr lang="en-US" sz="1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HEAD&gt; </a:t>
              </a:r>
              <a:endParaRPr lang="en-US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pPr algn="just">
                <a:defRPr/>
              </a:pPr>
              <a:r>
                <a:rPr lang="en-US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&lt;</a:t>
              </a:r>
              <a:r>
                <a:rPr lang="en-US" sz="1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BODY&gt; </a:t>
              </a:r>
              <a:endParaRPr lang="en-US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pPr algn="just">
                <a:defRPr/>
              </a:pPr>
              <a:r>
                <a:rPr lang="en-US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Ini</a:t>
              </a:r>
              <a:r>
                <a:rPr lang="en-US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12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Bagian</a:t>
              </a:r>
              <a:r>
                <a:rPr lang="en-US" sz="1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12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pertama</a:t>
              </a:r>
              <a:r>
                <a:rPr lang="en-US" sz="1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12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dari</a:t>
              </a:r>
              <a:r>
                <a:rPr lang="en-US" sz="1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Web </a:t>
              </a:r>
              <a:r>
                <a:rPr lang="en-US" sz="12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saya</a:t>
              </a:r>
              <a:r>
                <a:rPr lang="en-US" sz="1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. </a:t>
              </a:r>
              <a:endParaRPr lang="en-US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pPr algn="just">
                <a:defRPr/>
              </a:pPr>
              <a:r>
                <a:rPr lang="en-US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&lt;</a:t>
              </a:r>
              <a:r>
                <a:rPr lang="en-US" sz="1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BR&gt;</a:t>
              </a:r>
              <a:r>
                <a:rPr lang="en-US" sz="12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Silahkan</a:t>
              </a:r>
              <a:r>
                <a:rPr lang="en-US" sz="1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12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membaca</a:t>
              </a:r>
              <a:r>
                <a:rPr lang="en-US" sz="1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12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halaman</a:t>
              </a:r>
              <a:r>
                <a:rPr lang="en-US" sz="1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12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kedua</a:t>
              </a:r>
              <a:r>
                <a:rPr lang="en-US" sz="1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&lt;BR&gt;&lt;CENTER&gt; </a:t>
              </a:r>
              <a:endParaRPr lang="en-US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pPr algn="just">
                <a:defRPr/>
              </a:pPr>
              <a:r>
                <a:rPr lang="en-US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&lt;</a:t>
              </a:r>
              <a:r>
                <a:rPr lang="en-US" sz="1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A HREF=”halaman2.html”&gt;</a:t>
              </a:r>
              <a:r>
                <a:rPr lang="en-US" sz="12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Ke</a:t>
              </a:r>
              <a:r>
                <a:rPr lang="en-US" sz="1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12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Halaman</a:t>
              </a:r>
              <a:r>
                <a:rPr lang="en-US" sz="1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2&lt;/A&gt; &lt;/CENTER</a:t>
              </a:r>
              <a:r>
                <a:rPr lang="en-US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&gt;</a:t>
              </a:r>
            </a:p>
            <a:p>
              <a:pPr algn="just">
                <a:defRPr/>
              </a:pPr>
              <a:r>
                <a:rPr lang="en-US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&lt;/</a:t>
              </a:r>
              <a:r>
                <a:rPr lang="en-US" sz="1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BODY</a:t>
              </a:r>
              <a:r>
                <a:rPr lang="en-US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&gt;</a:t>
              </a:r>
            </a:p>
            <a:p>
              <a:pPr algn="just">
                <a:defRPr/>
              </a:pPr>
              <a:r>
                <a:rPr lang="en-US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1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&lt;/HTML&gt; </a:t>
              </a:r>
              <a:endParaRPr lang="da-DK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4591" name="Rectangle 5"/>
            <p:cNvSpPr txBox="1">
              <a:spLocks noChangeArrowheads="1"/>
            </p:cNvSpPr>
            <p:nvPr/>
          </p:nvSpPr>
          <p:spPr bwMode="gray">
            <a:xfrm>
              <a:off x="950913" y="2278063"/>
              <a:ext cx="2671762" cy="223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defTabSz="914400" eaLnBrk="0" hangingPunct="0">
                <a:lnSpc>
                  <a:spcPct val="95000"/>
                </a:lnSpc>
              </a:pPr>
              <a:r>
                <a:rPr lang="en-US" sz="1200" b="1" dirty="0" smtClean="0">
                  <a:solidFill>
                    <a:schemeClr val="accent1"/>
                  </a:solidFill>
                </a:rPr>
                <a:t>halaman1.html</a:t>
              </a:r>
              <a:endParaRPr lang="en-US" sz="1200" b="1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gray">
          <a:xfrm>
            <a:off x="642223" y="996950"/>
            <a:ext cx="7846684" cy="125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 defTabSz="801688"/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Tulisan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Hyperlink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dapat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diberikan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warna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sesuai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dengan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keinginan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, </a:t>
            </a:r>
            <a:r>
              <a:rPr lang="en-US" sz="2000" dirty="0" err="1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dengan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menggunakan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perintah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LINK, ALINK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dan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VLINK yang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disisipkan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pada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perintah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&lt;BODY&gt;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sebagai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berikut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: </a:t>
            </a:r>
            <a:endParaRPr lang="en-US" sz="2000" dirty="0" smtClean="0">
              <a:solidFill>
                <a:schemeClr val="bg1">
                  <a:lumMod val="10000"/>
                </a:schemeClr>
              </a:solidFill>
              <a:latin typeface="+mn-lt"/>
            </a:endParaRPr>
          </a:p>
          <a:p>
            <a:pPr algn="just" defTabSz="801688"/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&lt;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BODY LINK=”Purple” ALINK=”yellow” VLINK=”almond”&gt; </a:t>
            </a:r>
          </a:p>
        </p:txBody>
      </p:sp>
      <p:sp>
        <p:nvSpPr>
          <p:cNvPr id="25605" name="Rectangle 5"/>
          <p:cNvSpPr txBox="1">
            <a:spLocks noChangeArrowheads="1"/>
          </p:cNvSpPr>
          <p:nvPr/>
        </p:nvSpPr>
        <p:spPr bwMode="gray">
          <a:xfrm>
            <a:off x="313898" y="246750"/>
            <a:ext cx="8434316" cy="47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/>
            <a:r>
              <a:rPr lang="en-US" sz="28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chitext" pitchFamily="2" charset="0"/>
              </a:rPr>
              <a:t>Memberikan</a:t>
            </a:r>
            <a:r>
              <a:rPr lang="en-US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chitext" pitchFamily="2" charset="0"/>
              </a:rPr>
              <a:t> </a:t>
            </a:r>
            <a:r>
              <a:rPr lang="en-US" sz="2800" b="1" u="sng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chitext" pitchFamily="2" charset="0"/>
              </a:rPr>
              <a:t>warna</a:t>
            </a:r>
            <a:r>
              <a:rPr lang="en-US" sz="28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chitext" pitchFamily="2" charset="0"/>
              </a:rPr>
              <a:t> </a:t>
            </a:r>
            <a:r>
              <a:rPr lang="en-US" sz="2800" b="1" u="sng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chitext" pitchFamily="2" charset="0"/>
              </a:rPr>
              <a:t>pada</a:t>
            </a:r>
            <a:r>
              <a:rPr lang="en-US" sz="28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chitext" pitchFamily="2" charset="0"/>
              </a:rPr>
              <a:t> Hyperlink </a:t>
            </a:r>
          </a:p>
        </p:txBody>
      </p:sp>
      <p:sp>
        <p:nvSpPr>
          <p:cNvPr id="13" name="Tekstboks 12"/>
          <p:cNvSpPr txBox="1">
            <a:spLocks noChangeArrowheads="1"/>
          </p:cNvSpPr>
          <p:nvPr/>
        </p:nvSpPr>
        <p:spPr bwMode="auto">
          <a:xfrm>
            <a:off x="1055688" y="5376863"/>
            <a:ext cx="3222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tl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da-DK" sz="1200" dirty="0">
              <a:solidFill>
                <a:srgbClr val="171717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34" name="Rektangel 33"/>
          <p:cNvSpPr>
            <a:spLocks noChangeArrowheads="1"/>
          </p:cNvSpPr>
          <p:nvPr/>
        </p:nvSpPr>
        <p:spPr bwMode="auto">
          <a:xfrm>
            <a:off x="614149" y="2390890"/>
            <a:ext cx="7874758" cy="3632200"/>
          </a:xfrm>
          <a:prstGeom prst="rect">
            <a:avLst/>
          </a:prstGeom>
          <a:gradFill flip="none" rotWithShape="1">
            <a:gsLst>
              <a:gs pos="0">
                <a:srgbClr val="69BED9"/>
              </a:gs>
              <a:gs pos="100000">
                <a:srgbClr val="1F88C8"/>
              </a:gs>
            </a:gsLst>
            <a:lin ang="5400000" scaled="1"/>
            <a:tileRect/>
          </a:gra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5370" name="Tekstboks 39"/>
          <p:cNvSpPr txBox="1">
            <a:spLocks noChangeArrowheads="1"/>
          </p:cNvSpPr>
          <p:nvPr/>
        </p:nvSpPr>
        <p:spPr bwMode="auto">
          <a:xfrm>
            <a:off x="1021074" y="2918030"/>
            <a:ext cx="7088981" cy="298885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&lt;HTML&gt; </a:t>
            </a:r>
            <a:endParaRPr lang="en-U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&lt;</a:t>
            </a: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HEAD&gt; </a:t>
            </a:r>
            <a:endParaRPr lang="en-U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&lt;</a:t>
            </a: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TITLE&gt; Hyperlink &lt;/TITLE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&gt;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&lt;/HEAD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&gt;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&lt;BODY LINK=”Purple” ALINK=”yellow” VLINK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=”blue”&gt;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Ini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Bagian</a:t>
            </a: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pertama</a:t>
            </a: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dari</a:t>
            </a: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Web </a:t>
            </a:r>
            <a:r>
              <a:rPr lang="en-US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saya</a:t>
            </a: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&lt;BR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&gt;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Silahkan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membaca</a:t>
            </a: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halaman</a:t>
            </a: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kedua</a:t>
            </a: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&lt;</a:t>
            </a: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BR&gt;&lt;CENTER&gt; </a:t>
            </a:r>
            <a:endParaRPr lang="en-U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&lt;</a:t>
            </a: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HREF=”halaman2.html”&gt;</a:t>
            </a:r>
            <a:r>
              <a:rPr lang="en-US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</a:t>
            </a: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Halaman</a:t>
            </a: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2&lt;/A&gt; </a:t>
            </a:r>
            <a:endParaRPr lang="en-U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&lt;/</a:t>
            </a: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CENTER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&gt;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&lt;/</a:t>
            </a: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BODY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&gt;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&lt;/HTML&gt; </a:t>
            </a:r>
            <a:endParaRPr lang="da-DK" sz="1600" b="1" kern="0" noProof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33" name="Rektangel 63"/>
          <p:cNvSpPr>
            <a:spLocks noChangeArrowheads="1"/>
          </p:cNvSpPr>
          <p:nvPr/>
        </p:nvSpPr>
        <p:spPr bwMode="auto">
          <a:xfrm>
            <a:off x="608207" y="2390890"/>
            <a:ext cx="7874758" cy="354012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rgbClr val="1F88C8"/>
              </a:gs>
            </a:gsLst>
            <a:lin ang="16200000"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37" name="Rectangle 5"/>
          <p:cNvSpPr txBox="1">
            <a:spLocks noChangeArrowheads="1"/>
          </p:cNvSpPr>
          <p:nvPr/>
        </p:nvSpPr>
        <p:spPr bwMode="gray">
          <a:xfrm>
            <a:off x="701926" y="2460680"/>
            <a:ext cx="3103409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1200" b="1" dirty="0" smtClean="0">
                <a:solidFill>
                  <a:schemeClr val="accent1"/>
                </a:solidFill>
              </a:rPr>
              <a:t>halaman1.html</a:t>
            </a:r>
            <a:endParaRPr lang="en-US" sz="12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6" name="Grupper 32"/>
          <p:cNvGrpSpPr>
            <a:grpSpLocks/>
          </p:cNvGrpSpPr>
          <p:nvPr/>
        </p:nvGrpSpPr>
        <p:grpSpPr bwMode="auto">
          <a:xfrm>
            <a:off x="2703513" y="1874289"/>
            <a:ext cx="5218112" cy="1206500"/>
            <a:chOff x="2400934" y="2133600"/>
            <a:chExt cx="5219066" cy="1205943"/>
          </a:xfrm>
        </p:grpSpPr>
        <p:sp>
          <p:nvSpPr>
            <p:cNvPr id="25" name="Rektangel 24"/>
            <p:cNvSpPr/>
            <p:nvPr/>
          </p:nvSpPr>
          <p:spPr>
            <a:xfrm>
              <a:off x="2400934" y="2133600"/>
              <a:ext cx="5219066" cy="120594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8695" name="Tekstboks 26"/>
            <p:cNvSpPr txBox="1">
              <a:spLocks noChangeArrowheads="1"/>
            </p:cNvSpPr>
            <p:nvPr/>
          </p:nvSpPr>
          <p:spPr bwMode="auto">
            <a:xfrm>
              <a:off x="2787610" y="2347382"/>
              <a:ext cx="3238500" cy="907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100" dirty="0">
                <a:solidFill>
                  <a:srgbClr val="FF0000"/>
                </a:solidFill>
              </a:endParaRPr>
            </a:p>
            <a:p>
              <a:pPr algn="just"/>
              <a:r>
                <a:rPr lang="en-US" sz="1100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Rounded MT Bold" pitchFamily="34" charset="0"/>
                </a:rPr>
                <a:t>Menentukan</a:t>
              </a:r>
              <a:r>
                <a:rPr lang="en-US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Rounded MT Bold" pitchFamily="34" charset="0"/>
                </a:rPr>
                <a:t> </a:t>
              </a:r>
              <a:r>
                <a:rPr lang="en-US" sz="20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Rounded MT Bold" pitchFamily="34" charset="0"/>
                </a:rPr>
                <a:t>warna</a:t>
              </a:r>
              <a:r>
                <a:rPr lang="en-US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Rounded MT Bold" pitchFamily="34" charset="0"/>
                </a:rPr>
                <a:t> link </a:t>
              </a:r>
              <a:r>
                <a:rPr lang="en-US" sz="1100" dirty="0">
                  <a:solidFill>
                    <a:srgbClr val="FF0000"/>
                  </a:solidFill>
                </a:rPr>
                <a:t>	</a:t>
              </a:r>
            </a:p>
            <a:p>
              <a:endParaRPr lang="da-DK" sz="11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677" name="Grupper 34"/>
          <p:cNvGrpSpPr>
            <a:grpSpLocks/>
          </p:cNvGrpSpPr>
          <p:nvPr/>
        </p:nvGrpSpPr>
        <p:grpSpPr bwMode="auto">
          <a:xfrm>
            <a:off x="2703513" y="3156987"/>
            <a:ext cx="5218112" cy="1206500"/>
            <a:chOff x="2400934" y="3416300"/>
            <a:chExt cx="5219066" cy="1205933"/>
          </a:xfrm>
        </p:grpSpPr>
        <p:sp>
          <p:nvSpPr>
            <p:cNvPr id="26" name="Rektangel 25"/>
            <p:cNvSpPr/>
            <p:nvPr/>
          </p:nvSpPr>
          <p:spPr>
            <a:xfrm>
              <a:off x="2400934" y="3416300"/>
              <a:ext cx="5219066" cy="120593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8693" name="Tekstboks 28"/>
            <p:cNvSpPr txBox="1">
              <a:spLocks noChangeArrowheads="1"/>
            </p:cNvSpPr>
            <p:nvPr/>
          </p:nvSpPr>
          <p:spPr bwMode="auto">
            <a:xfrm>
              <a:off x="2746329" y="3522833"/>
              <a:ext cx="4693389" cy="1045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n-US" sz="1100" dirty="0">
                <a:solidFill>
                  <a:srgbClr val="FF0000"/>
                </a:solidFill>
              </a:endParaRPr>
            </a:p>
            <a:p>
              <a:pPr algn="just"/>
              <a:r>
                <a:rPr lang="en-US" sz="1100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Menentukan</a:t>
              </a:r>
              <a:r>
                <a:rPr lang="en-US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20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warna</a:t>
              </a:r>
              <a:r>
                <a:rPr lang="en-US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link </a:t>
              </a:r>
              <a:r>
                <a:rPr lang="en-US" sz="20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ketika</a:t>
              </a:r>
              <a:r>
                <a:rPr lang="en-US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20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diklik</a:t>
              </a:r>
              <a:r>
                <a:rPr lang="en-US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20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dan</a:t>
              </a:r>
              <a:r>
                <a:rPr lang="en-US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20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halaman</a:t>
              </a:r>
              <a:r>
                <a:rPr lang="en-US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link </a:t>
              </a:r>
              <a:r>
                <a:rPr lang="en-US" sz="20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belum</a:t>
              </a:r>
              <a:r>
                <a:rPr lang="en-US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20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terbuka</a:t>
              </a:r>
              <a:r>
                <a:rPr lang="en-US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1100" dirty="0">
                  <a:solidFill>
                    <a:srgbClr val="FF0000"/>
                  </a:solidFill>
                </a:rPr>
                <a:t>	</a:t>
              </a:r>
            </a:p>
            <a:p>
              <a:endParaRPr lang="da-DK" sz="11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678" name="Grupper 35"/>
          <p:cNvGrpSpPr>
            <a:grpSpLocks/>
          </p:cNvGrpSpPr>
          <p:nvPr/>
        </p:nvGrpSpPr>
        <p:grpSpPr bwMode="auto">
          <a:xfrm>
            <a:off x="2703513" y="4452390"/>
            <a:ext cx="5218112" cy="1206500"/>
            <a:chOff x="2400934" y="4711700"/>
            <a:chExt cx="5219066" cy="1205909"/>
          </a:xfrm>
        </p:grpSpPr>
        <p:sp>
          <p:nvSpPr>
            <p:cNvPr id="23" name="Rektangel 22"/>
            <p:cNvSpPr/>
            <p:nvPr/>
          </p:nvSpPr>
          <p:spPr>
            <a:xfrm>
              <a:off x="2400934" y="4711700"/>
              <a:ext cx="5219066" cy="1205909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8691" name="Tekstboks 31"/>
            <p:cNvSpPr txBox="1">
              <a:spLocks noChangeArrowheads="1"/>
            </p:cNvSpPr>
            <p:nvPr/>
          </p:nvSpPr>
          <p:spPr bwMode="auto">
            <a:xfrm>
              <a:off x="2773630" y="4849282"/>
              <a:ext cx="4693389" cy="1045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n-US" sz="1100" dirty="0">
                <a:solidFill>
                  <a:srgbClr val="FF0000"/>
                </a:solidFill>
              </a:endParaRPr>
            </a:p>
            <a:p>
              <a:pPr algn="just"/>
              <a:r>
                <a:rPr lang="en-US" sz="1100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Menentukan</a:t>
              </a:r>
              <a:r>
                <a:rPr lang="en-US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20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warna</a:t>
              </a:r>
              <a:r>
                <a:rPr lang="en-US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link </a:t>
              </a:r>
              <a:r>
                <a:rPr lang="en-US" sz="20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jika</a:t>
              </a:r>
              <a:r>
                <a:rPr lang="en-US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link </a:t>
              </a:r>
              <a:r>
                <a:rPr lang="en-US" sz="20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tersebut</a:t>
              </a:r>
              <a:r>
                <a:rPr lang="en-US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20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sudah</a:t>
              </a:r>
              <a:r>
                <a:rPr lang="en-US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20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pernah</a:t>
              </a:r>
              <a:r>
                <a:rPr lang="en-US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20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dibuka</a:t>
              </a:r>
              <a:r>
                <a:rPr lang="en-US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1100" dirty="0">
                  <a:solidFill>
                    <a:srgbClr val="FF0000"/>
                  </a:solidFill>
                </a:rPr>
                <a:t>	</a:t>
              </a:r>
            </a:p>
            <a:p>
              <a:endParaRPr lang="da-DK" sz="11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8680" name="Rectangle 5"/>
          <p:cNvSpPr txBox="1">
            <a:spLocks noChangeArrowheads="1"/>
          </p:cNvSpPr>
          <p:nvPr/>
        </p:nvSpPr>
        <p:spPr bwMode="gray">
          <a:xfrm>
            <a:off x="1222375" y="521909"/>
            <a:ext cx="66897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</a:pP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PENJELASAN ATRIBUT</a:t>
            </a:r>
            <a:endParaRPr lang="en-US" sz="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8681" name="Gruppe 39"/>
          <p:cNvGrpSpPr>
            <a:grpSpLocks/>
          </p:cNvGrpSpPr>
          <p:nvPr/>
        </p:nvGrpSpPr>
        <p:grpSpPr bwMode="auto">
          <a:xfrm>
            <a:off x="1222375" y="1886988"/>
            <a:ext cx="1346200" cy="3771900"/>
            <a:chOff x="1222375" y="2146300"/>
            <a:chExt cx="1346255" cy="3771900"/>
          </a:xfrm>
        </p:grpSpPr>
        <p:sp>
          <p:nvSpPr>
            <p:cNvPr id="6" name="Rektangel 5"/>
            <p:cNvSpPr>
              <a:spLocks noChangeArrowheads="1"/>
            </p:cNvSpPr>
            <p:nvPr/>
          </p:nvSpPr>
          <p:spPr bwMode="auto">
            <a:xfrm>
              <a:off x="1231900" y="4738688"/>
              <a:ext cx="1333554" cy="1179512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400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5" name="Rektangel 4"/>
            <p:cNvSpPr>
              <a:spLocks noChangeArrowheads="1"/>
            </p:cNvSpPr>
            <p:nvPr/>
          </p:nvSpPr>
          <p:spPr bwMode="auto">
            <a:xfrm>
              <a:off x="1231900" y="3441700"/>
              <a:ext cx="1333554" cy="1179513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4" name="Rektangel 3"/>
            <p:cNvSpPr>
              <a:spLocks noChangeArrowheads="1"/>
            </p:cNvSpPr>
            <p:nvPr/>
          </p:nvSpPr>
          <p:spPr bwMode="auto">
            <a:xfrm>
              <a:off x="1231900" y="2146300"/>
              <a:ext cx="1333554" cy="1179513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8687" name="Text Box 52"/>
            <p:cNvSpPr txBox="1">
              <a:spLocks noChangeArrowheads="1"/>
            </p:cNvSpPr>
            <p:nvPr/>
          </p:nvSpPr>
          <p:spPr bwMode="gray">
            <a:xfrm>
              <a:off x="1222375" y="2527356"/>
              <a:ext cx="134625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01688">
                <a:spcBef>
                  <a:spcPct val="20000"/>
                </a:spcBef>
              </a:pPr>
              <a:r>
                <a:rPr lang="en-US" sz="2000" noProof="1" smtClean="0">
                  <a:solidFill>
                    <a:srgbClr val="171717"/>
                  </a:solidFill>
                </a:rPr>
                <a:t>LINK</a:t>
              </a:r>
              <a:r>
                <a:rPr lang="en-US" sz="1200" noProof="1" smtClean="0">
                  <a:solidFill>
                    <a:srgbClr val="171717"/>
                  </a:solidFill>
                </a:rPr>
                <a:t> </a:t>
              </a:r>
              <a:endParaRPr lang="en-US" sz="1200" noProof="1">
                <a:solidFill>
                  <a:srgbClr val="171717"/>
                </a:solidFill>
              </a:endParaRPr>
            </a:p>
          </p:txBody>
        </p:sp>
        <p:sp>
          <p:nvSpPr>
            <p:cNvPr id="28688" name="Text Box 52"/>
            <p:cNvSpPr txBox="1">
              <a:spLocks noChangeArrowheads="1"/>
            </p:cNvSpPr>
            <p:nvPr/>
          </p:nvSpPr>
          <p:spPr bwMode="gray">
            <a:xfrm>
              <a:off x="1222375" y="5084409"/>
              <a:ext cx="134625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01688">
                <a:spcBef>
                  <a:spcPct val="20000"/>
                </a:spcBef>
              </a:pPr>
              <a:r>
                <a:rPr lang="en-US" sz="2000" noProof="1" smtClean="0">
                  <a:solidFill>
                    <a:schemeClr val="bg2"/>
                  </a:solidFill>
                </a:rPr>
                <a:t>VLINK </a:t>
              </a:r>
              <a:endParaRPr lang="en-US" sz="2000" noProof="1">
                <a:solidFill>
                  <a:schemeClr val="bg2"/>
                </a:solidFill>
              </a:endParaRPr>
            </a:p>
          </p:txBody>
        </p:sp>
        <p:sp>
          <p:nvSpPr>
            <p:cNvPr id="28689" name="Text Box 52"/>
            <p:cNvSpPr txBox="1">
              <a:spLocks noChangeArrowheads="1"/>
            </p:cNvSpPr>
            <p:nvPr/>
          </p:nvSpPr>
          <p:spPr bwMode="gray">
            <a:xfrm>
              <a:off x="1222375" y="3800097"/>
              <a:ext cx="134625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01688">
                <a:spcBef>
                  <a:spcPct val="20000"/>
                </a:spcBef>
              </a:pPr>
              <a:r>
                <a:rPr lang="en-US" sz="2000" noProof="1" smtClean="0">
                  <a:solidFill>
                    <a:srgbClr val="171717"/>
                  </a:solidFill>
                </a:rPr>
                <a:t>ALINK</a:t>
              </a:r>
              <a:endParaRPr lang="en-US" sz="2000" noProof="1">
                <a:solidFill>
                  <a:srgbClr val="171717"/>
                </a:solidFill>
              </a:endParaRPr>
            </a:p>
          </p:txBody>
        </p:sp>
      </p:grpSp>
      <p:sp>
        <p:nvSpPr>
          <p:cNvPr id="24" name="Højrepil 69"/>
          <p:cNvSpPr/>
          <p:nvPr/>
        </p:nvSpPr>
        <p:spPr bwMode="auto">
          <a:xfrm>
            <a:off x="2563070" y="2291092"/>
            <a:ext cx="485775" cy="354013"/>
          </a:xfrm>
          <a:prstGeom prst="rightArrow">
            <a:avLst>
              <a:gd name="adj1" fmla="val 50000"/>
              <a:gd name="adj2" fmla="val 82469"/>
            </a:avLst>
          </a:prstGeom>
          <a:gradFill flip="none" rotWithShape="1">
            <a:gsLst>
              <a:gs pos="0">
                <a:srgbClr val="002060"/>
              </a:gs>
              <a:gs pos="100000">
                <a:srgbClr val="1F88C8"/>
              </a:gs>
            </a:gsLst>
            <a:lin ang="2700000" scaled="1"/>
            <a:tileRect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indent="-342900"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400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rPr>
              <a:t> </a:t>
            </a:r>
          </a:p>
        </p:txBody>
      </p:sp>
      <p:sp>
        <p:nvSpPr>
          <p:cNvPr id="27" name="Højrepil 69"/>
          <p:cNvSpPr/>
          <p:nvPr/>
        </p:nvSpPr>
        <p:spPr bwMode="auto">
          <a:xfrm>
            <a:off x="2590424" y="3609783"/>
            <a:ext cx="485775" cy="354013"/>
          </a:xfrm>
          <a:prstGeom prst="rightArrow">
            <a:avLst>
              <a:gd name="adj1" fmla="val 50000"/>
              <a:gd name="adj2" fmla="val 82469"/>
            </a:avLst>
          </a:prstGeom>
          <a:gradFill flip="none" rotWithShape="1">
            <a:gsLst>
              <a:gs pos="0">
                <a:srgbClr val="002060"/>
              </a:gs>
              <a:gs pos="100000">
                <a:srgbClr val="1F88C8"/>
              </a:gs>
            </a:gsLst>
            <a:lin ang="2700000" scaled="1"/>
            <a:tileRect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indent="-342900"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400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rPr>
              <a:t> </a:t>
            </a:r>
          </a:p>
        </p:txBody>
      </p:sp>
      <p:sp>
        <p:nvSpPr>
          <p:cNvPr id="28" name="Højrepil 69"/>
          <p:cNvSpPr/>
          <p:nvPr/>
        </p:nvSpPr>
        <p:spPr bwMode="auto">
          <a:xfrm>
            <a:off x="2565400" y="4871194"/>
            <a:ext cx="485775" cy="354013"/>
          </a:xfrm>
          <a:prstGeom prst="rightArrow">
            <a:avLst>
              <a:gd name="adj1" fmla="val 50000"/>
              <a:gd name="adj2" fmla="val 82469"/>
            </a:avLst>
          </a:prstGeom>
          <a:gradFill flip="none" rotWithShape="1">
            <a:gsLst>
              <a:gs pos="0">
                <a:srgbClr val="002060"/>
              </a:gs>
              <a:gs pos="100000">
                <a:srgbClr val="1F88C8"/>
              </a:gs>
            </a:gsLst>
            <a:lin ang="2700000" scaled="1"/>
            <a:tileRect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indent="-342900"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400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Pladsholder til indhold 17"/>
          <p:cNvSpPr>
            <a:spLocks noGrp="1"/>
          </p:cNvSpPr>
          <p:nvPr>
            <p:ph idx="1"/>
          </p:nvPr>
        </p:nvSpPr>
        <p:spPr bwMode="auto">
          <a:xfrm>
            <a:off x="457200" y="2327275"/>
            <a:ext cx="8229600" cy="3500319"/>
          </a:xfr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None/>
            </a:pPr>
            <a:r>
              <a:rPr lang="en-US" sz="3600" dirty="0">
                <a:latin typeface="+mn-lt"/>
              </a:rPr>
              <a:t>Hyperlink </a:t>
            </a:r>
            <a:r>
              <a:rPr lang="en-US" sz="3600" dirty="0" err="1">
                <a:latin typeface="+mn-lt"/>
              </a:rPr>
              <a:t>tidak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hanya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untuk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perpindahan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dari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dari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satu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halaman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ke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halaman-halaman</a:t>
            </a:r>
            <a:r>
              <a:rPr lang="en-US" sz="3600" dirty="0">
                <a:latin typeface="+mn-lt"/>
              </a:rPr>
              <a:t> web yang </a:t>
            </a:r>
            <a:r>
              <a:rPr lang="en-US" sz="3600" dirty="0" err="1">
                <a:latin typeface="+mn-lt"/>
              </a:rPr>
              <a:t>berada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pada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sistem</a:t>
            </a:r>
            <a:r>
              <a:rPr lang="en-US" sz="3600" dirty="0">
                <a:latin typeface="+mn-lt"/>
              </a:rPr>
              <a:t> yang </a:t>
            </a:r>
            <a:r>
              <a:rPr lang="en-US" sz="3600" dirty="0" err="1">
                <a:latin typeface="+mn-lt"/>
              </a:rPr>
              <a:t>sama</a:t>
            </a:r>
            <a:r>
              <a:rPr lang="en-US" sz="3600" dirty="0">
                <a:latin typeface="+mn-lt"/>
              </a:rPr>
              <a:t>, Hyperlink </a:t>
            </a:r>
            <a:r>
              <a:rPr lang="en-US" sz="3600" dirty="0" err="1">
                <a:latin typeface="+mn-lt"/>
              </a:rPr>
              <a:t>juga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bisa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digunakan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untuk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menuju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ke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halaman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situs</a:t>
            </a:r>
            <a:r>
              <a:rPr lang="en-US" sz="3600" dirty="0">
                <a:latin typeface="+mn-lt"/>
              </a:rPr>
              <a:t> lain yang </a:t>
            </a:r>
            <a:r>
              <a:rPr lang="en-US" sz="3600" dirty="0" err="1">
                <a:latin typeface="+mn-lt"/>
              </a:rPr>
              <a:t>berada</a:t>
            </a:r>
            <a:r>
              <a:rPr lang="en-US" sz="3600" dirty="0">
                <a:latin typeface="+mn-lt"/>
              </a:rPr>
              <a:t> di internet. </a:t>
            </a:r>
            <a:endParaRPr lang="en-US" sz="3600" dirty="0" smtClean="0">
              <a:latin typeface="+mn-lt"/>
              <a:ea typeface="ＭＳ Ｐゴシック" charset="-128"/>
            </a:endParaRPr>
          </a:p>
        </p:txBody>
      </p:sp>
      <p:sp>
        <p:nvSpPr>
          <p:cNvPr id="27653" name="Titel 16"/>
          <p:cNvSpPr>
            <a:spLocks noGrp="1"/>
          </p:cNvSpPr>
          <p:nvPr>
            <p:ph type="title"/>
          </p:nvPr>
        </p:nvSpPr>
        <p:spPr bwMode="auto">
          <a:xfrm>
            <a:off x="420900" y="1092746"/>
            <a:ext cx="6798765" cy="563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i-FI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chitext" pitchFamily="2" charset="0"/>
              </a:rPr>
              <a:t>Link </a:t>
            </a:r>
            <a:r>
              <a:rPr lang="fi-FI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chitext" pitchFamily="2" charset="0"/>
              </a:rPr>
              <a:t>ke Situs Web Lain </a:t>
            </a:r>
            <a:r>
              <a:rPr lang="fi-FI" dirty="0"/>
              <a:t/>
            </a:r>
            <a:br>
              <a:rPr lang="fi-FI" dirty="0"/>
            </a:br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5"/>
          <p:cNvSpPr txBox="1">
            <a:spLocks noChangeArrowheads="1"/>
          </p:cNvSpPr>
          <p:nvPr/>
        </p:nvSpPr>
        <p:spPr bwMode="gray">
          <a:xfrm>
            <a:off x="874712" y="479425"/>
            <a:ext cx="74041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</a:pPr>
            <a:r>
              <a:rPr lang="en-US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chitext" pitchFamily="2" charset="0"/>
              </a:rPr>
              <a:t>CONTOH PROGRAM</a:t>
            </a:r>
            <a:endParaRPr lang="en-US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chitext" pitchFamily="2" charset="0"/>
            </a:endParaRPr>
          </a:p>
        </p:txBody>
      </p:sp>
      <p:sp>
        <p:nvSpPr>
          <p:cNvPr id="64" name="Rektangel 63"/>
          <p:cNvSpPr>
            <a:spLocks noChangeArrowheads="1"/>
          </p:cNvSpPr>
          <p:nvPr/>
        </p:nvSpPr>
        <p:spPr bwMode="auto">
          <a:xfrm>
            <a:off x="477672" y="1429591"/>
            <a:ext cx="8407020" cy="368299"/>
          </a:xfrm>
          <a:prstGeom prst="rect">
            <a:avLst/>
          </a:pr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65" name="Rektangel 64"/>
          <p:cNvSpPr>
            <a:spLocks noChangeArrowheads="1"/>
          </p:cNvSpPr>
          <p:nvPr/>
        </p:nvSpPr>
        <p:spPr bwMode="auto">
          <a:xfrm>
            <a:off x="491320" y="1811539"/>
            <a:ext cx="8407020" cy="3934167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41000">
                <a:srgbClr val="FFFFFF"/>
              </a:gs>
              <a:gs pos="100000">
                <a:schemeClr val="tx1"/>
              </a:gs>
            </a:gsLst>
            <a:lin ang="16200000"/>
          </a:gra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0510" name="Tekstboks 72"/>
          <p:cNvSpPr txBox="1">
            <a:spLocks noChangeArrowheads="1"/>
          </p:cNvSpPr>
          <p:nvPr/>
        </p:nvSpPr>
        <p:spPr bwMode="auto">
          <a:xfrm>
            <a:off x="510629" y="1931962"/>
            <a:ext cx="813226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&lt;html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&gt;</a:t>
            </a:r>
          </a:p>
          <a:p>
            <a:pPr algn="just">
              <a:defRPr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&lt;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head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&gt;</a:t>
            </a:r>
          </a:p>
          <a:p>
            <a:pPr algn="just">
              <a:defRPr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&lt;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title&gt;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Membuat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Link&lt;/title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&gt;</a:t>
            </a:r>
          </a:p>
          <a:p>
            <a:pPr algn="just">
              <a:defRPr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&lt;/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head&gt; 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>
              <a:defRPr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&lt;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body&gt; 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>
              <a:defRPr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&lt;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pre&gt; 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>
              <a:defRPr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……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Alamat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Website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Pilihan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…… 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28600" indent="-228600" algn="just">
              <a:buAutoNum type="arabicPeriod"/>
              <a:defRPr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&lt;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href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=”http://www.unikom.ac.id”&gt;Web Site UNIKOM&lt;/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a&gt; 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28600" indent="-228600" algn="just">
              <a:buAutoNum type="arabicPeriod"/>
              <a:defRPr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&lt;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href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=”http://kuliahonline.unikom.ac.id”&gt;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kuliah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Online UNIKOM&lt;/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a&gt; 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28600" indent="-228600" algn="just">
              <a:buAutoNum type="arabicPeriod"/>
              <a:defRPr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&lt;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href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=“http://ak.unikom.ac.id”&gt;Web Prodi AK UNIKOM&lt;/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a&gt; 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>
              <a:defRPr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&lt;/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pre&gt; 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>
              <a:defRPr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&lt;/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body&gt; 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>
              <a:defRPr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&lt;html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&gt; </a:t>
            </a:r>
            <a:endParaRPr lang="da-DK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70" name="Tekstboks 69"/>
          <p:cNvSpPr txBox="1">
            <a:spLocks noChangeArrowheads="1"/>
          </p:cNvSpPr>
          <p:nvPr/>
        </p:nvSpPr>
        <p:spPr bwMode="auto">
          <a:xfrm>
            <a:off x="1047750" y="3900488"/>
            <a:ext cx="322263" cy="27781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200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rPr>
              <a:t>2</a:t>
            </a:r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gray">
          <a:xfrm>
            <a:off x="701926" y="1518968"/>
            <a:ext cx="3103409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1600" b="1" dirty="0" smtClean="0">
                <a:solidFill>
                  <a:schemeClr val="bg1"/>
                </a:solidFill>
              </a:rPr>
              <a:t>Link_Web_Lain.html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Pladsholder til indhold 17"/>
          <p:cNvSpPr>
            <a:spLocks noGrp="1"/>
          </p:cNvSpPr>
          <p:nvPr>
            <p:ph idx="1"/>
          </p:nvPr>
        </p:nvSpPr>
        <p:spPr bwMode="auto">
          <a:xfrm>
            <a:off x="375311" y="2190799"/>
            <a:ext cx="8413845" cy="3971876"/>
          </a:xfr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000" dirty="0" err="1"/>
              <a:t>Terkadang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membuat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halaman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berisi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yang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panjang</a:t>
            </a:r>
            <a:r>
              <a:rPr lang="en-US" sz="2000" dirty="0"/>
              <a:t>.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halaman</a:t>
            </a:r>
            <a:r>
              <a:rPr lang="en-US" sz="2000" dirty="0"/>
              <a:t> web </a:t>
            </a:r>
            <a:r>
              <a:rPr lang="en-US" sz="2000" dirty="0" err="1"/>
              <a:t>terlalu</a:t>
            </a:r>
            <a:r>
              <a:rPr lang="en-US" sz="2000" dirty="0"/>
              <a:t> </a:t>
            </a:r>
            <a:r>
              <a:rPr lang="en-US" sz="2000" dirty="0" err="1"/>
              <a:t>panjang</a:t>
            </a:r>
            <a:r>
              <a:rPr lang="en-US" sz="2000" dirty="0"/>
              <a:t>,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menggulung</a:t>
            </a:r>
            <a:r>
              <a:rPr lang="en-US" sz="2000" dirty="0"/>
              <a:t> </a:t>
            </a:r>
            <a:r>
              <a:rPr lang="en-US" sz="2000" i="1" dirty="0" err="1"/>
              <a:t>scrool</a:t>
            </a:r>
            <a:r>
              <a:rPr lang="en-US" sz="2000" dirty="0"/>
              <a:t> yang </a:t>
            </a:r>
            <a:r>
              <a:rPr lang="en-US" sz="2000" dirty="0" err="1"/>
              <a:t>panjang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masalah</a:t>
            </a:r>
            <a:r>
              <a:rPr lang="en-US" sz="2000" dirty="0"/>
              <a:t> </a:t>
            </a:r>
            <a:r>
              <a:rPr lang="en-US" sz="2000" dirty="0" err="1"/>
              <a:t>tersendiri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seseorang</a:t>
            </a:r>
            <a:r>
              <a:rPr lang="en-US" sz="2000" dirty="0"/>
              <a:t>. </a:t>
            </a:r>
            <a:endParaRPr lang="en-US" sz="2000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/>
              <a:t>mengatasi</a:t>
            </a:r>
            <a:r>
              <a:rPr lang="en-US" sz="2000" dirty="0"/>
              <a:t> </a:t>
            </a:r>
            <a:r>
              <a:rPr lang="en-US" sz="2000" dirty="0" err="1"/>
              <a:t>hal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adakalanya</a:t>
            </a:r>
            <a:r>
              <a:rPr lang="en-US" sz="2000" dirty="0"/>
              <a:t> </a:t>
            </a:r>
            <a:r>
              <a:rPr lang="en-US" sz="2000" dirty="0" err="1"/>
              <a:t>halaman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dilengkapi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sejumlah</a:t>
            </a:r>
            <a:r>
              <a:rPr lang="en-US" sz="2000" dirty="0"/>
              <a:t> hyperlink yang </a:t>
            </a:r>
            <a:r>
              <a:rPr lang="en-US" sz="2000" dirty="0" err="1"/>
              <a:t>menuju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bagian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halaman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 </a:t>
            </a:r>
            <a:r>
              <a:rPr lang="en-US" sz="2000" dirty="0" err="1"/>
              <a:t>sendiri</a:t>
            </a:r>
            <a:r>
              <a:rPr lang="en-US" sz="2000" dirty="0"/>
              <a:t>. Hyperlink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diimplementasikan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bentuk</a:t>
            </a:r>
            <a:r>
              <a:rPr lang="en-US" sz="2000" dirty="0"/>
              <a:t> bookmark. </a:t>
            </a:r>
            <a:endParaRPr lang="en-US" sz="2000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bookmark, </a:t>
            </a:r>
            <a:r>
              <a:rPr lang="en-US" sz="2000" dirty="0" err="1"/>
              <a:t>pemakai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perlu</a:t>
            </a:r>
            <a:r>
              <a:rPr lang="en-US" sz="2000" dirty="0"/>
              <a:t> </a:t>
            </a:r>
            <a:r>
              <a:rPr lang="en-US" sz="2000" dirty="0" err="1"/>
              <a:t>membolak-balik</a:t>
            </a:r>
            <a:r>
              <a:rPr lang="en-US" sz="2000" dirty="0"/>
              <a:t> </a:t>
            </a:r>
            <a:r>
              <a:rPr lang="en-US" sz="2000" dirty="0" err="1"/>
              <a:t>halaman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manual </a:t>
            </a:r>
            <a:r>
              <a:rPr lang="en-US" sz="2000" dirty="0" err="1"/>
              <a:t>maupun</a:t>
            </a:r>
            <a:r>
              <a:rPr lang="en-US" sz="2000" dirty="0"/>
              <a:t> </a:t>
            </a:r>
            <a:r>
              <a:rPr lang="en-US" sz="2000" dirty="0" err="1"/>
              <a:t>menggulung</a:t>
            </a:r>
            <a:r>
              <a:rPr lang="en-US" sz="2000" dirty="0"/>
              <a:t> </a:t>
            </a:r>
            <a:r>
              <a:rPr lang="en-US" sz="2000" i="1" dirty="0" err="1"/>
              <a:t>scrool</a:t>
            </a:r>
            <a:r>
              <a:rPr lang="en-US" sz="2000" i="1" dirty="0"/>
              <a:t> bar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mendapatkan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yang </a:t>
            </a:r>
            <a:r>
              <a:rPr lang="en-US" sz="2000" dirty="0" err="1"/>
              <a:t>terletak</a:t>
            </a:r>
            <a:r>
              <a:rPr lang="en-US" sz="2000" dirty="0"/>
              <a:t> </a:t>
            </a:r>
            <a:r>
              <a:rPr lang="en-US" sz="2000" dirty="0" err="1"/>
              <a:t>dibagian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halaman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. </a:t>
            </a:r>
            <a:endParaRPr lang="en-US" sz="2000" dirty="0" smtClean="0">
              <a:latin typeface="+mn-lt"/>
              <a:ea typeface="ＭＳ Ｐゴシック" charset="-128"/>
            </a:endParaRPr>
          </a:p>
        </p:txBody>
      </p:sp>
      <p:sp>
        <p:nvSpPr>
          <p:cNvPr id="27653" name="Titel 16"/>
          <p:cNvSpPr>
            <a:spLocks noGrp="1"/>
          </p:cNvSpPr>
          <p:nvPr>
            <p:ph type="title"/>
          </p:nvPr>
        </p:nvSpPr>
        <p:spPr bwMode="auto">
          <a:xfrm>
            <a:off x="407252" y="819789"/>
            <a:ext cx="6798765" cy="995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Membuat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Link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Untuk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Halaman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Lokal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(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Membuat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Bookmark) </a:t>
            </a:r>
            <a:r>
              <a:rPr lang="en-US" dirty="0"/>
              <a:t/>
            </a:r>
            <a:br>
              <a:rPr lang="en-US" dirty="0"/>
            </a:br>
            <a:r>
              <a:rPr lang="fi-FI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chitext" pitchFamily="2" charset="0"/>
              </a:rPr>
              <a:t> </a:t>
            </a:r>
            <a:r>
              <a:rPr lang="fi-FI" dirty="0"/>
              <a:t/>
            </a:r>
            <a:br>
              <a:rPr lang="fi-FI" dirty="0"/>
            </a:br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8691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hop_WorldWideWeb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Kontorte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9BBA6B9-B48C-44AD-AF18-A0802220E2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Slideshop_WorldWideWeb</Template>
  <TotalTime>1062</TotalTime>
  <Words>1293</Words>
  <Application>Microsoft Office PowerPoint</Application>
  <PresentationFormat>On-screen Show (4:3)</PresentationFormat>
  <Paragraphs>195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ＭＳ Ｐゴシック</vt:lpstr>
      <vt:lpstr>Angostura Black</vt:lpstr>
      <vt:lpstr>Archery Black Rounded</vt:lpstr>
      <vt:lpstr>Architext</vt:lpstr>
      <vt:lpstr>ArchitextOneType</vt:lpstr>
      <vt:lpstr>Arial</vt:lpstr>
      <vt:lpstr>Arial Narrow</vt:lpstr>
      <vt:lpstr>Arial Rounded MT Bold</vt:lpstr>
      <vt:lpstr>Calibri</vt:lpstr>
      <vt:lpstr>Wingdings</vt:lpstr>
      <vt:lpstr>Slideshop_WorldWideWeb</vt:lpstr>
      <vt:lpstr>1_Kontortema</vt:lpstr>
      <vt:lpstr>PowerPoint Presentation</vt:lpstr>
      <vt:lpstr>LINK HTML</vt:lpstr>
      <vt:lpstr>PowerPoint Presentation</vt:lpstr>
      <vt:lpstr>PowerPoint Presentation</vt:lpstr>
      <vt:lpstr>PowerPoint Presentation</vt:lpstr>
      <vt:lpstr>PowerPoint Presentation</vt:lpstr>
      <vt:lpstr>Link ke Situs Web Lain  </vt:lpstr>
      <vt:lpstr>PowerPoint Presentation</vt:lpstr>
      <vt:lpstr>Membuat Link Untuk Halaman Lokal (Membuat Bookmark)    </vt:lpstr>
      <vt:lpstr>PowerPoint Presentation</vt:lpstr>
      <vt:lpstr>Link dengan Gambar  </vt:lpstr>
      <vt:lpstr>PowerPoint Presentation</vt:lpstr>
      <vt:lpstr>Target Hyperlink </vt:lpstr>
      <vt:lpstr>CONTOH PROGRAM</vt:lpstr>
      <vt:lpstr>L A T I H A N</vt:lpstr>
      <vt:lpstr>L A T I H A N</vt:lpstr>
      <vt:lpstr>L A T I H A N</vt:lpstr>
      <vt:lpstr>PowerPoint Presentation</vt:lpstr>
    </vt:vector>
  </TitlesOfParts>
  <Company>Student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User</dc:creator>
  <cp:keywords/>
  <dc:description/>
  <cp:lastModifiedBy>Angky Febriansyah</cp:lastModifiedBy>
  <cp:revision>47</cp:revision>
  <dcterms:created xsi:type="dcterms:W3CDTF">2011-10-18T06:17:09Z</dcterms:created>
  <dcterms:modified xsi:type="dcterms:W3CDTF">2017-10-19T01:08:58Z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TC018754689991</vt:lpwstr>
  </property>
</Properties>
</file>