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73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1" y="4657725"/>
            <a:ext cx="11273367" cy="889000"/>
          </a:xfrm>
          <a:effectLst>
            <a:outerShdw dist="17961" dir="2700000" algn="ctr" rotWithShape="0">
              <a:srgbClr val="FFFFFF"/>
            </a:outerShdw>
          </a:effectLst>
        </p:spPr>
        <p:txBody>
          <a:bodyPr/>
          <a:lstStyle>
            <a:lvl1pPr>
              <a:defRPr sz="4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1" y="5556251"/>
            <a:ext cx="8534400" cy="519113"/>
          </a:xfrm>
          <a:effectLst>
            <a:outerShdw dist="17961" dir="2700000" algn="ctr" rotWithShape="0">
              <a:srgbClr val="FFFFFF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id-ID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669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977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790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737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90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630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566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060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051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753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B2299F-F540-467C-88B5-8B32ADE12589}" type="datetimeFigureOut">
              <a:rPr lang="id-ID" smtClean="0"/>
              <a:t>13/10/2018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CEF03D-C20E-4191-A8C6-A82968D1DBB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27593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416" y="4501500"/>
            <a:ext cx="11273367" cy="1054751"/>
          </a:xfrm>
        </p:spPr>
        <p:txBody>
          <a:bodyPr/>
          <a:lstStyle/>
          <a:p>
            <a:pPr algn="ctr"/>
            <a:r>
              <a:rPr lang="en-US" sz="2800" dirty="0" smtClean="0"/>
              <a:t>PERKEMBANGAN, PENGERTIAN DAN MAKNA KONSTITUS</a:t>
            </a:r>
            <a:endParaRPr lang="id-ID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10592"/>
            <a:ext cx="9023351" cy="1547408"/>
          </a:xfrm>
        </p:spPr>
        <p:txBody>
          <a:bodyPr/>
          <a:lstStyle/>
          <a:p>
            <a:pPr algn="ctr"/>
            <a:r>
              <a:rPr lang="id-ID" b="1" dirty="0" smtClean="0"/>
              <a:t>Disampaikan Pada Mata Kuliah</a:t>
            </a:r>
          </a:p>
          <a:p>
            <a:pPr algn="ctr"/>
            <a:r>
              <a:rPr lang="id-ID" b="1" dirty="0" smtClean="0"/>
              <a:t>Studi Konstitusi</a:t>
            </a:r>
          </a:p>
          <a:p>
            <a:pPr algn="ctr"/>
            <a:r>
              <a:rPr lang="id-ID" b="1" dirty="0" smtClean="0"/>
              <a:t>Dosen : Tatik Rohmawati S.IP.,M.Si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5959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b="1" dirty="0" smtClean="0"/>
          </a:p>
          <a:p>
            <a:pPr algn="ctr"/>
            <a:endParaRPr lang="id-ID" b="1" dirty="0"/>
          </a:p>
          <a:p>
            <a:pPr algn="ctr"/>
            <a:endParaRPr lang="id-ID" b="1" dirty="0" smtClean="0"/>
          </a:p>
          <a:p>
            <a:pPr algn="ctr"/>
            <a:r>
              <a:rPr lang="id-ID" b="1" dirty="0" smtClean="0"/>
              <a:t>ALHAMDULILLAH</a:t>
            </a:r>
          </a:p>
          <a:p>
            <a:pPr algn="ctr"/>
            <a:r>
              <a:rPr lang="id-ID" b="1" dirty="0" smtClean="0"/>
              <a:t>SEMOGA BERMANFAAT</a:t>
            </a:r>
          </a:p>
          <a:p>
            <a:pPr algn="ctr"/>
            <a:r>
              <a:rPr lang="id-ID" b="1" dirty="0" smtClean="0"/>
              <a:t>SEKIAN </a:t>
            </a:r>
            <a:r>
              <a:rPr lang="id-ID" b="1" dirty="0" smtClean="0"/>
              <a:t>DAN TERIMAKASIH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14529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SEJARAH PERKEMBANGAN KONSTITUSI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000" b="1" dirty="0"/>
              <a:t>Secara etimologis antara kata “konstitusi”, “konstitusional”, dan konstitusionalisme” yang artinya sama, tetapi penggunaan atau penerapan katanya berbeda. Konstitusi adalah segala ketentuan dan aturan mengenai ketatanegaraan (Undang-undang Dasar, dan sebagainya), atau Undang-undang dasar suatu negara. Sedangkan konstitusionalisme adalah suatu paham mengenai pembatasan kekuasaan dan jaminan hak-hak rakyat melalui konstitusi.</a:t>
            </a:r>
            <a:endParaRPr lang="en-US" sz="2000" b="1" dirty="0"/>
          </a:p>
          <a:p>
            <a:pPr algn="just"/>
            <a:r>
              <a:rPr lang="id-ID" sz="2000" b="1" dirty="0"/>
              <a:t>Dalam berbagai disiplin ilmu, baik hukum tata negara maupun ilmu politik kajian tentang ruang lingkup paham konstitusi (konstitusionalisme) terdiri dari :</a:t>
            </a:r>
            <a:endParaRPr lang="en-US" sz="2000" b="1" dirty="0"/>
          </a:p>
          <a:p>
            <a:pPr marL="457200" lvl="0" indent="-457200" algn="just">
              <a:buAutoNum type="arabicParenR"/>
            </a:pPr>
            <a:r>
              <a:rPr lang="id-ID" sz="2000" b="1" dirty="0"/>
              <a:t>Anatomi kekuasaan (kekuasaan politik) tunduk pada hukum.</a:t>
            </a:r>
            <a:endParaRPr lang="en-US" sz="2000" b="1" dirty="0"/>
          </a:p>
          <a:p>
            <a:pPr marL="457200" lvl="0" indent="-457200" algn="just">
              <a:buAutoNum type="arabicParenR"/>
            </a:pPr>
            <a:r>
              <a:rPr lang="id-ID" sz="2000" b="1" dirty="0"/>
              <a:t>Jaminan dan perlindungan hak-hak asasi manusia.</a:t>
            </a:r>
            <a:endParaRPr lang="en-US" sz="2000" b="1" dirty="0"/>
          </a:p>
          <a:p>
            <a:pPr marL="457200" lvl="0" indent="-457200" algn="just">
              <a:buAutoNum type="arabicParenR"/>
            </a:pPr>
            <a:r>
              <a:rPr lang="id-ID" sz="2000" b="1" dirty="0"/>
              <a:t>Peradilan yang bebas dan mandiri.</a:t>
            </a:r>
            <a:endParaRPr lang="en-US" sz="2000" b="1" dirty="0"/>
          </a:p>
          <a:p>
            <a:pPr marL="457200" lvl="0" indent="-457200" algn="just">
              <a:buAutoNum type="arabicParenR"/>
            </a:pPr>
            <a:r>
              <a:rPr lang="id-ID" sz="2000" b="1" dirty="0"/>
              <a:t>Pertanggungjawaban kepada rakyat (akuntabilitas publik) sebagai sendi utama dari asas kedaulatan rakyat.</a:t>
            </a:r>
            <a:endParaRPr lang="en-US" sz="2000" b="1" dirty="0"/>
          </a:p>
          <a:p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397658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l</a:t>
            </a:r>
            <a:r>
              <a:rPr lang="id-ID" sz="3600" b="1" dirty="0" smtClean="0"/>
              <a:t>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09781"/>
          </a:xfrm>
        </p:spPr>
        <p:txBody>
          <a:bodyPr/>
          <a:lstStyle/>
          <a:p>
            <a:pPr algn="just"/>
            <a:r>
              <a:rPr lang="id-ID" sz="2800" b="1" dirty="0"/>
              <a:t>Keempat prinsip di atas merupakan syarat bagi suatu pemerintahan yang konstitusonal. Adapun ciri-ciri pemerintahan yang konstitusional, yaitu memperluas partisipasi politik, memberi kekuasaan legislatif pada rakyat, menolak pemerintahan yang otoriter ..... dan sebagainya (lihat Buyung, 1995: 16)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3828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8838"/>
          </a:xfrm>
        </p:spPr>
        <p:txBody>
          <a:bodyPr/>
          <a:lstStyle/>
          <a:p>
            <a:endParaRPr lang="id-ID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85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80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PENGERTIAN </a:t>
            </a:r>
            <a:r>
              <a:rPr lang="id-ID" b="1" dirty="0" smtClean="0"/>
              <a:t>DAN MAKNA </a:t>
            </a:r>
            <a:r>
              <a:rPr lang="en-US" b="1" dirty="0" smtClean="0"/>
              <a:t>KONSTITUSI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41793"/>
          </a:xfrm>
        </p:spPr>
        <p:txBody>
          <a:bodyPr/>
          <a:lstStyle/>
          <a:p>
            <a:pPr algn="just"/>
            <a:r>
              <a:rPr lang="id-ID" sz="2200" b="1" dirty="0"/>
              <a:t>Konstitusi berasal dari bahasa Perancis yaitu </a:t>
            </a:r>
            <a:r>
              <a:rPr lang="id-ID" sz="2200" b="1" i="1" dirty="0"/>
              <a:t>constituer</a:t>
            </a:r>
            <a:r>
              <a:rPr lang="id-ID" sz="2200" b="1" dirty="0"/>
              <a:t> yang artinya membentuk. Dilihat dari peristilahan konstitusi diartikan pembentukan suatu negara atau menyusun dan menyatakan suatu negara.</a:t>
            </a:r>
            <a:endParaRPr lang="en-US" sz="2200" b="1" dirty="0"/>
          </a:p>
          <a:p>
            <a:pPr algn="just"/>
            <a:r>
              <a:rPr lang="id-ID" sz="2200" b="1" dirty="0"/>
              <a:t>Undang-undang Dasar berasal dari terjemahan bahasa Belanda “</a:t>
            </a:r>
            <a:r>
              <a:rPr lang="id-ID" sz="2200" b="1" i="1" dirty="0"/>
              <a:t>Gronwet</a:t>
            </a:r>
            <a:r>
              <a:rPr lang="id-ID" sz="2200" b="1" dirty="0"/>
              <a:t>”. </a:t>
            </a:r>
            <a:r>
              <a:rPr lang="id-ID" sz="2200" b="1" i="1" dirty="0"/>
              <a:t>Wet</a:t>
            </a:r>
            <a:r>
              <a:rPr lang="id-ID" sz="2200" b="1" dirty="0"/>
              <a:t> artinya undang-undang dan </a:t>
            </a:r>
            <a:r>
              <a:rPr lang="id-ID" sz="2200" b="1" i="1" dirty="0"/>
              <a:t>grond</a:t>
            </a:r>
            <a:r>
              <a:rPr lang="id-ID" sz="2200" b="1" dirty="0"/>
              <a:t> artinya tanah/dasar. Constitution, dalam bahasa Indonesia disebut konstitusi yang diartikan oleh para sarjana Politik adalah sesuatu yang lebih luas, yaitu keseluruhan dari peraturan-peraturan baik yang tertulis maupun yang tidak tertulis yang mengatur secara mengikat cara-cara bagaimana sesuatu pemerintahan diselenggarakan dalam suatu masyarakat.</a:t>
            </a:r>
            <a:endParaRPr lang="en-US" sz="2200" b="1" dirty="0"/>
          </a:p>
          <a:p>
            <a:r>
              <a:rPr lang="id-ID" sz="2200" b="1" dirty="0"/>
              <a:t>Konstitusi dalam bahasa Latin berasal dari dua kata yaitu </a:t>
            </a:r>
            <a:r>
              <a:rPr lang="id-ID" sz="2200" b="1" i="1" dirty="0"/>
              <a:t>cume </a:t>
            </a:r>
            <a:r>
              <a:rPr lang="id-ID" sz="2200" b="1" dirty="0"/>
              <a:t>dan </a:t>
            </a:r>
            <a:r>
              <a:rPr lang="id-ID" sz="2200" b="1" i="1" dirty="0"/>
              <a:t>statuere</a:t>
            </a:r>
            <a:r>
              <a:rPr lang="id-ID" sz="2200" b="1" dirty="0"/>
              <a:t>. </a:t>
            </a:r>
            <a:r>
              <a:rPr lang="id-ID" sz="2200" b="1" i="1" dirty="0"/>
              <a:t>Cume</a:t>
            </a:r>
            <a:r>
              <a:rPr lang="id-ID" sz="2200" b="1" dirty="0"/>
              <a:t> artinya bersama dengan ...., sedangkan </a:t>
            </a:r>
            <a:r>
              <a:rPr lang="id-ID" sz="2200" b="1" i="1" dirty="0"/>
              <a:t>statuere</a:t>
            </a:r>
            <a:r>
              <a:rPr lang="id-ID" sz="2200" b="1" dirty="0"/>
              <a:t> artinya membuat sesuatu agar berdiri atau mendirikan/menetapkan. Jadi konstitusi berarti menetapkan sesuatu secara bersama-sama.</a:t>
            </a:r>
            <a:endParaRPr lang="en-US" sz="2200" b="1" dirty="0"/>
          </a:p>
          <a:p>
            <a:pPr marL="0" indent="0">
              <a:buNone/>
            </a:pP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5563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AutoNum type="arabicPeriod"/>
            </a:pPr>
            <a:r>
              <a:rPr lang="id-ID" sz="2400" b="1" dirty="0"/>
              <a:t>Van Apeldoorn, UUD adalah bagian tertulis dari suatu konstitusi, sedangkan konstitusi adalah memuat baik peraturan tertulis maupun yang tidak tertulis.</a:t>
            </a:r>
            <a:endParaRPr lang="en-US" sz="2400" b="1" dirty="0"/>
          </a:p>
          <a:p>
            <a:pPr lvl="0" algn="just">
              <a:buAutoNum type="arabicPeriod"/>
            </a:pPr>
            <a:r>
              <a:rPr lang="id-ID" sz="2400" b="1" dirty="0"/>
              <a:t>Sri Soemantri, mengartikan konstitusi sama dengan UUD, hal ini sesuai dengan praktek ketatanegaraan di sebagian besar negara-negara di dunia termasuk di Indonesia.</a:t>
            </a:r>
            <a:endParaRPr lang="en-US" sz="2400" b="1" dirty="0"/>
          </a:p>
          <a:p>
            <a:pPr lvl="0" algn="just">
              <a:buAutoNum type="arabicPeriod"/>
            </a:pPr>
            <a:r>
              <a:rPr lang="id-ID" sz="2400" b="1" dirty="0"/>
              <a:t>E.C.S. Wade dalam bukunya </a:t>
            </a:r>
            <a:r>
              <a:rPr lang="id-ID" sz="2400" b="1" i="1" dirty="0"/>
              <a:t>Constitutional Law</a:t>
            </a:r>
            <a:r>
              <a:rPr lang="id-ID" sz="2400" b="1" dirty="0"/>
              <a:t>, UUD adalah naskah yang memaparkan rangka dan tugas-tugas pokok dari badan-badan pemerintahan suatu negara dan menentukan pokok-pokoknya cara kerja badan-badan tersebut.</a:t>
            </a:r>
            <a:endParaRPr lang="en-US" sz="2400" b="1" dirty="0"/>
          </a:p>
          <a:p>
            <a:r>
              <a:rPr lang="en-US" sz="2000" dirty="0"/>
              <a:t> </a:t>
            </a:r>
            <a:endParaRPr lang="id-ID" sz="2000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035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endParaRPr lang="id-ID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/>
          <a:lstStyle/>
          <a:p>
            <a:pPr marL="0" indent="0" algn="ctr">
              <a:buNone/>
            </a:pPr>
            <a:endParaRPr lang="id-ID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AutoNum type="arabicPeriod"/>
            </a:pPr>
            <a:r>
              <a:rPr lang="id-ID" sz="2000" b="1" dirty="0"/>
              <a:t>Herman Heller membagi pengertian konstitusi menjadi tiga yaitu </a:t>
            </a:r>
            <a:r>
              <a:rPr lang="id-ID" sz="2000" b="1" dirty="0" smtClean="0"/>
              <a:t>:</a:t>
            </a:r>
          </a:p>
          <a:p>
            <a:pPr marL="457200" lvl="0" indent="-457200" algn="just">
              <a:buAutoNum type="alphaLcPeriod"/>
            </a:pPr>
            <a:r>
              <a:rPr lang="id-ID" sz="2000" b="1" dirty="0" smtClean="0"/>
              <a:t>Konstitusi </a:t>
            </a:r>
            <a:r>
              <a:rPr lang="id-ID" sz="2000" b="1" dirty="0"/>
              <a:t>adalah mencerminkan kehidupan politik di </a:t>
            </a:r>
            <a:r>
              <a:rPr lang="id-ID" sz="2000" b="1" dirty="0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/>
              <a:t>m</a:t>
            </a:r>
            <a:r>
              <a:rPr lang="id-ID" sz="2000" b="1" dirty="0"/>
              <a:t>asyarakat sebagai suatu kenyataan. Jadi mengandung </a:t>
            </a:r>
            <a:r>
              <a:rPr lang="id-ID" sz="2000" b="1" dirty="0" smtClean="0"/>
              <a:t>pengertian politis </a:t>
            </a:r>
            <a:r>
              <a:rPr lang="id-ID" sz="2000" b="1" dirty="0"/>
              <a:t>dan sosiologis</a:t>
            </a:r>
            <a:r>
              <a:rPr lang="id-ID" sz="2000" b="1" dirty="0" smtClean="0"/>
              <a:t>.</a:t>
            </a:r>
          </a:p>
          <a:p>
            <a:pPr marL="457200" lvl="0" indent="-457200" algn="just">
              <a:buAutoNum type="alphaLcPeriod"/>
            </a:pPr>
            <a:r>
              <a:rPr lang="id-ID" sz="2000" b="1" dirty="0" smtClean="0"/>
              <a:t>Konstitusi </a:t>
            </a:r>
            <a:r>
              <a:rPr lang="id-ID" sz="2000" b="1" dirty="0"/>
              <a:t>merupakan suatu kesatuan kaidah yang hidup </a:t>
            </a:r>
            <a:r>
              <a:rPr lang="id-ID" sz="2000" b="1" dirty="0" smtClean="0"/>
              <a:t>dalam masyarakat</a:t>
            </a:r>
            <a:r>
              <a:rPr lang="id-ID" sz="2000" b="1" dirty="0"/>
              <a:t>. Jadi mengandung pengertian </a:t>
            </a:r>
            <a:r>
              <a:rPr lang="id-ID" sz="2000" b="1" dirty="0" smtClean="0"/>
              <a:t>yuridis.</a:t>
            </a:r>
            <a:endParaRPr lang="id-ID" sz="2000" dirty="0"/>
          </a:p>
          <a:p>
            <a:pPr marL="457200" lvl="0" indent="-457200" algn="just">
              <a:buAutoNum type="alphaLcPeriod"/>
            </a:pPr>
            <a:r>
              <a:rPr lang="id-ID" sz="2000" b="1" dirty="0" smtClean="0"/>
              <a:t>Konstitusi </a:t>
            </a:r>
            <a:r>
              <a:rPr lang="id-ID" sz="2000" b="1" dirty="0"/>
              <a:t>yang ditulis dalam suatu naskah sebagai </a:t>
            </a:r>
            <a:r>
              <a:rPr lang="id-ID" sz="2000" b="1" dirty="0" smtClean="0"/>
              <a:t>undang-undang </a:t>
            </a:r>
            <a:r>
              <a:rPr lang="id-ID" sz="2000" b="1" dirty="0"/>
              <a:t>yang tertinggi yang berlaku dalam suatu negara.</a:t>
            </a:r>
            <a:endParaRPr lang="en-US" sz="2000" b="1" dirty="0"/>
          </a:p>
          <a:p>
            <a:pPr marL="0" indent="0" algn="just">
              <a:buNone/>
            </a:pPr>
            <a:r>
              <a:rPr lang="id-ID" sz="2000" b="1" dirty="0" smtClean="0"/>
              <a:t>Jadi</a:t>
            </a:r>
            <a:r>
              <a:rPr lang="id-ID" sz="2000" b="1" dirty="0"/>
              <a:t>, dapat disimpulkan bahwa pengertian undang-undang itu </a:t>
            </a:r>
            <a:r>
              <a:rPr lang="id-ID" sz="2000" b="1" dirty="0" smtClean="0"/>
              <a:t>harus dihubungkan </a:t>
            </a:r>
            <a:r>
              <a:rPr lang="id-ID" sz="2000" b="1" dirty="0"/>
              <a:t>dengan pengertian konstitusi, sehingga UUD itu </a:t>
            </a:r>
            <a:r>
              <a:rPr lang="id-ID" sz="2000" b="1" dirty="0" smtClean="0"/>
              <a:t>merupakan</a:t>
            </a:r>
            <a:r>
              <a:rPr lang="en-US" sz="2000" b="1" dirty="0" smtClean="0"/>
              <a:t> </a:t>
            </a:r>
            <a:r>
              <a:rPr lang="id-ID" sz="2000" b="1" dirty="0"/>
              <a:t>sebagian dari pengertian konstitusi yaitu konstitusi yang tertulis saja </a:t>
            </a:r>
            <a:r>
              <a:rPr lang="id-ID" sz="2000" b="1" dirty="0" smtClean="0"/>
              <a:t>dan</a:t>
            </a:r>
            <a:r>
              <a:rPr lang="en-US" sz="2000" b="1" dirty="0" smtClean="0"/>
              <a:t> </a:t>
            </a:r>
            <a:r>
              <a:rPr lang="id-ID" sz="2000" b="1" dirty="0"/>
              <a:t>tidak hanya bersifat yuridis saja melainkan mengandung pengertian logis dan </a:t>
            </a:r>
            <a:r>
              <a:rPr lang="en-US" sz="2000" b="1" dirty="0" smtClean="0"/>
              <a:t> </a:t>
            </a:r>
            <a:r>
              <a:rPr lang="id-ID" sz="2000" b="1" dirty="0"/>
              <a:t>politis.</a:t>
            </a:r>
            <a:endParaRPr lang="en-US" sz="2000" b="1" dirty="0"/>
          </a:p>
          <a:p>
            <a:pPr marL="457200" lvl="0" indent="-457200" algn="just">
              <a:buAutoNum type="alphaLcPeriod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0146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4901"/>
            <a:ext cx="12192000" cy="5614948"/>
          </a:xfrm>
        </p:spPr>
        <p:txBody>
          <a:bodyPr/>
          <a:lstStyle/>
          <a:p>
            <a:pPr marL="0" lvl="0" indent="0" algn="just">
              <a:buNone/>
            </a:pPr>
            <a:r>
              <a:rPr lang="id-ID" sz="1800" b="1" dirty="0" smtClean="0"/>
              <a:t>James </a:t>
            </a:r>
            <a:r>
              <a:rPr lang="id-ID" sz="1800" b="1" dirty="0"/>
              <a:t>Bryce, menyatakan konstitusi adalah kerangka negara yang </a:t>
            </a:r>
            <a:r>
              <a:rPr lang="id-ID" sz="1800" b="1" dirty="0" smtClean="0"/>
              <a:t>diorganisir</a:t>
            </a:r>
            <a:r>
              <a:rPr lang="en-US" sz="1800" b="1" dirty="0" smtClean="0"/>
              <a:t> </a:t>
            </a:r>
            <a:r>
              <a:rPr lang="id-ID" sz="1800" b="1" dirty="0"/>
              <a:t>dengan dan melalui hukum, dalam hal mana hukum menetapkan :</a:t>
            </a:r>
            <a:endParaRPr lang="en-US" sz="1800" b="1" dirty="0"/>
          </a:p>
          <a:p>
            <a:pPr lvl="0" algn="just">
              <a:buAutoNum type="alphaLcPeriod"/>
            </a:pPr>
            <a:r>
              <a:rPr lang="id-ID" sz="1800" b="1" dirty="0" smtClean="0"/>
              <a:t>Pengaturan </a:t>
            </a:r>
            <a:r>
              <a:rPr lang="id-ID" sz="1800" b="1" dirty="0"/>
              <a:t>mengenai pendirian lembaga-lembaga yang permanen</a:t>
            </a:r>
            <a:r>
              <a:rPr lang="id-ID" sz="1800" b="1" dirty="0" smtClean="0"/>
              <a:t>.</a:t>
            </a:r>
          </a:p>
          <a:p>
            <a:pPr lvl="0" algn="just">
              <a:buAutoNum type="alphaLcPeriod"/>
            </a:pPr>
            <a:r>
              <a:rPr lang="id-ID" sz="1800" b="1" dirty="0" smtClean="0"/>
              <a:t>Fungsi </a:t>
            </a:r>
            <a:r>
              <a:rPr lang="id-ID" sz="1800" b="1" dirty="0"/>
              <a:t>dari alat-alat </a:t>
            </a:r>
            <a:r>
              <a:rPr lang="id-ID" sz="1800" b="1" dirty="0" smtClean="0"/>
              <a:t>kelengkapan.</a:t>
            </a:r>
          </a:p>
          <a:p>
            <a:pPr lvl="0" algn="just">
              <a:buAutoNum type="alphaLcPeriod"/>
            </a:pPr>
            <a:r>
              <a:rPr lang="id-ID" sz="1800" b="1" dirty="0" smtClean="0"/>
              <a:t>Hak-hak </a:t>
            </a:r>
            <a:r>
              <a:rPr lang="id-ID" sz="1800" b="1" dirty="0"/>
              <a:t>tertentu yang telah ditetapkan.</a:t>
            </a:r>
            <a:endParaRPr lang="en-US" sz="1800" b="1" dirty="0"/>
          </a:p>
          <a:p>
            <a:pPr lvl="0" algn="just"/>
            <a:r>
              <a:rPr lang="id-ID" sz="1800" b="1" dirty="0"/>
              <a:t>C.F. Strong</a:t>
            </a:r>
            <a:r>
              <a:rPr lang="id-ID" sz="1800" dirty="0"/>
              <a:t>, mengartikan konstitusi sebagai suatu kumpulan asas-asas yang menyelenggarakan :</a:t>
            </a:r>
            <a:endParaRPr lang="en-US" sz="1800" dirty="0"/>
          </a:p>
          <a:p>
            <a:pPr lvl="0" algn="just">
              <a:buFont typeface="+mj-lt"/>
              <a:buAutoNum type="arabicParenR"/>
            </a:pPr>
            <a:r>
              <a:rPr lang="id-ID" sz="1800" dirty="0"/>
              <a:t>Kekuasaan pemerintahan (dalam arti luas)</a:t>
            </a:r>
            <a:endParaRPr lang="en-US" sz="1800" dirty="0"/>
          </a:p>
          <a:p>
            <a:pPr lvl="0" algn="just">
              <a:buFont typeface="+mj-lt"/>
              <a:buAutoNum type="arabicParenR"/>
            </a:pPr>
            <a:r>
              <a:rPr lang="id-ID" sz="1800" dirty="0"/>
              <a:t>Hak-hak dari yang diperintah.</a:t>
            </a:r>
            <a:endParaRPr lang="en-US" sz="1800" dirty="0"/>
          </a:p>
          <a:p>
            <a:pPr lvl="0" algn="just">
              <a:buFont typeface="+mj-lt"/>
              <a:buAutoNum type="arabicParenR"/>
            </a:pPr>
            <a:r>
              <a:rPr lang="id-ID" sz="1800" dirty="0"/>
              <a:t>Hubungan antara pemerintah dengan yang diperintah (menyangkut di dalamnya masalah hak asasi manusia)</a:t>
            </a:r>
            <a:endParaRPr lang="en-US" sz="1800" dirty="0"/>
          </a:p>
          <a:p>
            <a:pPr marL="0" lvl="0" indent="0" algn="just">
              <a:buNone/>
            </a:pPr>
            <a:r>
              <a:rPr lang="id-ID" sz="1800" b="1" dirty="0"/>
              <a:t>K.C. Wheare</a:t>
            </a:r>
            <a:r>
              <a:rPr lang="id-ID" sz="1800" dirty="0"/>
              <a:t>, mengartikan konstitusi sebagai keseluruhan sistem ketatanegaraan dari suatu negara berupa kumpulan peraturan-peraturan yang membentuk, mengatur atau memerintah dalam pemerintahan suatu negara.</a:t>
            </a:r>
            <a:endParaRPr lang="en-US" sz="1800" dirty="0"/>
          </a:p>
          <a:p>
            <a:pPr lvl="0" algn="just"/>
            <a:r>
              <a:rPr lang="id-ID" sz="1800" dirty="0"/>
              <a:t>Konstitusi dalam dunia politik mempunyai dua pengertian, yaitu </a:t>
            </a:r>
            <a:r>
              <a:rPr lang="id-ID" sz="1800" dirty="0" smtClean="0"/>
              <a:t>: Dipergunakan </a:t>
            </a:r>
            <a:r>
              <a:rPr lang="id-ID" sz="1800" dirty="0"/>
              <a:t>dalam arti luas yaitu sistem pemerintahan dari suatu negara dan merupakan himpunan peraturan yang mendasari serta mengatur pemerintahan dalam menyelenggarakan tugas-tugasnya.</a:t>
            </a:r>
            <a:endParaRPr lang="en-US" sz="1800" dirty="0"/>
          </a:p>
          <a:p>
            <a:pPr lvl="0" algn="just"/>
            <a:r>
              <a:rPr lang="id-ID" sz="1800" dirty="0"/>
              <a:t>Pengertian dalam arti sempit yakni sekumpulan peraturan yang legal dalam ketatanegaraan suatu negara yang dimuat dalam suatu dokumen atau beberapa dokumen yang terkait satu sama lain. </a:t>
            </a:r>
            <a:endParaRPr lang="en-US" sz="1800" dirty="0"/>
          </a:p>
          <a:p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7623743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97" y="1544595"/>
            <a:ext cx="12105503" cy="5399902"/>
          </a:xfrm>
        </p:spPr>
        <p:txBody>
          <a:bodyPr/>
          <a:lstStyle/>
          <a:p>
            <a:pPr marL="0" indent="0" algn="just">
              <a:buNone/>
            </a:pPr>
            <a:r>
              <a:rPr lang="id-ID" b="1" dirty="0"/>
              <a:t>Berdasarkan pengertian-pengertian konstitusi dari para ahli, maka dapat disimpulkan bahwa konstitusi adalah :</a:t>
            </a:r>
            <a:endParaRPr lang="en-US" b="1" dirty="0"/>
          </a:p>
          <a:p>
            <a:pPr marL="457200" lvl="0" indent="-457200" algn="just">
              <a:buAutoNum type="arabicPeriod"/>
            </a:pPr>
            <a:r>
              <a:rPr lang="id-ID" b="1" dirty="0"/>
              <a:t>Suatu kumpulan kaidah yang memberikan pembatasan-pembatasan kekuasaan kepada para penguasa.</a:t>
            </a:r>
            <a:endParaRPr lang="en-US" b="1" dirty="0"/>
          </a:p>
          <a:p>
            <a:pPr marL="457200" lvl="0" indent="-457200" algn="just">
              <a:buAutoNum type="arabicPeriod"/>
            </a:pPr>
            <a:r>
              <a:rPr lang="id-ID" b="1" dirty="0"/>
              <a:t>Suatu dokumen tentang pembagian tugas dan sekaligus petugasnya dari suatu sistem politik.</a:t>
            </a:r>
            <a:endParaRPr lang="en-US" b="1" dirty="0"/>
          </a:p>
          <a:p>
            <a:pPr marL="457200" lvl="0" indent="-457200" algn="just">
              <a:buAutoNum type="arabicPeriod"/>
            </a:pPr>
            <a:r>
              <a:rPr lang="id-ID" b="1" dirty="0"/>
              <a:t>Suatu deskripsi dari lembaga-lembaga negara.</a:t>
            </a:r>
            <a:endParaRPr lang="en-US" b="1" dirty="0"/>
          </a:p>
          <a:p>
            <a:pPr marL="457200" lvl="0" indent="-457200" algn="just">
              <a:buAutoNum type="arabicPeriod"/>
            </a:pPr>
            <a:r>
              <a:rPr lang="id-ID" b="1" dirty="0"/>
              <a:t>Suatu deskripsi yang menyangkut masalah hak-hak asasi manusia.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578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Concept_co_22_CrystalGraphics.com_PowerPoint_Templates_trial">
  <a:themeElements>
    <a:clrScheme name="Default Design 13">
      <a:dk1>
        <a:srgbClr val="CC3300"/>
      </a:dk1>
      <a:lt1>
        <a:srgbClr val="FFFFFF"/>
      </a:lt1>
      <a:dk2>
        <a:srgbClr val="5C1F00"/>
      </a:dk2>
      <a:lt2>
        <a:srgbClr val="000000"/>
      </a:lt2>
      <a:accent1>
        <a:srgbClr val="993300"/>
      </a:accent1>
      <a:accent2>
        <a:srgbClr val="FF9933"/>
      </a:accent2>
      <a:accent3>
        <a:srgbClr val="B5ABAA"/>
      </a:accent3>
      <a:accent4>
        <a:srgbClr val="DADADA"/>
      </a:accent4>
      <a:accent5>
        <a:srgbClr val="CAADAA"/>
      </a:accent5>
      <a:accent6>
        <a:srgbClr val="E78A2D"/>
      </a:accent6>
      <a:hlink>
        <a:srgbClr val="FFCC00"/>
      </a:hlink>
      <a:folHlink>
        <a:srgbClr val="FF99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CC3300"/>
        </a:dk1>
        <a:lt1>
          <a:srgbClr val="FFFFFF"/>
        </a:lt1>
        <a:dk2>
          <a:srgbClr val="5C1F00"/>
        </a:dk2>
        <a:lt2>
          <a:srgbClr val="000000"/>
        </a:lt2>
        <a:accent1>
          <a:srgbClr val="993300"/>
        </a:accent1>
        <a:accent2>
          <a:srgbClr val="FF9933"/>
        </a:accent2>
        <a:accent3>
          <a:srgbClr val="B5ABAA"/>
        </a:accent3>
        <a:accent4>
          <a:srgbClr val="DADADA"/>
        </a:accent4>
        <a:accent5>
          <a:srgbClr val="CAADAA"/>
        </a:accent5>
        <a:accent6>
          <a:srgbClr val="E78A2D"/>
        </a:accent6>
        <a:hlink>
          <a:srgbClr val="FFCC00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LawConcept_co_22_CrystalGraphics.com_PowerPoint_Templates_trial</Template>
  <TotalTime>2473</TotalTime>
  <Words>724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LawConcept_co_22_CrystalGraphics.com_PowerPoint_Templates_trial</vt:lpstr>
      <vt:lpstr>PERKEMBANGAN, PENGERTIAN DAN MAKNA KONSTITUS</vt:lpstr>
      <vt:lpstr>SEJARAH PERKEMBANGAN KONSTITUSI</vt:lpstr>
      <vt:lpstr>lanjutan</vt:lpstr>
      <vt:lpstr>PowerPoint Presentation</vt:lpstr>
      <vt:lpstr>PENGERTIAN DAN MAKNA KONSTITUSI</vt:lpstr>
      <vt:lpstr>lanjutan</vt:lpstr>
      <vt:lpstr>lanjutan</vt:lpstr>
      <vt:lpstr>lanjutan</vt:lpstr>
      <vt:lpstr>KESIMPULAN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 soepriadi</dc:creator>
  <cp:lastModifiedBy>Tatik Rohmawati</cp:lastModifiedBy>
  <cp:revision>36</cp:revision>
  <dcterms:created xsi:type="dcterms:W3CDTF">2016-12-04T02:49:31Z</dcterms:created>
  <dcterms:modified xsi:type="dcterms:W3CDTF">2018-10-13T04:19:55Z</dcterms:modified>
</cp:coreProperties>
</file>