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6" autoAdjust="0"/>
    <p:restoredTop sz="94660"/>
  </p:normalViewPr>
  <p:slideViewPr>
    <p:cSldViewPr>
      <p:cViewPr varScale="1">
        <p:scale>
          <a:sx n="56" d="100"/>
          <a:sy n="56" d="100"/>
        </p:scale>
        <p:origin x="7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5F40C-EFB1-4354-9713-EF489297CF72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79417-CF10-4F12-8DEA-1732C25A5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C1713-9862-4CAA-AA6E-C25863F161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91E3B-634C-47A5-AE11-B0D9967F42C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Kania</a:t>
            </a:r>
            <a:r>
              <a:rPr lang="en-US" dirty="0"/>
              <a:t>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RUANG VEKTOR REAL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343400" cy="52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Tentukanlah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42064" y="1244600"/>
          <a:ext cx="1020536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4" imgW="571320" imgH="711000" progId="Equation.3">
                  <p:embed/>
                </p:oleObj>
              </mc:Choice>
              <mc:Fallback>
                <p:oleObj name="Equation" r:id="rId4" imgW="57132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064" y="1244600"/>
                        <a:ext cx="1020536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1600201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dan</a:t>
            </a:r>
            <a:endParaRPr lang="en-US" sz="24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384925" y="1244600"/>
          <a:ext cx="839788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6" imgW="469800" imgH="711000" progId="Equation.3">
                  <p:embed/>
                </p:oleObj>
              </mc:Choice>
              <mc:Fallback>
                <p:oleObj name="Equation" r:id="rId6" imgW="4698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244600"/>
                        <a:ext cx="839788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2590800"/>
          <a:ext cx="4194629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8" imgW="1726920" imgH="1422360" progId="Equation.3">
                  <p:embed/>
                </p:oleObj>
              </mc:Choice>
              <mc:Fallback>
                <p:oleObj name="Equation" r:id="rId8" imgW="1726920" imgH="1422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4194629" cy="345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merentang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merentang</a:t>
            </a:r>
            <a:r>
              <a:rPr lang="en-US" dirty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merentang</a:t>
            </a:r>
            <a:r>
              <a:rPr lang="en-US" dirty="0"/>
              <a:t> </a:t>
            </a:r>
            <a:r>
              <a:rPr lang="en-US" b="1" dirty="0"/>
              <a:t>R</a:t>
            </a:r>
            <a:r>
              <a:rPr lang="en-US" b="1" baseline="30000" dirty="0"/>
              <a:t>3</a:t>
            </a:r>
            <a:r>
              <a:rPr lang="en-US" dirty="0"/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514600"/>
          <a:ext cx="342355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4" imgW="1879560" imgH="1422360" progId="Equation.3">
                  <p:embed/>
                </p:oleObj>
              </mc:Choice>
              <mc:Fallback>
                <p:oleObj name="Equation" r:id="rId4" imgW="1879560" imgH="1422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3423557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2587752"/>
          <a:ext cx="4495800" cy="251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8" imgW="2539800" imgH="1422360" progId="Equation.3">
                  <p:embed/>
                </p:oleObj>
              </mc:Choice>
              <mc:Fallback>
                <p:oleObj name="Equation" r:id="rId8" imgW="2539800" imgH="1422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87752"/>
                        <a:ext cx="4495800" cy="2517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linier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Jika </a:t>
                </a:r>
                <a:r>
                  <a:rPr lang="en-US" b="1" dirty="0"/>
                  <a:t>S = {v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, v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, …, 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r</a:t>
                </a:r>
                <a:r>
                  <a:rPr lang="en-US" b="1" dirty="0"/>
                  <a:t>}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Mempunyai</a:t>
                </a:r>
                <a:r>
                  <a:rPr lang="en-US" dirty="0"/>
                  <a:t> paling </a:t>
                </a:r>
                <a:r>
                  <a:rPr lang="en-US" dirty="0" err="1"/>
                  <a:t>sedikit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pemecahan</a:t>
                </a:r>
                <a:r>
                  <a:rPr lang="en-US" dirty="0"/>
                  <a:t>, </a:t>
                </a:r>
                <a:r>
                  <a:rPr lang="en-US" dirty="0" err="1"/>
                  <a:t>yakni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…,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  <a:p>
                <a:pPr marL="0" indent="0" algn="just">
                  <a:buNone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satu-satunya</a:t>
                </a:r>
                <a:r>
                  <a:rPr lang="en-US" dirty="0"/>
                  <a:t> </a:t>
                </a:r>
                <a:r>
                  <a:rPr lang="en-US" dirty="0" err="1"/>
                  <a:t>pemecahan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S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b="1" dirty="0" err="1"/>
                  <a:t>bebas</a:t>
                </a:r>
                <a:r>
                  <a:rPr lang="en-US" b="1" dirty="0"/>
                  <a:t> linier</a:t>
                </a:r>
                <a:r>
                  <a:rPr lang="en-US" dirty="0"/>
                  <a:t>.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lain </a:t>
                </a:r>
                <a:r>
                  <a:rPr lang="en-US" dirty="0" err="1"/>
                  <a:t>maka</a:t>
                </a:r>
                <a:r>
                  <a:rPr lang="en-US" dirty="0"/>
                  <a:t> S </a:t>
                </a:r>
                <a:r>
                  <a:rPr lang="en-US" dirty="0" err="1"/>
                  <a:t>dikatakan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b="1" dirty="0" err="1"/>
                  <a:t>tak</a:t>
                </a:r>
                <a:r>
                  <a:rPr lang="en-US" b="1" dirty="0"/>
                  <a:t> </a:t>
                </a:r>
                <a:r>
                  <a:rPr lang="en-US" b="1" dirty="0" err="1"/>
                  <a:t>bebas</a:t>
                </a:r>
                <a:r>
                  <a:rPr lang="en-US" b="1" dirty="0"/>
                  <a:t> linier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12" t="-1200"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Himpunan</a:t>
            </a:r>
            <a:r>
              <a:rPr lang="en-US" dirty="0"/>
              <a:t> 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/>
              <a:t>Tak</a:t>
            </a:r>
            <a:r>
              <a:rPr lang="en-US" b="1" i="1" dirty="0"/>
              <a:t> </a:t>
            </a:r>
            <a:r>
              <a:rPr lang="en-US" b="1" i="1" dirty="0" err="1"/>
              <a:t>bebas</a:t>
            </a:r>
            <a:r>
              <a:rPr lang="en-US" b="1" i="1" dirty="0"/>
              <a:t> linier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S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/>
              <a:t>Bebas</a:t>
            </a:r>
            <a:r>
              <a:rPr lang="en-US" b="1" i="1" dirty="0"/>
              <a:t> linier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b="1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b="1" i="1" dirty="0" err="1"/>
              <a:t>tak</a:t>
            </a:r>
            <a:r>
              <a:rPr lang="en-US" b="1" i="1" dirty="0"/>
              <a:t> </a:t>
            </a:r>
            <a:r>
              <a:rPr lang="en-US" b="1" i="1" dirty="0" err="1"/>
              <a:t>bebas</a:t>
            </a:r>
            <a:r>
              <a:rPr lang="en-US" b="1" i="1" dirty="0"/>
              <a:t> linier.</a:t>
            </a: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 err="1"/>
              <a:t>takbebas</a:t>
            </a:r>
            <a:r>
              <a:rPr lang="en-US" b="1" i="1" dirty="0"/>
              <a:t> linier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Yang </a:t>
            </a:r>
            <a:r>
              <a:rPr lang="en-US" dirty="0" err="1"/>
              <a:t>manakah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himpunan-himpunan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i="1" dirty="0"/>
              <a:t>R</a:t>
            </a:r>
            <a:r>
              <a:rPr lang="en-US" b="1" i="1" baseline="30000" dirty="0"/>
              <a:t>3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linier?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590800"/>
          <a:ext cx="494755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4" imgW="2565360" imgH="1422360" progId="Equation.3">
                  <p:embed/>
                </p:oleObj>
              </mc:Choice>
              <mc:Fallback>
                <p:oleObj name="Equation" r:id="rId4" imgW="2565360" imgH="1422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494755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/>
              <a:t> BASIS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609416"/>
                <a:ext cx="7239000" cy="303878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Jika </a:t>
                </a:r>
                <a:r>
                  <a:rPr lang="en-US" b="1" i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berhingga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pada </a:t>
                </a:r>
                <a:r>
                  <a:rPr lang="en-US" b="1" i="1" dirty="0"/>
                  <a:t>V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b="1" dirty="0"/>
                  <a:t>basis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b="1" i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:r>
                  <a:rPr lang="en-US" dirty="0" err="1"/>
                  <a:t>bebas</a:t>
                </a:r>
                <a:r>
                  <a:rPr lang="en-US" dirty="0"/>
                  <a:t> linier 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:r>
                  <a:rPr lang="en-US" dirty="0" err="1"/>
                  <a:t>merentang</a:t>
                </a:r>
                <a:r>
                  <a:rPr lang="en-US" dirty="0"/>
                  <a:t> </a:t>
                </a:r>
                <a:r>
                  <a:rPr lang="en-US" b="1" i="1" dirty="0"/>
                  <a:t>V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609416"/>
                <a:ext cx="7239000" cy="3038784"/>
              </a:xfrm>
              <a:blipFill>
                <a:blip r:embed="rId3"/>
                <a:stretch>
                  <a:fillRect l="-1516" t="-1403" r="-2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90600" y="4648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NB: Basis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himpunan-himpunan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ditunjukkan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438400"/>
          <a:ext cx="4114800" cy="3760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4" imgW="2361960" imgH="2158920" progId="Equation.3">
                  <p:embed/>
                </p:oleObj>
              </mc:Choice>
              <mc:Fallback>
                <p:oleObj name="Equation" r:id="rId4" imgW="2361960" imgH="2158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38400"/>
                        <a:ext cx="4114800" cy="3760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/>
              <a:t>Dimensi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yang </a:t>
            </a:r>
            <a:r>
              <a:rPr lang="en-US" dirty="0" err="1"/>
              <a:t>berdimensi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err="1"/>
              <a:t>Catatan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Vektor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besaran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mempunyai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arah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 err="1"/>
                  <a:t>Notasi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Notasi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panjang</a:t>
                </a:r>
                <a:r>
                  <a:rPr lang="en-US" sz="2800" dirty="0"/>
                  <a:t> vector/Norm: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2800" b="1" dirty="0" err="1">
                    <a:latin typeface="Bookman Old Style" pitchFamily="18" charset="0"/>
                  </a:rPr>
                  <a:t>Vektor</a:t>
                </a:r>
                <a:r>
                  <a:rPr lang="en-US" sz="2800" b="1" dirty="0">
                    <a:latin typeface="Bookman Old Style" pitchFamily="18" charset="0"/>
                  </a:rPr>
                  <a:t> </a:t>
                </a:r>
                <a:r>
                  <a:rPr lang="en-US" sz="2800" b="1" dirty="0" err="1">
                    <a:latin typeface="Bookman Old Style" pitchFamily="18" charset="0"/>
                  </a:rPr>
                  <a:t>satuan</a:t>
                </a:r>
                <a:r>
                  <a:rPr lang="en-US" sz="2800" dirty="0">
                    <a:latin typeface="Bookman Old Style" pitchFamily="18" charset="0"/>
                  </a:rPr>
                  <a:t> 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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Vektor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dengan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panjang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atau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norm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sama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dengan</a:t>
                </a:r>
                <a:r>
                  <a:rPr lang="en-US" sz="2800" dirty="0">
                    <a:latin typeface="Bookman Old Style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Bookman Old Style" pitchFamily="18" charset="0"/>
                    <a:sym typeface="Wingdings" pitchFamily="2" charset="2"/>
                  </a:rPr>
                  <a:t>satu</a:t>
                </a:r>
                <a:r>
                  <a:rPr lang="en-US" sz="2800" dirty="0">
                    <a:latin typeface="Bookman Old Style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endParaRPr lang="en-US" dirty="0"/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41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S = {v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b="1" dirty="0"/>
              <a:t>}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n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linier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yang </a:t>
            </a:r>
            <a:r>
              <a:rPr lang="en-US" dirty="0" err="1"/>
              <a:t>berdimensi</a:t>
            </a:r>
            <a:r>
              <a:rPr lang="en-US" dirty="0"/>
              <a:t> 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i="1" dirty="0"/>
              <a:t>V.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S = {v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b="1" dirty="0"/>
              <a:t>}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n yang </a:t>
            </a:r>
            <a:r>
              <a:rPr lang="en-US" dirty="0" err="1"/>
              <a:t>merentang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yang </a:t>
            </a:r>
            <a:r>
              <a:rPr lang="en-US" dirty="0" err="1"/>
              <a:t>berdimensi</a:t>
            </a:r>
            <a:r>
              <a:rPr lang="en-US" dirty="0"/>
              <a:t> 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i="1" dirty="0"/>
              <a:t>V.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Tentukanlah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514599"/>
          <a:ext cx="6477000" cy="3611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4" imgW="2869920" imgH="1600200" progId="Equation.3">
                  <p:embed/>
                </p:oleObj>
              </mc:Choice>
              <mc:Fallback>
                <p:oleObj name="Equation" r:id="rId4" imgW="2869920" imgH="1600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599"/>
                        <a:ext cx="6477000" cy="3611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Koordinat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41960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sz="2800" dirty="0"/>
                  <a:t>Misalkan V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ruang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vektor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basis B = {v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, v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, …, </a:t>
                </a:r>
                <a:r>
                  <a:rPr lang="en-US" sz="2800" dirty="0" err="1"/>
                  <a:t>v</a:t>
                </a:r>
                <a:r>
                  <a:rPr lang="en-US" sz="2800" baseline="-25000" dirty="0" err="1"/>
                  <a:t>n</a:t>
                </a:r>
                <a:r>
                  <a:rPr lang="en-US" sz="2800" dirty="0"/>
                  <a:t>}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800" dirty="0"/>
                  <a:t>. </a:t>
                </a:r>
                <a:r>
                  <a:rPr lang="en-US" sz="2800" dirty="0" err="1"/>
                  <a:t>Vektor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Koordinat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terhadap</a:t>
                </a:r>
                <a:r>
                  <a:rPr lang="en-US" sz="2800" dirty="0"/>
                  <a:t> basis B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: </a:t>
                </a:r>
              </a:p>
              <a:p>
                <a:pPr marL="0" indent="0" algn="just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sz="2800" dirty="0" err="1">
                    <a:solidFill>
                      <a:schemeClr val="tx2"/>
                    </a:solidFill>
                  </a:rPr>
                  <a:t>Vektor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koordinat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terhadap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suatu</a:t>
                </a:r>
                <a:r>
                  <a:rPr lang="en-US" sz="2800" dirty="0">
                    <a:solidFill>
                      <a:schemeClr val="tx2"/>
                    </a:solidFill>
                  </a:rPr>
                  <a:t> basis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tertentu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adalah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2"/>
                    </a:solidFill>
                  </a:rPr>
                  <a:t>tunggal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419600"/>
              </a:xfrm>
              <a:blipFill>
                <a:blip r:embed="rId3"/>
                <a:stretch>
                  <a:fillRect l="-1481" t="-1379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koordinat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86337" y="1066800"/>
          <a:ext cx="1195263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4" imgW="571320" imgH="749160" progId="Equation.3">
                  <p:embed/>
                </p:oleObj>
              </mc:Choice>
              <mc:Fallback>
                <p:oleObj name="Equation" r:id="rId4" imgW="571320" imgH="749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337" y="1066800"/>
                        <a:ext cx="1195263" cy="156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1524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err="1"/>
              <a:t>terhadap</a:t>
            </a:r>
            <a:r>
              <a:rPr lang="en-US" sz="2800" dirty="0"/>
              <a:t> basis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514600"/>
          <a:ext cx="2530475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6" imgW="1371600" imgH="774360" progId="Equation.3">
                  <p:embed/>
                </p:oleObj>
              </mc:Choice>
              <mc:Fallback>
                <p:oleObj name="Equation" r:id="rId6" imgW="1371600" imgH="774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2530475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koordinat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772400" cy="3657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terhadap basis: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772400" cy="3657600"/>
              </a:xfrm>
              <a:blipFill>
                <a:blip r:embed="rId3"/>
                <a:stretch>
                  <a:fillRect l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Misalkan </a:t>
                </a:r>
                <a:r>
                  <a:rPr lang="en-US" b="1" i="1" dirty="0"/>
                  <a:t>B = {b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b</a:t>
                </a:r>
                <a:r>
                  <a:rPr lang="en-US" b="1" i="1" baseline="-25000" dirty="0"/>
                  <a:t>2</a:t>
                </a:r>
                <a:r>
                  <a:rPr lang="en-US" b="1" i="1" dirty="0"/>
                  <a:t>, …,</a:t>
                </a:r>
                <a:r>
                  <a:rPr lang="en-US" b="1" i="1" dirty="0" err="1"/>
                  <a:t>b</a:t>
                </a:r>
                <a:r>
                  <a:rPr lang="en-US" b="1" i="1" baseline="-25000" dirty="0" err="1"/>
                  <a:t>n</a:t>
                </a:r>
                <a:r>
                  <a:rPr lang="en-US" b="1" i="1" dirty="0"/>
                  <a:t>} </a:t>
                </a:r>
                <a:r>
                  <a:rPr lang="en-US" dirty="0" err="1"/>
                  <a:t>dan</a:t>
                </a:r>
                <a:r>
                  <a:rPr lang="en-US" b="1" i="1" dirty="0"/>
                  <a:t> U = {u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u</a:t>
                </a:r>
                <a:r>
                  <a:rPr lang="en-US" b="1" i="1" baseline="-25000" dirty="0"/>
                  <a:t>2</a:t>
                </a:r>
                <a:r>
                  <a:rPr lang="en-US" b="1" i="1" dirty="0"/>
                  <a:t>, …,u</a:t>
                </a:r>
                <a:r>
                  <a:rPr lang="en-US" b="1" i="1" baseline="-25000" dirty="0"/>
                  <a:t>n</a:t>
                </a:r>
                <a:r>
                  <a:rPr lang="en-US" b="1" i="1" dirty="0"/>
                  <a:t>} </a:t>
                </a:r>
                <a:r>
                  <a:rPr lang="en-US" dirty="0"/>
                  <a:t>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V.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b="1" i="1" dirty="0"/>
                  <a:t>B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1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1" i="1">
                                                    <a:latin typeface="Cambria Math" panose="02040503050406030204" pitchFamily="18" charset="0"/>
                                                  </a:rPr>
                                                  <m:t>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1" i="1">
                                                    <a:latin typeface="Cambria Math" panose="02040503050406030204" pitchFamily="18" charset="0"/>
                                                  </a:rPr>
                                                  <m:t>𝟏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</m:d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𝑼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 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1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1" i="1">
                                                    <a:latin typeface="Cambria Math" panose="02040503050406030204" pitchFamily="18" charset="0"/>
                                                  </a:rPr>
                                                  <m:t>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1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𝟐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</m:d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𝑼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 ⋮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…  ⋮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𝒏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acc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  <m:t>𝑼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i="1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Dan </a:t>
                </a:r>
                <a:r>
                  <a:rPr lang="en-US" dirty="0" err="1"/>
                  <a:t>memenuhi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endParaRPr lang="en-US" b="1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12" t="-1200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077200" cy="2528887"/>
              </a:xfrm>
            </p:spPr>
            <p:txBody>
              <a:bodyPr>
                <a:noAutofit/>
              </a:bodyPr>
              <a:lstStyle/>
              <a:p>
                <a:pPr marL="514350" indent="-514350" algn="just">
                  <a:buFont typeface="+mj-lt"/>
                  <a:buAutoNum type="alphaLcPeriod"/>
                </a:pPr>
                <a:r>
                  <a:rPr lang="en-US" sz="3200" dirty="0"/>
                  <a:t>Carilah </a:t>
                </a:r>
                <a:r>
                  <a:rPr lang="en-US" sz="3200" dirty="0" err="1"/>
                  <a:t>matriks</a:t>
                </a:r>
                <a:r>
                  <a:rPr lang="en-US" sz="3200" dirty="0"/>
                  <a:t> </a:t>
                </a:r>
                <a:r>
                  <a:rPr lang="en-US" sz="3200" dirty="0" err="1"/>
                  <a:t>transisi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dari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perubahan</a:t>
                </a:r>
                <a:r>
                  <a:rPr lang="en-US" sz="3200" dirty="0"/>
                  <a:t> basis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r>
                  <a:rPr lang="en-US" sz="3200" dirty="0"/>
                  <a:t> 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3200" dirty="0"/>
                  <a:t> 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en-US" sz="3200" dirty="0" err="1"/>
                  <a:t>Jika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tentukan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dirty="0"/>
              </a:p>
              <a:p>
                <a:pPr marL="0" indent="0" algn="just">
                  <a:buNone/>
                </a:pPr>
                <a:r>
                  <a:rPr lang="en-US" sz="3200" dirty="0"/>
                  <a:t>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077200" cy="2528887"/>
              </a:xfrm>
              <a:blipFill>
                <a:blip r:embed="rId3"/>
                <a:stretch>
                  <a:fillRect l="-1358" t="-2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499903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Tentukan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basis {u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} </a:t>
                </a:r>
                <a:r>
                  <a:rPr lang="en-US" dirty="0" err="1"/>
                  <a:t>ke</a:t>
                </a:r>
                <a:r>
                  <a:rPr lang="en-US" dirty="0"/>
                  <a:t> {v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}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Misalkan</a:t>
                </a:r>
                <a:r>
                  <a:rPr lang="en-US" dirty="0"/>
                  <a:t> V = {v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v</a:t>
                </a:r>
                <a:r>
                  <a:rPr lang="en-US" baseline="-25000" dirty="0"/>
                  <a:t>3</a:t>
                </a:r>
                <a:r>
                  <a:rPr lang="en-US" dirty="0"/>
                  <a:t>} dan U = {u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, u</a:t>
                </a:r>
                <a:r>
                  <a:rPr lang="en-US" baseline="-25000" dirty="0"/>
                  <a:t>3</a:t>
                </a:r>
                <a:r>
                  <a:rPr lang="en-US" dirty="0"/>
                  <a:t>} dan V dan U </a:t>
                </a:r>
                <a:r>
                  <a:rPr lang="en-US" dirty="0" err="1"/>
                  <a:t>adalah</a:t>
                </a:r>
                <a:r>
                  <a:rPr lang="en-US" dirty="0"/>
                  <a:t> basis R3, </a:t>
                </a:r>
                <a:r>
                  <a:rPr lang="en-US" dirty="0" err="1"/>
                  <a:t>dimana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basis U </a:t>
                </a:r>
                <a:r>
                  <a:rPr lang="en-US" dirty="0" err="1"/>
                  <a:t>ke</a:t>
                </a:r>
                <a:r>
                  <a:rPr lang="en-US" dirty="0"/>
                  <a:t> V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x  </a:t>
                </a:r>
                <a:r>
                  <a:rPr lang="en-US" dirty="0" err="1"/>
                  <a:t>terhadap</a:t>
                </a:r>
                <a:r>
                  <a:rPr lang="en-US" dirty="0"/>
                  <a:t> basis U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4999038"/>
              </a:xfrm>
              <a:blipFill>
                <a:blip r:embed="rId3"/>
                <a:stretch>
                  <a:fillRect l="-842" t="-1585" b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nulitas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Jika A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mxn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subruang</a:t>
                </a:r>
                <a:r>
                  <a:rPr lang="en-US" dirty="0"/>
                  <a:t> </a:t>
                </a:r>
                <a:r>
                  <a:rPr lang="en-US" dirty="0" err="1"/>
                  <a:t>Rm</a:t>
                </a:r>
                <a:r>
                  <a:rPr lang="en-US" dirty="0"/>
                  <a:t> yang </a:t>
                </a:r>
                <a:r>
                  <a:rPr lang="en-US" dirty="0" err="1"/>
                  <a:t>direntang</a:t>
                </a:r>
                <a:r>
                  <a:rPr lang="en-US" dirty="0"/>
                  <a:t> </a:t>
                </a:r>
                <a:r>
                  <a:rPr lang="en-US" dirty="0" err="1"/>
                  <a:t>oleh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b="1" i="1" dirty="0" err="1"/>
                  <a:t>ruang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baris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dari</a:t>
                </a:r>
                <a:r>
                  <a:rPr lang="en-US" b="1" i="1" dirty="0"/>
                  <a:t> A</a:t>
                </a:r>
                <a:r>
                  <a:rPr lang="en-US" dirty="0"/>
                  <a:t>. </a:t>
                </a:r>
                <a:r>
                  <a:rPr lang="en-US" dirty="0" err="1"/>
                  <a:t>Subruang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Rn</a:t>
                </a:r>
                <a:r>
                  <a:rPr lang="en-US" dirty="0"/>
                  <a:t> yang </a:t>
                </a:r>
                <a:r>
                  <a:rPr lang="en-US" dirty="0" err="1"/>
                  <a:t>direntang</a:t>
                </a:r>
                <a:r>
                  <a:rPr lang="en-US" dirty="0"/>
                  <a:t> </a:t>
                </a:r>
                <a:r>
                  <a:rPr lang="en-US" dirty="0" err="1"/>
                  <a:t>oleh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</a:t>
                </a:r>
                <a:r>
                  <a:rPr lang="en-US" dirty="0" err="1"/>
                  <a:t>kolom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b="1" i="1" dirty="0" err="1"/>
                  <a:t>ruang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kolom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dari</a:t>
                </a:r>
                <a:r>
                  <a:rPr lang="en-US" b="1" i="1" dirty="0"/>
                  <a:t> A</a:t>
                </a:r>
                <a:r>
                  <a:rPr lang="en-US" dirty="0"/>
                  <a:t>.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penyelesaian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homogen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subruang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Rn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b="1" i="1" dirty="0" err="1"/>
                  <a:t>ruang</a:t>
                </a:r>
                <a:r>
                  <a:rPr lang="en-US" b="1" i="1" dirty="0"/>
                  <a:t> null/</a:t>
                </a:r>
                <a:r>
                  <a:rPr lang="en-US" b="1" i="1" dirty="0" err="1"/>
                  <a:t>ruang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kosong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dari</a:t>
                </a:r>
                <a:r>
                  <a:rPr lang="en-US" b="1" i="1" dirty="0"/>
                  <a:t> A</a:t>
                </a:r>
                <a:r>
                  <a:rPr lang="en-US" dirty="0"/>
                  <a:t> </a:t>
                </a:r>
                <a:r>
                  <a:rPr lang="en-US" dirty="0" err="1"/>
                  <a:t>dinotasikan</a:t>
                </a:r>
                <a:r>
                  <a:rPr lang="en-US" dirty="0"/>
                  <a:t> N(A)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12" t="-1200" r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11362"/>
            <a:ext cx="1219200" cy="655638"/>
          </a:xfrm>
        </p:spPr>
        <p:txBody>
          <a:bodyPr/>
          <a:lstStyle/>
          <a:p>
            <a:pPr algn="just">
              <a:buNone/>
            </a:pPr>
            <a:r>
              <a:rPr lang="en-US" dirty="0" err="1"/>
              <a:t>Misal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7250" y="1261097"/>
          <a:ext cx="3359150" cy="1939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4" imgW="1231560" imgH="711000" progId="Equation.3">
                  <p:embed/>
                </p:oleObj>
              </mc:Choice>
              <mc:Fallback>
                <p:oleObj name="Equation" r:id="rId4" imgW="12315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1261097"/>
                        <a:ext cx="3359150" cy="1939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1543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>
                <a:solidFill>
                  <a:schemeClr val="tx2"/>
                </a:solidFill>
              </a:rPr>
              <a:t>Tentukan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vektor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baris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vektor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kolom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matriks</a:t>
            </a:r>
            <a:r>
              <a:rPr lang="en-US" sz="3200" dirty="0">
                <a:solidFill>
                  <a:schemeClr val="tx2"/>
                </a:solidFill>
              </a:rPr>
              <a:t> 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Penjumlahan </a:t>
                </a:r>
                <a:r>
                  <a:rPr lang="en-US" sz="2800" dirty="0" err="1"/>
                  <a:t>antar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vektor</a:t>
                </a:r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 err="1"/>
                  <a:t>Misalkan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800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800" dirty="0"/>
                  <a:t> vector-vector yang </a:t>
                </a:r>
                <a:r>
                  <a:rPr lang="en-US" sz="2800" dirty="0" err="1"/>
                  <a:t>berada</a:t>
                </a:r>
                <a:r>
                  <a:rPr lang="en-US" sz="2800" dirty="0"/>
                  <a:t> di </a:t>
                </a:r>
                <a:r>
                  <a:rPr lang="en-US" sz="2800" dirty="0" err="1"/>
                  <a:t>ruang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sama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800" dirty="0"/>
                  <a:t> didefinisikan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4"/>
                <a:stretch>
                  <a:fillRect l="-1569" t="-1467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1443037" y="521493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447800" y="3448050"/>
            <a:ext cx="1371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752725" y="3371850"/>
            <a:ext cx="2657475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114800" y="3381375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1443037" y="3390900"/>
            <a:ext cx="39624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33787" y="3771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92367"/>
              </p:ext>
            </p:extLst>
          </p:nvPr>
        </p:nvGraphicFramePr>
        <p:xfrm>
          <a:off x="3938587" y="4800600"/>
          <a:ext cx="4238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26780" imgH="215526" progId="Equation.3">
                  <p:embed/>
                </p:oleObj>
              </mc:Choice>
              <mc:Fallback>
                <p:oleObj name="Equation" r:id="rId5" imgW="126780" imgH="21552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7" y="4800600"/>
                        <a:ext cx="4238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97834"/>
              </p:ext>
            </p:extLst>
          </p:nvPr>
        </p:nvGraphicFramePr>
        <p:xfrm>
          <a:off x="2292350" y="3200400"/>
          <a:ext cx="427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" imgW="114201" imgH="190335" progId="Equation.3">
                  <p:embed/>
                </p:oleObj>
              </mc:Choice>
              <mc:Fallback>
                <p:oleObj name="Equation" r:id="rId7" imgW="114201" imgH="1903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3200400"/>
                        <a:ext cx="4270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76468"/>
              </p:ext>
            </p:extLst>
          </p:nvPr>
        </p:nvGraphicFramePr>
        <p:xfrm>
          <a:off x="3957637" y="3384550"/>
          <a:ext cx="9906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9" imgW="317225" imgH="152268" progId="Equation.3">
                  <p:embed/>
                </p:oleObj>
              </mc:Choice>
              <mc:Fallback>
                <p:oleObj name="Equation" r:id="rId9" imgW="317225" imgH="15226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7" y="3384550"/>
                        <a:ext cx="9906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989836"/>
              </p:ext>
            </p:extLst>
          </p:nvPr>
        </p:nvGraphicFramePr>
        <p:xfrm>
          <a:off x="5800725" y="2895600"/>
          <a:ext cx="21240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1" imgW="1041120" imgH="482400" progId="Equation.3">
                  <p:embed/>
                </p:oleObj>
              </mc:Choice>
              <mc:Fallback>
                <p:oleObj name="Equation" r:id="rId11" imgW="1041120" imgH="482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2895600"/>
                        <a:ext cx="21240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84919"/>
              </p:ext>
            </p:extLst>
          </p:nvPr>
        </p:nvGraphicFramePr>
        <p:xfrm>
          <a:off x="5800725" y="4191000"/>
          <a:ext cx="2124075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3" imgW="1041120" imgH="939600" progId="Equation.3">
                  <p:embed/>
                </p:oleObj>
              </mc:Choice>
              <mc:Fallback>
                <p:oleObj name="Equation" r:id="rId13" imgW="1041120" imgH="939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4191000"/>
                        <a:ext cx="2124075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4162"/>
            <a:ext cx="8382000" cy="408463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elementer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Vektor-vektor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taknol</a:t>
            </a:r>
            <a:r>
              <a:rPr lang="en-US" sz="2800" dirty="0"/>
              <a:t>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eselon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A </a:t>
            </a:r>
            <a:r>
              <a:rPr lang="en-US" sz="2800" dirty="0" err="1"/>
              <a:t>membentuk</a:t>
            </a:r>
            <a:r>
              <a:rPr lang="en-US" sz="2800" dirty="0"/>
              <a:t> basis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NB: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ruang</a:t>
            </a:r>
            <a:r>
              <a:rPr lang="en-US" sz="3200" b="1" dirty="0"/>
              <a:t> </a:t>
            </a:r>
            <a:r>
              <a:rPr lang="en-US" sz="3200" b="1" dirty="0" err="1"/>
              <a:t>baris</a:t>
            </a:r>
            <a:r>
              <a:rPr lang="en-US" sz="3200" b="1" dirty="0"/>
              <a:t> transpose </a:t>
            </a:r>
            <a:r>
              <a:rPr lang="en-US" sz="3200" b="1" dirty="0" err="1"/>
              <a:t>ruang</a:t>
            </a:r>
            <a:r>
              <a:rPr lang="en-US" sz="3200" b="1" dirty="0"/>
              <a:t> </a:t>
            </a:r>
            <a:r>
              <a:rPr lang="en-US" sz="3200" b="1" dirty="0" err="1"/>
              <a:t>kolom</a:t>
            </a:r>
            <a:endParaRPr lang="en-US" sz="32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58962"/>
            <a:ext cx="1219200" cy="6556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/>
              <a:t>Misal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4363" y="1184275"/>
          <a:ext cx="2840037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4" imgW="1041120" imgH="711000" progId="Equation.3">
                  <p:embed/>
                </p:oleObj>
              </mc:Choice>
              <mc:Fallback>
                <p:oleObj name="Equation" r:id="rId4" imgW="104112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1184275"/>
                        <a:ext cx="2840037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0019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>
                <a:solidFill>
                  <a:schemeClr val="tx2"/>
                </a:solidFill>
              </a:rPr>
              <a:t>Tentukan</a:t>
            </a:r>
            <a:r>
              <a:rPr lang="en-US" sz="3200" dirty="0">
                <a:solidFill>
                  <a:schemeClr val="tx2"/>
                </a:solidFill>
              </a:rPr>
              <a:t> basis </a:t>
            </a:r>
            <a:r>
              <a:rPr lang="en-US" sz="3200" dirty="0" err="1">
                <a:solidFill>
                  <a:schemeClr val="tx2"/>
                </a:solidFill>
              </a:rPr>
              <a:t>untuk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ruang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baris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ruang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kolom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i="1" dirty="0"/>
              <a:t>rank 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i="1" dirty="0"/>
              <a:t>rank(A).</a:t>
            </a:r>
          </a:p>
          <a:p>
            <a:pPr marL="0" indent="0" algn="just">
              <a:buNone/>
            </a:pPr>
            <a:r>
              <a:rPr lang="en-US" b="1" i="1" dirty="0" err="1"/>
              <a:t>Nulitas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nol.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b="1" i="1" dirty="0" err="1"/>
              <a:t>jumlah</a:t>
            </a:r>
            <a:r>
              <a:rPr lang="en-US" b="1" i="1" dirty="0"/>
              <a:t> rank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nulitas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89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basis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A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0999" y="2667000"/>
          <a:ext cx="277585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4" imgW="1295280" imgH="711000" progId="Equation.3">
                  <p:embed/>
                </p:oleObj>
              </mc:Choice>
              <mc:Fallback>
                <p:oleObj name="Equation" r:id="rId4" imgW="12952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2667000"/>
                        <a:ext cx="2775857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122738" y="2667000"/>
          <a:ext cx="29130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6" imgW="1358640" imgH="711000" progId="Equation.3">
                  <p:embed/>
                </p:oleObj>
              </mc:Choice>
              <mc:Fallback>
                <p:oleObj name="Equation" r:id="rId6" imgW="13586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667000"/>
                        <a:ext cx="2913062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Tentukan</a:t>
            </a:r>
            <a:r>
              <a:rPr lang="en-US" dirty="0"/>
              <a:t> basis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direntang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438400"/>
          <a:ext cx="1327150" cy="233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4" imgW="520560" imgH="914400" progId="Equation.3">
                  <p:embed/>
                </p:oleObj>
              </mc:Choice>
              <mc:Fallback>
                <p:oleObj name="Equation" r:id="rId4" imgW="5205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1327150" cy="2330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590800" y="2438400"/>
          <a:ext cx="161766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6" imgW="634680" imgH="914400" progId="Equation.3">
                  <p:embed/>
                </p:oleObj>
              </mc:Choice>
              <mc:Fallback>
                <p:oleObj name="Equation" r:id="rId6" imgW="63468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38400"/>
                        <a:ext cx="1617662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306888" y="2438400"/>
          <a:ext cx="155416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8" imgW="609480" imgH="914400" progId="Equation.3">
                  <p:embed/>
                </p:oleObj>
              </mc:Choice>
              <mc:Fallback>
                <p:oleObj name="Equation" r:id="rId8" imgW="6094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2438400"/>
                        <a:ext cx="1554162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6000750" y="2438400"/>
          <a:ext cx="161925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Equation" r:id="rId10" imgW="634680" imgH="914400" progId="Equation.3">
                  <p:embed/>
                </p:oleObj>
              </mc:Choice>
              <mc:Fallback>
                <p:oleObj name="Equation" r:id="rId10" imgW="63468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438400"/>
                        <a:ext cx="1619250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Perkalian </a:t>
                </a:r>
                <a:r>
                  <a:rPr lang="en-US" sz="2800" dirty="0" err="1"/>
                  <a:t>vektor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scalar</a:t>
                </a:r>
              </a:p>
              <a:p>
                <a:pPr marL="0" indent="0">
                  <a:buNone/>
                </a:pPr>
                <a:r>
                  <a:rPr lang="en-US" sz="2800" dirty="0" err="1"/>
                  <a:t>Perkalian</a:t>
                </a:r>
                <a:r>
                  <a:rPr lang="en-US" sz="2800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scalar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didefinisikan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sebagai</a:t>
                </a:r>
                <a:r>
                  <a:rPr lang="en-US" sz="2800" dirty="0"/>
                  <a:t> vector yang </a:t>
                </a:r>
                <a:r>
                  <a:rPr lang="en-US" sz="2800" dirty="0" err="1"/>
                  <a:t>panjangnya</a:t>
                </a:r>
                <a:r>
                  <a:rPr lang="en-US" sz="2800" dirty="0"/>
                  <a:t> k kali </a:t>
                </a:r>
                <a:r>
                  <a:rPr lang="en-US" sz="2800" dirty="0" err="1"/>
                  <a:t>panjang</a:t>
                </a:r>
                <a:r>
                  <a:rPr lang="en-US" sz="2800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arah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&gt;0→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searah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&lt;0→</m:t>
                    </m:r>
                  </m:oMath>
                </a14:m>
                <a:r>
                  <a:rPr lang="en-US" sz="2800" dirty="0"/>
                  <a:t> berlawanan arah dengan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4"/>
                <a:stretch>
                  <a:fillRect l="-1569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19600" y="394811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981200" y="43291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V="1">
            <a:off x="5867400" y="5319712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V="1">
            <a:off x="5867400" y="4862512"/>
            <a:ext cx="22860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719512" y="5791200"/>
            <a:ext cx="2133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981200" y="429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6478587" y="4938712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126780" imgH="215526" progId="Equation.3">
                  <p:embed/>
                </p:oleObj>
              </mc:Choice>
              <mc:Fallback>
                <p:oleObj name="Equation" r:id="rId5" imgW="126780" imgH="21552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7" y="4938712"/>
                        <a:ext cx="31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7380287" y="4252912"/>
          <a:ext cx="593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7" y="4252912"/>
                        <a:ext cx="5937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4"/>
          <p:cNvGraphicFramePr>
            <a:graphicFrameLocks noChangeAspect="1"/>
          </p:cNvGraphicFramePr>
          <p:nvPr/>
        </p:nvGraphicFramePr>
        <p:xfrm>
          <a:off x="3470275" y="5929312"/>
          <a:ext cx="928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9" imgW="317087" imgH="215619" progId="Equation.3">
                  <p:embed/>
                </p:oleObj>
              </mc:Choice>
              <mc:Fallback>
                <p:oleObj name="Equation" r:id="rId9" imgW="317087" imgH="21561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5929312"/>
                        <a:ext cx="9286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1981200" y="573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71500" algn="l"/>
              </a:tabLst>
            </a:pPr>
            <a:endParaRPr lang="en-US"/>
          </a:p>
        </p:txBody>
      </p:sp>
      <p:graphicFrame>
        <p:nvGraphicFramePr>
          <p:cNvPr id="2663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148624"/>
              </p:ext>
            </p:extLst>
          </p:nvPr>
        </p:nvGraphicFramePr>
        <p:xfrm>
          <a:off x="249140" y="4725987"/>
          <a:ext cx="16605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1" imgW="799920" imgH="482400" progId="Equation.3">
                  <p:embed/>
                </p:oleObj>
              </mc:Choice>
              <mc:Fallback>
                <p:oleObj name="Equation" r:id="rId11" imgW="79992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40" y="4725987"/>
                        <a:ext cx="166052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14507"/>
              </p:ext>
            </p:extLst>
          </p:nvPr>
        </p:nvGraphicFramePr>
        <p:xfrm>
          <a:off x="1991751" y="4200525"/>
          <a:ext cx="1635125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3" imgW="787320" imgH="939600" progId="Equation.3">
                  <p:embed/>
                </p:oleObj>
              </mc:Choice>
              <mc:Fallback>
                <p:oleObj name="Equation" r:id="rId13" imgW="787320" imgH="939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751" y="4200525"/>
                        <a:ext cx="1635125" cy="195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F39EA668-D11F-4821-ACE0-BC50B42E0A46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600200"/>
                <a:ext cx="7772400" cy="10001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Misalkan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dikatakan</a:t>
                </a:r>
                <a:r>
                  <a:rPr lang="en-US" dirty="0"/>
                  <a:t> </a:t>
                </a:r>
                <a:r>
                  <a:rPr lang="en-US" b="1" dirty="0" err="1"/>
                  <a:t>Ruang</a:t>
                </a:r>
                <a:r>
                  <a:rPr lang="en-US" b="1" dirty="0"/>
                  <a:t> </a:t>
                </a:r>
                <a:r>
                  <a:rPr lang="en-US" b="1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terpenuhi</a:t>
                </a:r>
                <a:r>
                  <a:rPr lang="en-US" dirty="0"/>
                  <a:t> </a:t>
                </a:r>
                <a:r>
                  <a:rPr lang="en-US" dirty="0" err="1"/>
                  <a:t>aksioma</a:t>
                </a:r>
                <a:r>
                  <a:rPr lang="en-US" dirty="0"/>
                  <a:t>:</a:t>
                </a:r>
              </a:p>
            </p:txBody>
          </p:sp>
        </mc:Choice>
        <mc:Fallback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F39EA668-D11F-4821-ACE0-BC50B42E0A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600200"/>
                <a:ext cx="7772400" cy="1000125"/>
              </a:xfrm>
              <a:blipFill>
                <a:blip r:embed="rId3"/>
                <a:stretch>
                  <a:fillRect l="-1412" t="-4878" b="-4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D66547-639C-48C1-BFD6-D137FE505273}"/>
                  </a:ext>
                </a:extLst>
              </p:cNvPr>
              <p:cNvSpPr txBox="1"/>
              <p:nvPr/>
            </p:nvSpPr>
            <p:spPr>
              <a:xfrm>
                <a:off x="914400" y="2438400"/>
                <a:ext cx="5334000" cy="4147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∃−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k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𝑘𝑙</m:t>
                        </m:r>
                      </m:e>
                    </m:d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1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D66547-639C-48C1-BFD6-D137FE505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438400"/>
                <a:ext cx="5334000" cy="4147995"/>
              </a:xfrm>
              <a:prstGeom prst="rect">
                <a:avLst/>
              </a:prstGeom>
              <a:blipFill>
                <a:blip r:embed="rId4"/>
                <a:stretch>
                  <a:fillRect l="-1714" t="-1765" b="-2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14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 err="1"/>
              <a:t>Misal</a:t>
            </a:r>
            <a:r>
              <a:rPr lang="en-US" sz="2800" dirty="0"/>
              <a:t> V=R</a:t>
            </a:r>
            <a:r>
              <a:rPr lang="en-US" sz="2800" baseline="30000" dirty="0"/>
              <a:t>2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vektor-vektor</a:t>
            </a:r>
            <a:r>
              <a:rPr lang="en-US" sz="2800" dirty="0"/>
              <a:t> 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endParaRPr lang="en-US" sz="28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7200" y="3429000"/>
                <a:ext cx="7467600" cy="762000"/>
              </a:xfrm>
              <a:prstGeom prst="rect">
                <a:avLst/>
              </a:prstGeom>
            </p:spPr>
            <p:txBody>
              <a:bodyPr vert="horz">
                <a:normAutofit lnSpcReduction="10000"/>
              </a:bodyPr>
              <a:lstStyle/>
              <a:p>
                <a:pPr marL="457200" lvl="0" indent="-457200" algn="just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+mj-lt"/>
                  <a:buAutoNum type="arabicPeriod" startAt="2"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Misal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</m:m>
                          </m:e>
                        </m:d>
                      </m: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9000"/>
                <a:ext cx="7467600" cy="762000"/>
              </a:xfrm>
              <a:prstGeom prst="rect">
                <a:avLst/>
              </a:prstGeom>
              <a:blipFill>
                <a:blip r:embed="rId3"/>
                <a:stretch>
                  <a:fillRect l="-735" b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4191000"/>
            <a:ext cx="7467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dirty="0"/>
              <a:t>d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penambahan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perkalian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FBB976-6D22-43E6-9D94-971523B0DBA6}"/>
                  </a:ext>
                </a:extLst>
              </p:cNvPr>
              <p:cNvSpPr txBox="1"/>
              <p:nvPr/>
            </p:nvSpPr>
            <p:spPr>
              <a:xfrm>
                <a:off x="914400" y="2514600"/>
                <a:ext cx="6934200" cy="8249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dan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FBB976-6D22-43E6-9D94-971523B0D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14600"/>
                <a:ext cx="6934200" cy="824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SUBRUANG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00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dirty="0"/>
                  <a:t>Jika </a:t>
                </a:r>
                <a:r>
                  <a:rPr lang="en-US" sz="2800" i="1" dirty="0"/>
                  <a:t>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himpunan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bagian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tidak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kosong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suatu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ruang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vektor</a:t>
                </a:r>
                <a:r>
                  <a:rPr lang="en-US" sz="2800" dirty="0"/>
                  <a:t> </a:t>
                </a:r>
                <a:r>
                  <a:rPr lang="en-US" sz="2800" i="1" dirty="0"/>
                  <a:t>V</a:t>
                </a:r>
                <a:r>
                  <a:rPr lang="en-US" sz="2800" dirty="0"/>
                  <a:t> dan </a:t>
                </a:r>
                <a:r>
                  <a:rPr lang="en-US" sz="2800" i="1" dirty="0"/>
                  <a:t>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memenuhi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syarat-syarat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berikut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ini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berlaku</a:t>
                </a:r>
                <a:r>
                  <a:rPr lang="en-US" sz="2800" dirty="0"/>
                  <a:t>:</a:t>
                </a:r>
              </a:p>
              <a:p>
                <a:pPr marL="514350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Untuk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sebarang</a:t>
                </a:r>
                <a:r>
                  <a:rPr lang="en-US" sz="2800" dirty="0"/>
                  <a:t> scalar k</a:t>
                </a:r>
              </a:p>
              <a:p>
                <a:pPr marL="514350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800" dirty="0"/>
              </a:p>
              <a:p>
                <a:pPr marL="0" indent="0" algn="just">
                  <a:buNone/>
                </a:pPr>
                <a:r>
                  <a:rPr lang="en-US" sz="2800" dirty="0" err="1"/>
                  <a:t>Maka</a:t>
                </a:r>
                <a:r>
                  <a:rPr lang="en-US" sz="2800" dirty="0"/>
                  <a:t> </a:t>
                </a:r>
                <a:r>
                  <a:rPr lang="en-US" sz="2800" i="1" dirty="0"/>
                  <a:t>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disebut</a:t>
                </a:r>
                <a:r>
                  <a:rPr lang="en-US" sz="2800" dirty="0"/>
                  <a:t> </a:t>
                </a:r>
                <a:r>
                  <a:rPr lang="en-US" sz="2800" b="1" dirty="0" err="1"/>
                  <a:t>subruang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i="1" dirty="0"/>
                  <a:t>V.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00600"/>
              </a:xfrm>
              <a:blipFill>
                <a:blip r:embed="rId3"/>
                <a:stretch>
                  <a:fillRect l="-1633" t="-1398" r="-2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Cek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subruang</a:t>
            </a:r>
            <a:r>
              <a:rPr lang="en-US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yang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Matriks</a:t>
            </a:r>
            <a:r>
              <a:rPr lang="en-US" sz="2800" dirty="0"/>
              <a:t> </a:t>
            </a:r>
          </a:p>
          <a:p>
            <a:pPr marL="457200" indent="-457200">
              <a:buNone/>
            </a:pPr>
            <a:r>
              <a:rPr lang="en-US" sz="2800" dirty="0"/>
              <a:t>	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yang </a:t>
            </a:r>
            <a:r>
              <a:rPr lang="en-US" sz="2800" dirty="0" err="1"/>
              <a:t>berbentuk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78100" y="3765550"/>
          <a:ext cx="35179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866600" imgH="507960" progId="Equation.3">
                  <p:embed/>
                </p:oleObj>
              </mc:Choice>
              <mc:Fallback>
                <p:oleObj name="Equation" r:id="rId4" imgW="186660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765550"/>
                        <a:ext cx="35179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6225" y="2439987"/>
          <a:ext cx="1806575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1002960" imgH="761760" progId="Equation.3">
                  <p:embed/>
                </p:oleObj>
              </mc:Choice>
              <mc:Fallback>
                <p:oleObj name="Equation" r:id="rId6" imgW="100296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2439987"/>
                        <a:ext cx="1806575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410200" y="4573587"/>
          <a:ext cx="2149475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1193760" imgH="761760" progId="Equation.3">
                  <p:embed/>
                </p:oleObj>
              </mc:Choice>
              <mc:Fallback>
                <p:oleObj name="Equation" r:id="rId8" imgW="119376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573587"/>
                        <a:ext cx="2149475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Sebuah </a:t>
                </a:r>
                <a:r>
                  <a:rPr lang="en-US" dirty="0" err="1"/>
                  <a:t>vektro</a:t>
                </a:r>
                <a:r>
                  <a:rPr lang="en-US" dirty="0"/>
                  <a:t> </a:t>
                </a:r>
                <a:r>
                  <a:rPr lang="en-US" b="1" dirty="0"/>
                  <a:t>w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b="1" dirty="0" err="1"/>
                  <a:t>kombinasi</a:t>
                </a:r>
                <a:r>
                  <a:rPr lang="en-US" b="1" dirty="0"/>
                  <a:t> linier </a:t>
                </a:r>
                <a:r>
                  <a:rPr lang="en-US" dirty="0" err="1"/>
                  <a:t>vektor-vektor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, v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, …, 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dimana</a:t>
                </a:r>
                <a:r>
                  <a:rPr lang="en-US" b="1" dirty="0"/>
                  <a:t> k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, k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, …, </a:t>
                </a:r>
                <a:r>
                  <a:rPr lang="en-US" b="1" dirty="0" err="1"/>
                  <a:t>k</a:t>
                </a:r>
                <a:r>
                  <a:rPr lang="en-US" b="1" baseline="-25000" dirty="0" err="1"/>
                  <a:t>r</a:t>
                </a:r>
                <a:r>
                  <a:rPr lang="en-US" b="1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skalar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12" t="-1200"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</TotalTime>
  <Words>1240</Words>
  <Application>Microsoft Office PowerPoint</Application>
  <PresentationFormat>On-screen Show (4:3)</PresentationFormat>
  <Paragraphs>180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Bookman Old Style</vt:lpstr>
      <vt:lpstr>Calibri</vt:lpstr>
      <vt:lpstr>Cambria Math</vt:lpstr>
      <vt:lpstr>Franklin Gothic Book</vt:lpstr>
      <vt:lpstr>Perpetua</vt:lpstr>
      <vt:lpstr>Wingdings</vt:lpstr>
      <vt:lpstr>Wingdings 2</vt:lpstr>
      <vt:lpstr>Equity</vt:lpstr>
      <vt:lpstr>Equation</vt:lpstr>
      <vt:lpstr>RUANG VEKTOR REAL</vt:lpstr>
      <vt:lpstr>Definisi</vt:lpstr>
      <vt:lpstr>Operasi vektor</vt:lpstr>
      <vt:lpstr>Operasi Vektor 2</vt:lpstr>
      <vt:lpstr>Ruang Vektor</vt:lpstr>
      <vt:lpstr>LATIHAN</vt:lpstr>
      <vt:lpstr>SUBRUANG</vt:lpstr>
      <vt:lpstr>LATIHAN</vt:lpstr>
      <vt:lpstr>Definisi Kombinasi linier</vt:lpstr>
      <vt:lpstr>contoh</vt:lpstr>
      <vt:lpstr>Definisi merentang</vt:lpstr>
      <vt:lpstr>contoh</vt:lpstr>
      <vt:lpstr>Definisi Bebas linier</vt:lpstr>
      <vt:lpstr>teorema</vt:lpstr>
      <vt:lpstr>teorema</vt:lpstr>
      <vt:lpstr>contoh</vt:lpstr>
      <vt:lpstr>Definisi BASIS</vt:lpstr>
      <vt:lpstr>contoh</vt:lpstr>
      <vt:lpstr>Definisi dimensi</vt:lpstr>
      <vt:lpstr>teorema</vt:lpstr>
      <vt:lpstr>contoh</vt:lpstr>
      <vt:lpstr>Vektor Koordinat</vt:lpstr>
      <vt:lpstr>Contoh</vt:lpstr>
      <vt:lpstr>Latihan vektor koordinat</vt:lpstr>
      <vt:lpstr>Matriks transisi</vt:lpstr>
      <vt:lpstr>Contoh</vt:lpstr>
      <vt:lpstr>Latihan matriks transisi</vt:lpstr>
      <vt:lpstr>Rank dan nulitas</vt:lpstr>
      <vt:lpstr>Contoh</vt:lpstr>
      <vt:lpstr>Teorema</vt:lpstr>
      <vt:lpstr>Contoh</vt:lpstr>
      <vt:lpstr>Definisi</vt:lpstr>
      <vt:lpstr>Contoh 1</vt:lpstr>
      <vt:lpstr>Contoh 2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REAL</dc:title>
  <dc:creator>Valued Acer Customer</dc:creator>
  <cp:lastModifiedBy>Kania Evita Dewi</cp:lastModifiedBy>
  <cp:revision>21</cp:revision>
  <dcterms:created xsi:type="dcterms:W3CDTF">2013-10-07T03:49:23Z</dcterms:created>
  <dcterms:modified xsi:type="dcterms:W3CDTF">2018-10-17T04:21:40Z</dcterms:modified>
</cp:coreProperties>
</file>