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064024"/>
          </a:xfrm>
        </p:spPr>
        <p:txBody>
          <a:bodyPr/>
          <a:lstStyle/>
          <a:p>
            <a:r>
              <a:rPr lang="id-ID" altLang="en-US" dirty="0" smtClean="0">
                <a:latin typeface="Arabic Typesetting" pitchFamily="66" charset="-78"/>
                <a:cs typeface="Arabic Typesetting" pitchFamily="66" charset="-78"/>
              </a:rPr>
              <a:t>PERTEMUAN</a:t>
            </a:r>
            <a:r>
              <a:rPr lang="en-US" altLang="en-US" dirty="0" smtClean="0">
                <a:latin typeface="Arabic Typesetting" pitchFamily="66" charset="-78"/>
                <a:cs typeface="Arabic Typesetting" pitchFamily="66" charset="-78"/>
              </a:rPr>
              <a:t> - 4 </a:t>
            </a:r>
            <a:r>
              <a:rPr lang="id-ID" altLang="en-US" dirty="0">
                <a:latin typeface="Arabic Typesetting" pitchFamily="66" charset="-78"/>
                <a:cs typeface="Arabic Typesetting" pitchFamily="66" charset="-78"/>
              </a:rPr>
              <a:t>PERENCANAAN SDM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2946400"/>
            <a:ext cx="8767860" cy="3251200"/>
          </a:xfrm>
        </p:spPr>
        <p:txBody>
          <a:bodyPr>
            <a:normAutofit lnSpcReduction="10000"/>
          </a:bodyPr>
          <a:lstStyle/>
          <a:p>
            <a:endParaRPr lang="en-ID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d-ID" alt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Perencanaan </a:t>
            </a:r>
            <a:r>
              <a:rPr lang="id-ID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sumber daya manusia </a:t>
            </a:r>
          </a:p>
          <a:p>
            <a:r>
              <a:rPr lang="id-ID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id-ID" alt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resources planning)</a:t>
            </a:r>
            <a:r>
              <a:rPr lang="id-ID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disingkat PSDM</a:t>
            </a:r>
          </a:p>
          <a:p>
            <a:pPr algn="just"/>
            <a:r>
              <a:rPr lang="id-ID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SDM </a:t>
            </a:r>
            <a:r>
              <a:rPr lang="id-ID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diproses -  oleh perencana (</a:t>
            </a:r>
            <a:r>
              <a:rPr lang="id-ID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planner</a:t>
            </a:r>
            <a:r>
              <a:rPr lang="id-ID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dan hasilnya menjadi rencana (</a:t>
            </a:r>
            <a:r>
              <a:rPr lang="id-ID" alt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</a:t>
            </a:r>
            <a:r>
              <a:rPr lang="id-ID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id-ID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Dalam rencana ditetapkan tujuan dan pedoman pelaksana yang menjadi dasar untuk kontrol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32509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571501"/>
            <a:ext cx="8229600" cy="555466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CIRI-CIRI RENCANA SDM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Menyeluruh, jelas , dan mudah dipahami kary.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Job descreption setiap personel jelas (tidak tumpang tindih).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Kualitas dan kuantitas serta penempatan kary. Sesuai kebut.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Harus  jelas hubungan kerja, saluran perintah, dan tanggung jawab.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Harus  fleksibel (tujuan, pedoman, dan pola dasar tetap).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Mengatur mutasi (V-H), peraturan, sanksi hukum, pengembangan, cara penilaian dan yang dinilai.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Jelas hak dan kewajiban para karyawan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Menjadi pedoman, kejelasan tugas pendorong semangat kerja kary.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Dapat digunakan sebagai alat kontrol yang baik.</a:t>
            </a:r>
          </a:p>
          <a:p>
            <a:pPr marL="457200" indent="-457200" algn="just">
              <a:buFont typeface="+mj-lt"/>
              <a:buAutoNum type="arabicPeriod"/>
              <a:defRPr/>
            </a:pPr>
            <a:endParaRPr lang="id-ID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endParaRPr lang="id-ID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73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14314"/>
            <a:ext cx="8229600" cy="6357937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id-ID" sz="2400" b="1" dirty="0">
                <a:latin typeface="Times New Roman" pitchFamily="18" charset="0"/>
                <a:cs typeface="Times New Roman" pitchFamily="18" charset="0"/>
              </a:rPr>
              <a:t>PENTINGNYA  PSDM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Kepentingan Perorangan : dapat membantu meningkatkan tujuan yang ingin dicapai melalui kegiatan-kegiatan yang terarah, efektif dan efisien (contoh : rencana pendidikan, karier yang terarah).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Kepentingan Perusahaan : untuk dapat meningkatkan daya guna dan hasil guna dalam mencapai tujuan perusahaan (contoh : tenaga kerja yang berkualitas, kuantitas, dan penempatan pegawai yang tepat sesuai kebutuhan). PSDM parusahaan dapat menilai maju dan mundurnya perusahaan atau kontrol.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Kepentingan Nasional : sangat penting untuk kemajuan suatu negara terletak dari keunggulan SDM. Maka pemerintah harus merencanakan peningkatan mutu SDM melalui adanya PSDM yang baik dan benar. Contoh : PSDM bidang pertambahan penduduk, kesehatan, pendidikan dan disiplin.</a:t>
            </a:r>
          </a:p>
        </p:txBody>
      </p:sp>
    </p:spTree>
    <p:extLst>
      <p:ext uri="{BB962C8B-B14F-4D97-AF65-F5344CB8AC3E}">
        <p14:creationId xmlns:p14="http://schemas.microsoft.com/office/powerpoint/2010/main" val="228720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85751"/>
            <a:ext cx="8229600" cy="6215063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id-ID" sz="2400" b="1" dirty="0">
                <a:latin typeface="Times New Roman" pitchFamily="18" charset="0"/>
                <a:cs typeface="Times New Roman" pitchFamily="18" charset="0"/>
              </a:rPr>
              <a:t> KENDALA-KENDALA  PSDM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d-ID" sz="2400" b="1" dirty="0">
                <a:latin typeface="Times New Roman" pitchFamily="18" charset="0"/>
                <a:cs typeface="Times New Roman" pitchFamily="18" charset="0"/>
              </a:rPr>
              <a:t>Standar kemampuan SDM 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yang pasti dan akurat belum ada, akibatnya informasi hanya berdarkan ramalan-ramalan yang sifatnya subyektif.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d-ID" sz="2400" b="1" dirty="0">
                <a:latin typeface="Times New Roman" pitchFamily="18" charset="0"/>
                <a:cs typeface="Times New Roman" pitchFamily="18" charset="0"/>
              </a:rPr>
              <a:t>Manusia sebagai mahluk hidup 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tidak dapat dikuasai sepenuhnya seperti mesin. Misalnya : ia mampu tetapi kurang mau melepaskan kemampuannya. 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d-ID" sz="2400" b="1" dirty="0">
                <a:latin typeface="Times New Roman" pitchFamily="18" charset="0"/>
                <a:cs typeface="Times New Roman" pitchFamily="18" charset="0"/>
              </a:rPr>
              <a:t>Situasi SDM  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persediaan, mutu, dan penyebaran penduduk kurang mendukung kebutuhan SDM perus. 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d-ID" sz="2400" b="1" dirty="0">
                <a:latin typeface="Times New Roman" pitchFamily="18" charset="0"/>
                <a:cs typeface="Times New Roman" pitchFamily="18" charset="0"/>
              </a:rPr>
              <a:t>Kebijakan Perburuhan Pemerintah 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seperti : kompensasi, jenis kelamin, dan WNA.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d-ID" sz="2400" b="1" dirty="0">
                <a:latin typeface="Times New Roman" pitchFamily="18" charset="0"/>
                <a:cs typeface="Times New Roman" pitchFamily="18" charset="0"/>
              </a:rPr>
              <a:t>Tantang bersifat eksternal 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meliputi </a:t>
            </a:r>
            <a:r>
              <a:rPr lang="id-ID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bidang ekonomi, sosial politik, perundang-undangan, teknologi dan persaingan. 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d-ID" sz="2400" b="1" dirty="0">
                <a:latin typeface="Times New Roman" pitchFamily="18" charset="0"/>
                <a:cs typeface="Times New Roman" pitchFamily="18" charset="0"/>
              </a:rPr>
              <a:t>Tantangan Internal  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meliputi : anggaran, estimasi produk dan penjualan,  usaha dan kegiatan baru. </a:t>
            </a:r>
          </a:p>
        </p:txBody>
      </p:sp>
    </p:spTree>
    <p:extLst>
      <p:ext uri="{BB962C8B-B14F-4D97-AF65-F5344CB8AC3E}">
        <p14:creationId xmlns:p14="http://schemas.microsoft.com/office/powerpoint/2010/main" val="312726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642939"/>
            <a:ext cx="8229600" cy="5786437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id-ID" sz="2400" b="1" dirty="0">
                <a:latin typeface="Times New Roman" pitchFamily="18" charset="0"/>
                <a:cs typeface="Times New Roman" pitchFamily="18" charset="0"/>
              </a:rPr>
              <a:t>MENGATASI  HAMABATAN 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Memahami tujuan perncanaan dan proses penetapan tujuan yaitu membantu dalam pengambilan keputusan.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Rencana dan tujuan yang dibuat manajemen puncak dikomunikasikan kebawah dan melibatkan manjemen bawah dalam proses pengambilan keputusan.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Komunikasi dan partisipasi dapat meningkatkan komitmen dalam pelaksaan perencanaan.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Konsistensi antara tujuan yang lebih tinggi dan rendah dijaga.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Sistem reward yang tepat dan layak akan mendorong perilaku seseorang dalam bertindak dan mengambil resiko sekaligus mendorong kreativitas.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Sistem informasi dapat membantu meminimalkan tingkat risiko dan ketidakpastian hasil yang ada. </a:t>
            </a:r>
          </a:p>
        </p:txBody>
      </p:sp>
    </p:spTree>
    <p:extLst>
      <p:ext uri="{BB962C8B-B14F-4D97-AF65-F5344CB8AC3E}">
        <p14:creationId xmlns:p14="http://schemas.microsoft.com/office/powerpoint/2010/main" val="347571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1981200" y="571501"/>
            <a:ext cx="8229600" cy="5554663"/>
          </a:xfrm>
        </p:spPr>
        <p:txBody>
          <a:bodyPr/>
          <a:lstStyle/>
          <a:p>
            <a:pPr algn="just" eaLnBrk="1" hangingPunct="1"/>
            <a:r>
              <a:rPr lang="id-ID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Perencanaan </a:t>
            </a:r>
            <a:r>
              <a:rPr lang="id-ID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yaitu memilih tujuan cara terbaik untuk mencapai tujuan dari beberapa alternatif yang ada</a:t>
            </a:r>
          </a:p>
          <a:p>
            <a:pPr algn="just" eaLnBrk="1" hangingPunct="1"/>
            <a:r>
              <a:rPr lang="id-ID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Rencana</a:t>
            </a:r>
            <a:r>
              <a:rPr lang="id-ID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adalah sejumlah keputusan yang menjadi pedoman untuk mencapai suatu tujuan tertentu. (setiap rencana mengandung dua unsur yaitu tujuan dan pedoman). </a:t>
            </a:r>
          </a:p>
          <a:p>
            <a:pPr algn="just" eaLnBrk="1" hangingPunct="1"/>
            <a:r>
              <a:rPr lang="id-ID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Perencanaan SDM </a:t>
            </a:r>
            <a:r>
              <a:rPr lang="id-ID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adalah merencanakan tenaga kerja agar sesuai dengan kebutuhan perusahaan secara efektif dan efisien dalam membentu terwujudnya tujuan. Malayu Hasibuan (249:2007).</a:t>
            </a:r>
          </a:p>
          <a:p>
            <a:pPr algn="just" eaLnBrk="1" hangingPunct="1">
              <a:buFont typeface="Wingdings" panose="05000000000000000000" pitchFamily="2" charset="2"/>
              <a:buChar char="q"/>
            </a:pPr>
            <a:r>
              <a:rPr lang="id-ID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Kesimpulan </a:t>
            </a:r>
          </a:p>
          <a:p>
            <a:pPr algn="just" eaLnBrk="1" hangingPunct="1"/>
            <a:r>
              <a:rPr lang="id-ID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Perencanaan SDM </a:t>
            </a:r>
            <a:r>
              <a:rPr lang="id-ID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adalah suatu proses sistematis yang digunakan untuk memprediksi permintaan dan penyediaan SDM di m.y.a.d </a:t>
            </a:r>
            <a:endParaRPr lang="id-ID" altLang="en-US" smtClean="0"/>
          </a:p>
          <a:p>
            <a:pPr algn="just" eaLnBrk="1" hangingPunct="1"/>
            <a:endParaRPr lang="id-ID" altLang="en-US" smtClean="0"/>
          </a:p>
        </p:txBody>
      </p:sp>
    </p:spTree>
    <p:extLst>
      <p:ext uri="{BB962C8B-B14F-4D97-AF65-F5344CB8AC3E}">
        <p14:creationId xmlns:p14="http://schemas.microsoft.com/office/powerpoint/2010/main" val="166700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571501"/>
            <a:ext cx="8229600" cy="5554663"/>
          </a:xfrm>
        </p:spPr>
        <p:txBody>
          <a:bodyPr rtlCol="0">
            <a:noAutofit/>
          </a:bodyPr>
          <a:lstStyle/>
          <a:p>
            <a:pPr algn="just">
              <a:defRPr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Perencanaan SDM menetapkan program pengorganisasian, pengarahan, pengendalian, pengadaan, pengembangan, kompensasi, pengintegrasian, pemeliharaan, kedisiplinan, dan pemberhentian karyawan. </a:t>
            </a:r>
          </a:p>
          <a:p>
            <a:pPr algn="just">
              <a:defRPr/>
            </a:pPr>
            <a:endParaRPr lang="id-ID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  <a:defRPr/>
            </a:pPr>
            <a:r>
              <a:rPr lang="id-ID" sz="2400" b="1" dirty="0">
                <a:latin typeface="Times New Roman" pitchFamily="18" charset="0"/>
                <a:cs typeface="Times New Roman" pitchFamily="18" charset="0"/>
              </a:rPr>
              <a:t>TUJUAN PSDM untuk menentukan ;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Kualitas dan kuantitas karyawan yang akan mengisi semua jabatan.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Menjamin penyediaan tenaga kerja masa kini dan m.y.a.d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Untuk menghindari mismanajemen/tumpang tidih dalam pelaksaan tugas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Mempermudah koordinasi, integrasi, dan sinkronisasi (KIS) sehingga produktivitas kerja meningkat</a:t>
            </a:r>
          </a:p>
        </p:txBody>
      </p:sp>
    </p:spTree>
    <p:extLst>
      <p:ext uri="{BB962C8B-B14F-4D97-AF65-F5344CB8AC3E}">
        <p14:creationId xmlns:p14="http://schemas.microsoft.com/office/powerpoint/2010/main" val="151565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785813"/>
            <a:ext cx="8229600" cy="5340350"/>
          </a:xfrm>
        </p:spPr>
        <p:txBody>
          <a:bodyPr rtlCol="0">
            <a:normAutofit fontScale="92500"/>
          </a:bodyPr>
          <a:lstStyle/>
          <a:p>
            <a:pPr marL="457200" indent="-457200" algn="just">
              <a:buNone/>
              <a:defRPr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5.	Menghindari kekurangan/kelebihan karyawan</a:t>
            </a:r>
          </a:p>
          <a:p>
            <a:pPr marL="457200" indent="-457200" algn="just">
              <a:buFont typeface="Arial" panose="020B0604020202020204" pitchFamily="34" charset="0"/>
              <a:buAutoNum type="arabicPeriod" startAt="6"/>
              <a:defRPr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Sebagai pedoman dalam menetapkan  program pengorganisasian, pengarahan, pengendalian, pengadaan, pengembangan, kompensasi, pengintegrasian, pemeliharaan, kedisiplinan, dan pemberhentian karyawan</a:t>
            </a:r>
          </a:p>
          <a:p>
            <a:pPr marL="457200" indent="-457200" algn="just">
              <a:buFont typeface="Arial" panose="020B0604020202020204" pitchFamily="34" charset="0"/>
              <a:buAutoNum type="arabicPeriod" startAt="6"/>
              <a:defRPr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Pedoman dalam melaksankan mutasi (V dan H) dan pensiun karyawan </a:t>
            </a:r>
          </a:p>
          <a:p>
            <a:pPr marL="457200" indent="-457200" algn="just">
              <a:buFont typeface="Arial" panose="020B0604020202020204" pitchFamily="34" charset="0"/>
              <a:buAutoNum type="arabicPeriod" startAt="6"/>
              <a:defRPr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Dasar penilaian karyawan </a:t>
            </a:r>
          </a:p>
          <a:p>
            <a:pPr marL="457200" indent="-457200" algn="just">
              <a:buFont typeface="Arial" panose="020B0604020202020204" pitchFamily="34" charset="0"/>
              <a:buAutoNum type="arabicPeriod" startAt="6"/>
              <a:defRPr/>
            </a:pPr>
            <a:endParaRPr lang="id-ID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q"/>
              <a:defRPr/>
            </a:pPr>
            <a:r>
              <a:rPr lang="id-ID" sz="2400" b="1" dirty="0">
                <a:latin typeface="Times New Roman" pitchFamily="18" charset="0"/>
                <a:cs typeface="Times New Roman" pitchFamily="18" charset="0"/>
              </a:rPr>
              <a:t>METODE PSDM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id-ID" sz="2400" b="1" dirty="0">
                <a:latin typeface="Times New Roman" pitchFamily="18" charset="0"/>
                <a:cs typeface="Times New Roman" pitchFamily="18" charset="0"/>
              </a:rPr>
              <a:t>Ilmiah 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     dilakukan berdasarkan hasil analisis dari data, informasi dan peramalan-peramalan (</a:t>
            </a:r>
            <a:r>
              <a:rPr lang="id-ID" sz="2400" i="1" dirty="0">
                <a:latin typeface="Times New Roman" pitchFamily="18" charset="0"/>
                <a:cs typeface="Times New Roman" pitchFamily="18" charset="0"/>
              </a:rPr>
              <a:t>forecasting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) dari perencanaannya. </a:t>
            </a:r>
          </a:p>
          <a:p>
            <a:pPr marL="514350" indent="-514350" algn="just">
              <a:defRPr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Resiko kecil</a:t>
            </a:r>
          </a:p>
        </p:txBody>
      </p:sp>
      <p:sp>
        <p:nvSpPr>
          <p:cNvPr id="7" name="Right Arrow 6"/>
          <p:cNvSpPr/>
          <p:nvPr/>
        </p:nvSpPr>
        <p:spPr>
          <a:xfrm>
            <a:off x="3392489" y="4948238"/>
            <a:ext cx="428625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1553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642939"/>
            <a:ext cx="8229600" cy="5483225"/>
          </a:xfrm>
        </p:spPr>
        <p:txBody>
          <a:bodyPr rtlCol="0">
            <a:normAutofit/>
          </a:bodyPr>
          <a:lstStyle/>
          <a:p>
            <a:pPr algn="just">
              <a:defRPr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Data ( kejadian nyata pada masa lalu baik sekunder maupun primer ) dan informasi (hasil proses dari data serta memebrikan informatif  kepada penerimanya) akurat</a:t>
            </a:r>
          </a:p>
          <a:p>
            <a:pPr>
              <a:defRPr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Analisis yang baik dan benar </a:t>
            </a:r>
          </a:p>
          <a:p>
            <a:pPr>
              <a:buNone/>
              <a:defRPr/>
            </a:pPr>
            <a:endParaRPr lang="id-ID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anose="020B0604020202020204" pitchFamily="34" charset="0"/>
              <a:buAutoNum type="arabicPeriod" startAt="2"/>
              <a:defRPr/>
            </a:pPr>
            <a:r>
              <a:rPr lang="id-ID" sz="2400" b="1" dirty="0">
                <a:latin typeface="Times New Roman" pitchFamily="18" charset="0"/>
                <a:cs typeface="Times New Roman" pitchFamily="18" charset="0"/>
              </a:rPr>
              <a:t>Nonilmiah          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hanya didasarkan atas pengalaman, imajinasi, dan perkiraan-perkiraan dari perencanaan</a:t>
            </a:r>
          </a:p>
          <a:p>
            <a:pPr marL="457200" indent="-457200" algn="just">
              <a:defRPr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Resiko cukup besar  (mis: kualitas dan kuantitas tenaga kerja tidak sesuai dengan kebutuhan perusahaan   timbul      mismanajemen dan pemborosan yang merugikan perusahaan).</a:t>
            </a:r>
            <a:endParaRPr lang="id-ID" sz="2400" dirty="0"/>
          </a:p>
        </p:txBody>
      </p:sp>
      <p:sp>
        <p:nvSpPr>
          <p:cNvPr id="4" name="Right Arrow 3"/>
          <p:cNvSpPr/>
          <p:nvPr/>
        </p:nvSpPr>
        <p:spPr>
          <a:xfrm>
            <a:off x="3952876" y="2857501"/>
            <a:ext cx="428625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5" name="Right Arrow 4"/>
          <p:cNvSpPr/>
          <p:nvPr/>
        </p:nvSpPr>
        <p:spPr>
          <a:xfrm>
            <a:off x="8667751" y="4000501"/>
            <a:ext cx="428625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2429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642938"/>
            <a:ext cx="8229600" cy="5715000"/>
          </a:xfrm>
        </p:spPr>
        <p:txBody>
          <a:bodyPr rtlCol="0">
            <a:normAutofit fontScale="85000" lnSpcReduction="20000"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b="1" dirty="0">
                <a:latin typeface="Times New Roman" pitchFamily="18" charset="0"/>
                <a:cs typeface="Times New Roman" pitchFamily="18" charset="0"/>
              </a:rPr>
              <a:t>INFORMASI PSDM</a:t>
            </a:r>
          </a:p>
          <a:p>
            <a:pPr algn="just">
              <a:buNone/>
              <a:defRPr/>
            </a:pP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	Informasi hasil proses dari data serta memberikan informatif  kepada penerimanya.</a:t>
            </a:r>
          </a:p>
          <a:p>
            <a:pPr algn="just">
              <a:buNone/>
              <a:defRPr/>
            </a:pP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sz="2800" b="1" dirty="0">
                <a:latin typeface="Times New Roman" pitchFamily="18" charset="0"/>
                <a:cs typeface="Times New Roman" pitchFamily="18" charset="0"/>
              </a:rPr>
              <a:t>menurut Gordon B. Davis (1951)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Informasi adalah “data yang telah diolah menjadi suatu bentuk yang penting bagi penerima dan mempunyai nilai yang nyata atau dapat dirasakan dalam keputusan-keputusan sekarang atau keputusan-keputusan akan datang”. </a:t>
            </a:r>
          </a:p>
          <a:p>
            <a:pPr algn="just">
              <a:buNone/>
              <a:defRPr/>
            </a:pPr>
            <a:endParaRPr lang="id-ID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  <a:defRPr/>
            </a:pP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Perencana SDM dapat dilakukan dengan baik dan benar jika informasi tentang 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d-ID" sz="2800" b="1" i="1" dirty="0">
                <a:latin typeface="Times New Roman" pitchFamily="18" charset="0"/>
                <a:cs typeface="Times New Roman" pitchFamily="18" charset="0"/>
              </a:rPr>
              <a:t>Job analysis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(memberikan informasi tentang aktivitas pekerjaan, standar pekerjaan, konteks pekerjaan, persyaratan personalia , perilaku manusia, dan alat-alat yang digunakan). 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d-ID" sz="2800" b="1" i="1" dirty="0">
                <a:latin typeface="Times New Roman" pitchFamily="18" charset="0"/>
                <a:cs typeface="Times New Roman" pitchFamily="18" charset="0"/>
              </a:rPr>
              <a:t>Job description 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(memberikan informasi tentang  tugas-tugas dan tanggung jawab seorang pejabat pada suatu jabatan)</a:t>
            </a:r>
          </a:p>
          <a:p>
            <a:pPr>
              <a:buNone/>
              <a:defRPr/>
            </a:pP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372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714375"/>
            <a:ext cx="8229600" cy="5411788"/>
          </a:xfrm>
        </p:spPr>
        <p:txBody>
          <a:bodyPr rtlCol="0">
            <a:normAutofit/>
          </a:bodyPr>
          <a:lstStyle/>
          <a:p>
            <a:pPr marL="457200" indent="-457200" algn="just">
              <a:buNone/>
              <a:defRPr/>
            </a:pPr>
            <a:r>
              <a:rPr lang="id-ID" sz="2400" i="1" dirty="0">
                <a:latin typeface="Times New Roman" pitchFamily="18" charset="0"/>
                <a:cs typeface="Times New Roman" pitchFamily="18" charset="0"/>
              </a:rPr>
              <a:t>3.	</a:t>
            </a:r>
            <a:r>
              <a:rPr lang="id-ID" sz="2400" b="1" i="1" dirty="0">
                <a:latin typeface="Times New Roman" pitchFamily="18" charset="0"/>
                <a:cs typeface="Times New Roman" pitchFamily="18" charset="0"/>
              </a:rPr>
              <a:t>Job Specification 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(memberikan informasi tentang  kualifikasi2 SDM yang akan menjabat suatu jabatan)</a:t>
            </a:r>
          </a:p>
          <a:p>
            <a:pPr marL="457200" indent="-457200" algn="just">
              <a:buFont typeface="Arial" panose="020B0604020202020204" pitchFamily="34" charset="0"/>
              <a:buAutoNum type="arabicPeriod" startAt="4"/>
              <a:defRPr/>
            </a:pPr>
            <a:r>
              <a:rPr lang="id-ID" sz="2400" b="1" i="1" dirty="0">
                <a:latin typeface="Times New Roman" pitchFamily="18" charset="0"/>
                <a:cs typeface="Times New Roman" pitchFamily="18" charset="0"/>
              </a:rPr>
              <a:t>Job Evaluation 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(memberikan informasi tentang  berat ringan pekerjaan, resiko pekerjaan dan gaji Jabatan)</a:t>
            </a:r>
          </a:p>
          <a:p>
            <a:pPr marL="457200" indent="-457200" algn="just">
              <a:buFont typeface="Arial" panose="020B0604020202020204" pitchFamily="34" charset="0"/>
              <a:buAutoNum type="arabicPeriod" startAt="4"/>
              <a:defRPr/>
            </a:pPr>
            <a:r>
              <a:rPr lang="id-ID" sz="2400" b="1" i="1" dirty="0">
                <a:latin typeface="Times New Roman" pitchFamily="18" charset="0"/>
                <a:cs typeface="Times New Roman" pitchFamily="18" charset="0"/>
              </a:rPr>
              <a:t>Job enrichment 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(memberikan informasi untuk memperkaya pekerjaan pada suatu jabatan yang sifatnya vertikal)</a:t>
            </a:r>
          </a:p>
          <a:p>
            <a:pPr marL="457200" indent="-457200" algn="just">
              <a:buFont typeface="Arial" panose="020B0604020202020204" pitchFamily="34" charset="0"/>
              <a:buAutoNum type="arabicPeriod" startAt="4"/>
              <a:defRPr/>
            </a:pPr>
            <a:r>
              <a:rPr lang="id-ID" sz="2400" b="1" i="1" dirty="0">
                <a:latin typeface="Times New Roman" pitchFamily="18" charset="0"/>
                <a:cs typeface="Times New Roman" pitchFamily="18" charset="0"/>
              </a:rPr>
              <a:t>Job enlargement 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(memberikan informasi untuk memperkaya jenis pekerjaan yang sifatnya horizontal)</a:t>
            </a:r>
          </a:p>
          <a:p>
            <a:pPr marL="457200" indent="-457200" algn="just">
              <a:buFont typeface="Arial" panose="020B0604020202020204" pitchFamily="34" charset="0"/>
              <a:buAutoNum type="arabicPeriod" startAt="4"/>
              <a:defRPr/>
            </a:pPr>
            <a:r>
              <a:rPr lang="id-ID" sz="2400" b="1" i="1" dirty="0">
                <a:latin typeface="Times New Roman" pitchFamily="18" charset="0"/>
                <a:cs typeface="Times New Roman" pitchFamily="18" charset="0"/>
              </a:rPr>
              <a:t>Work simplification 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(memberikan informasi untuk spesialisasi pekerjaan, karena perkembangan perusahaan)</a:t>
            </a:r>
          </a:p>
          <a:p>
            <a:pPr marL="442913" lvl="1" indent="-442913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PERAMALAN SDM</a:t>
            </a:r>
          </a:p>
          <a:p>
            <a:pPr marL="442913" lvl="1" indent="-442913" algn="just">
              <a:spcAft>
                <a:spcPts val="0"/>
              </a:spcAft>
              <a:buNone/>
              <a:defRPr/>
            </a:pP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perencanaan SDM yang baik jika dapat meramalkan m.y.a.d dengan cara memproyeksikan hasil analisis informasi yang diperoleh. (masa 5 tahun)  </a:t>
            </a:r>
          </a:p>
          <a:p>
            <a:pPr>
              <a:defRPr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362836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428625"/>
            <a:ext cx="8229600" cy="5697538"/>
          </a:xfrm>
        </p:spPr>
        <p:txBody>
          <a:bodyPr rtlCol="0">
            <a:normAutofit fontScale="92500" lnSpcReduction="10000"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id-ID" sz="2400" b="1" dirty="0">
                <a:latin typeface="Times New Roman" pitchFamily="18" charset="0"/>
                <a:cs typeface="Times New Roman" pitchFamily="18" charset="0"/>
              </a:rPr>
              <a:t>Tujuan peramalan antara lain </a:t>
            </a: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Kebutuhan dan persediaan tenaga kerja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Kemajuan perusahaan dan teknologi sehingga harus dilaksankan pelatihan dan kurikulum yang tepat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Kemajuan pendidikan dan peningkatan kemampuan SDM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Kebutuhan akan jenis2 kecakapan SDM (P/L) pada m.y.a.d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Kebijakan perburuhan pemerintah (seperti ; usia, UMR dan jam kerja).</a:t>
            </a:r>
          </a:p>
          <a:p>
            <a:pPr marL="457200" indent="-457200" algn="just">
              <a:buFont typeface="+mj-lt"/>
              <a:buAutoNum type="arabicPeriod"/>
              <a:defRPr/>
            </a:pPr>
            <a:endParaRPr lang="id-ID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q"/>
              <a:defRPr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SYARAT-SYARAT PSDM</a:t>
            </a:r>
          </a:p>
          <a:p>
            <a:pPr marL="530225" indent="-530225" algn="just">
              <a:buFont typeface="+mj-lt"/>
              <a:buAutoNum type="arabicPeriod"/>
              <a:defRPr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Mengetahui secara jelas masalah yang akan direncanakannya</a:t>
            </a:r>
          </a:p>
          <a:p>
            <a:pPr marL="530225" indent="-530225" algn="just">
              <a:buFont typeface="+mj-lt"/>
              <a:buAutoNum type="arabicPeriod"/>
              <a:defRPr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Mampu mengumpulkan dan menganalisis informasi SDM</a:t>
            </a:r>
          </a:p>
          <a:p>
            <a:pPr marL="530225" indent="-530225" algn="just">
              <a:buFont typeface="+mj-lt"/>
              <a:buAutoNum type="arabicPeriod"/>
              <a:defRPr/>
            </a:pPr>
            <a:r>
              <a:rPr lang="id-ID" sz="2400" dirty="0">
                <a:latin typeface="Times New Roman" pitchFamily="18" charset="0"/>
                <a:cs typeface="Times New Roman" pitchFamily="18" charset="0"/>
              </a:rPr>
              <a:t>Mempunyai penget. Job analysis, org. Dan situasi persediaan SDM</a:t>
            </a:r>
          </a:p>
          <a:p>
            <a:pPr marL="530225" indent="-530225" algn="just">
              <a:buFont typeface="+mj-lt"/>
              <a:buAutoNum type="arabicPeriod"/>
              <a:defRPr/>
            </a:pPr>
            <a:endParaRPr lang="id-ID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q"/>
              <a:defRPr/>
            </a:pPr>
            <a:endParaRPr lang="id-ID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1981200" y="428625"/>
            <a:ext cx="8229600" cy="5697538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id-ID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4.	Mampu membaca situasi SDM masa kini dan mendatang</a:t>
            </a:r>
          </a:p>
          <a:p>
            <a:pPr marL="514350" indent="-514350">
              <a:buFont typeface="Arial" panose="020B0604020202020204" pitchFamily="34" charset="0"/>
              <a:buAutoNum type="arabicPeriod" startAt="5"/>
            </a:pPr>
            <a:r>
              <a:rPr lang="id-ID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Memperkirakan peningkatan SDM dan teknologi m.y.a.d</a:t>
            </a:r>
          </a:p>
          <a:p>
            <a:pPr marL="514350" indent="-514350">
              <a:buFont typeface="Arial" panose="020B0604020202020204" pitchFamily="34" charset="0"/>
              <a:buAutoNum type="arabicPeriod" startAt="5"/>
            </a:pPr>
            <a:r>
              <a:rPr lang="id-ID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Menget. Secara luas peraturan dan kebijaksanaan perburuhan pemerintah</a:t>
            </a:r>
          </a:p>
          <a:p>
            <a:pPr marL="514350" indent="-514350">
              <a:buFont typeface="Arial" panose="020B0604020202020204" pitchFamily="34" charset="0"/>
              <a:buAutoNum type="arabicPeriod" startAt="5"/>
            </a:pPr>
            <a:endParaRPr lang="id-ID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Wingdings" panose="05000000000000000000" pitchFamily="2" charset="2"/>
              <a:buChar char="q"/>
            </a:pPr>
            <a:r>
              <a:rPr lang="id-ID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PROSEDUR PSDM</a:t>
            </a:r>
          </a:p>
          <a:p>
            <a:pPr marL="514350" indent="-514350" algn="just">
              <a:buFont typeface="Calibri" panose="020F0502020204030204" pitchFamily="34" charset="0"/>
              <a:buAutoNum type="arabicPeriod"/>
            </a:pPr>
            <a:r>
              <a:rPr lang="id-ID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Menetapkan kualitas dan kuantitas yang jelas SDM dibutuhkan </a:t>
            </a:r>
          </a:p>
          <a:p>
            <a:pPr marL="514350" indent="-514350" algn="just">
              <a:buFont typeface="Calibri" panose="020F0502020204030204" pitchFamily="34" charset="0"/>
              <a:buAutoNum type="arabicPeriod"/>
            </a:pPr>
            <a:r>
              <a:rPr lang="id-ID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Mengumpulkan data dan informasi</a:t>
            </a:r>
          </a:p>
          <a:p>
            <a:pPr marL="514350" indent="-514350" algn="just">
              <a:buFont typeface="Calibri" panose="020F0502020204030204" pitchFamily="34" charset="0"/>
              <a:buAutoNum type="arabicPeriod"/>
            </a:pPr>
            <a:r>
              <a:rPr lang="id-ID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Mengelompokan data dan informasi serta menganalisisnya</a:t>
            </a:r>
          </a:p>
          <a:p>
            <a:pPr marL="514350" indent="-514350" algn="just">
              <a:buFont typeface="Calibri" panose="020F0502020204030204" pitchFamily="34" charset="0"/>
              <a:buAutoNum type="arabicPeriod"/>
            </a:pPr>
            <a:r>
              <a:rPr lang="id-ID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Menetapkan beberapa alternatif </a:t>
            </a:r>
          </a:p>
          <a:p>
            <a:pPr marL="514350" indent="-514350" algn="just">
              <a:buFont typeface="Calibri" panose="020F0502020204030204" pitchFamily="34" charset="0"/>
              <a:buAutoNum type="arabicPeriod"/>
            </a:pPr>
            <a:r>
              <a:rPr lang="id-ID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Memilih yang terbaik dari alternatif yang menjadi rencana</a:t>
            </a:r>
          </a:p>
          <a:p>
            <a:pPr marL="514350" indent="-514350" algn="just">
              <a:buFont typeface="Calibri" panose="020F0502020204030204" pitchFamily="34" charset="0"/>
              <a:buAutoNum type="arabicPeriod"/>
            </a:pPr>
            <a:r>
              <a:rPr lang="id-ID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Menginformasikan rencana  kpd kary. Untuk direalisasikan</a:t>
            </a:r>
          </a:p>
        </p:txBody>
      </p:sp>
    </p:spTree>
    <p:extLst>
      <p:ext uri="{BB962C8B-B14F-4D97-AF65-F5344CB8AC3E}">
        <p14:creationId xmlns:p14="http://schemas.microsoft.com/office/powerpoint/2010/main" val="20180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6</TotalTime>
  <Words>750</Words>
  <Application>Microsoft Office PowerPoint</Application>
  <PresentationFormat>Widescreen</PresentationFormat>
  <Paragraphs>96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Arabic Typesetting</vt:lpstr>
      <vt:lpstr>Arial</vt:lpstr>
      <vt:lpstr>Calibri</vt:lpstr>
      <vt:lpstr>Corbel</vt:lpstr>
      <vt:lpstr>Times New Roman</vt:lpstr>
      <vt:lpstr>Wingdings</vt:lpstr>
      <vt:lpstr>Basis</vt:lpstr>
      <vt:lpstr>PERTEMUAN - 4 PERENCANAAN SDM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- 4 PERENCANAAN SDM</dc:title>
  <dc:creator>Windows User</dc:creator>
  <cp:lastModifiedBy>Windows User</cp:lastModifiedBy>
  <cp:revision>1</cp:revision>
  <dcterms:created xsi:type="dcterms:W3CDTF">2018-10-09T07:27:07Z</dcterms:created>
  <dcterms:modified xsi:type="dcterms:W3CDTF">2018-10-09T07:33:36Z</dcterms:modified>
</cp:coreProperties>
</file>