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5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3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8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9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EDDB-6963-48AD-B215-8F5201D195A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2F6B-7CD2-4E91-B0DD-3E5A2236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Dynamic Programming (3)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Pabrik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0" y="1714500"/>
          <a:ext cx="6500812" cy="4214816"/>
        </p:xfrm>
        <a:graphic>
          <a:graphicData uri="http://schemas.openxmlformats.org/drawingml/2006/table">
            <a:tbl>
              <a:tblPr/>
              <a:tblGrid>
                <a:gridCol w="1452115"/>
                <a:gridCol w="1176395"/>
                <a:gridCol w="1176395"/>
                <a:gridCol w="1176395"/>
                <a:gridCol w="1519512"/>
              </a:tblGrid>
              <a:tr h="5268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Pabrik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71625" y="1643063"/>
          <a:ext cx="6429375" cy="4357688"/>
        </p:xfrm>
        <a:graphic>
          <a:graphicData uri="http://schemas.openxmlformats.org/drawingml/2006/table">
            <a:tbl>
              <a:tblPr/>
              <a:tblGrid>
                <a:gridCol w="1436157"/>
                <a:gridCol w="1163468"/>
                <a:gridCol w="1163468"/>
                <a:gridCol w="1163468"/>
                <a:gridCol w="1502814"/>
              </a:tblGrid>
              <a:tr h="5447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P1/P2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P1/P2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Optimal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500" y="1714500"/>
          <a:ext cx="7715250" cy="2714625"/>
        </p:xfrm>
        <a:graphic>
          <a:graphicData uri="http://schemas.openxmlformats.org/drawingml/2006/table">
            <a:tbl>
              <a:tblPr/>
              <a:tblGrid>
                <a:gridCol w="1149306"/>
                <a:gridCol w="968397"/>
                <a:gridCol w="1202515"/>
                <a:gridCol w="1021605"/>
                <a:gridCol w="1202515"/>
                <a:gridCol w="968397"/>
                <a:gridCol w="1202515"/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Proyek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Proyek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Proyek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Pabrik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Pabrik2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Pabrik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6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/>
              <a:t>Penganggaran Modal </a:t>
            </a:r>
            <a:br>
              <a:rPr lang="en-US" sz="4000" b="1" smtClean="0"/>
            </a:br>
            <a:r>
              <a:rPr lang="en-US" sz="4000" b="1" smtClean="0"/>
              <a:t>(</a:t>
            </a:r>
            <a:r>
              <a:rPr lang="en-US" sz="4000" b="1" i="1" smtClean="0"/>
              <a:t>Capital Budgeting</a:t>
            </a:r>
            <a:r>
              <a:rPr lang="en-US" sz="4000" b="1" smtClean="0"/>
              <a:t>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Sebuah perusahaan berencana akan mengembangkan usaha (proyek) melalui ketiga buah pabrik (</a:t>
            </a:r>
            <a:r>
              <a:rPr lang="en-US" sz="2800" i="1" smtClean="0"/>
              <a:t>plant</a:t>
            </a:r>
            <a:r>
              <a:rPr lang="en-US" sz="2800" smtClean="0"/>
              <a:t>) yang dimilikinya. Setiap pabrik diminta mengirimkan proposal (boleh lebih dari satu) ke perusahaan untuk proyek yang akan dikembangkan. Setiap proposal memuat total biaya yang dibutuhkan (</a:t>
            </a:r>
            <a:r>
              <a:rPr lang="en-US" sz="2800" i="1" smtClean="0"/>
              <a:t>c</a:t>
            </a:r>
            <a:r>
              <a:rPr lang="en-US" sz="2800" smtClean="0"/>
              <a:t>) dan total keuntungan (</a:t>
            </a:r>
            <a:r>
              <a:rPr lang="en-US" sz="2800" i="1" smtClean="0"/>
              <a:t>revenue</a:t>
            </a:r>
            <a:r>
              <a:rPr lang="en-US" sz="2800" smtClean="0"/>
              <a:t>) yang akan diperoleh (</a:t>
            </a:r>
            <a:r>
              <a:rPr lang="en-US" sz="2800" i="1" smtClean="0"/>
              <a:t>R</a:t>
            </a:r>
            <a:r>
              <a:rPr lang="en-US" sz="2800" smtClean="0"/>
              <a:t>) dari pengembangan usaha itu. Perusahaan menganggarkan Rp 5 milyar untuk alokasi dana bagi ketiga pabriknya itu. </a:t>
            </a:r>
          </a:p>
        </p:txBody>
      </p:sp>
    </p:spTree>
    <p:extLst>
      <p:ext uri="{BB962C8B-B14F-4D97-AF65-F5344CB8AC3E}">
        <p14:creationId xmlns:p14="http://schemas.microsoft.com/office/powerpoint/2010/main" val="25098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Tabel berikut meringkaskan nilai </a:t>
            </a:r>
            <a:r>
              <a:rPr lang="en-US" i="1" smtClean="0"/>
              <a:t>c</a:t>
            </a:r>
            <a:r>
              <a:rPr lang="en-US" smtClean="0"/>
              <a:t> dan </a:t>
            </a:r>
            <a:r>
              <a:rPr lang="en-US" i="1" smtClean="0"/>
              <a:t>R</a:t>
            </a:r>
            <a:r>
              <a:rPr lang="en-US" smtClean="0"/>
              <a:t> untuk masing-masing proposal proyek. Proposal proyek bernilai-nol sengaja dicantumkan yang berarti tidak ada alokasi dana yang diberikan untuk setiap pabrik. Tujuan Perusahaan adalah memperoleh keuntungan yang maksimum dari pengalokasian dana sebesar Rp 5 milyar tersebut.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3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>
            <p:ph idx="1"/>
          </p:nvPr>
        </p:nvGraphicFramePr>
        <p:xfrm>
          <a:off x="609600" y="2093913"/>
          <a:ext cx="8123238" cy="324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554507" imgH="2222307" progId="Word.Document.8">
                  <p:embed/>
                </p:oleObj>
              </mc:Choice>
              <mc:Fallback>
                <p:oleObj name="Document" r:id="rId3" imgW="5554507" imgH="22223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93913"/>
                        <a:ext cx="8123238" cy="3249612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4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: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: 3 tahapan</a:t>
            </a:r>
          </a:p>
          <a:p>
            <a:r>
              <a:rPr lang="en-US" smtClean="0"/>
              <a:t>State : Jumlah dana proyek yang dialokasikan pada tiap pabrik</a:t>
            </a:r>
          </a:p>
        </p:txBody>
      </p:sp>
    </p:spTree>
    <p:extLst>
      <p:ext uri="{BB962C8B-B14F-4D97-AF65-F5344CB8AC3E}">
        <p14:creationId xmlns:p14="http://schemas.microsoft.com/office/powerpoint/2010/main" val="3890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Perhitungan maju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Pabrik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50" y="2500313"/>
          <a:ext cx="7000876" cy="3714752"/>
        </p:xfrm>
        <a:graphic>
          <a:graphicData uri="http://schemas.openxmlformats.org/drawingml/2006/table">
            <a:tbl>
              <a:tblPr/>
              <a:tblGrid>
                <a:gridCol w="1324491"/>
                <a:gridCol w="1135277"/>
                <a:gridCol w="1135277"/>
                <a:gridCol w="1135277"/>
                <a:gridCol w="1135277"/>
                <a:gridCol w="1135277"/>
              </a:tblGrid>
              <a:tr h="4643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8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Pabrik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0" y="1857375"/>
          <a:ext cx="6215063" cy="4000504"/>
        </p:xfrm>
        <a:graphic>
          <a:graphicData uri="http://schemas.openxmlformats.org/drawingml/2006/table">
            <a:tbl>
              <a:tblPr/>
              <a:tblGrid>
                <a:gridCol w="1175823"/>
                <a:gridCol w="1007848"/>
                <a:gridCol w="1007848"/>
                <a:gridCol w="1007848"/>
                <a:gridCol w="1007848"/>
                <a:gridCol w="1007848"/>
              </a:tblGrid>
              <a:tr h="5000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Pabrik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57313" y="1785938"/>
          <a:ext cx="6929439" cy="4071936"/>
        </p:xfrm>
        <a:graphic>
          <a:graphicData uri="http://schemas.openxmlformats.org/drawingml/2006/table">
            <a:tbl>
              <a:tblPr/>
              <a:tblGrid>
                <a:gridCol w="1061613"/>
                <a:gridCol w="926499"/>
                <a:gridCol w="926499"/>
                <a:gridCol w="926499"/>
                <a:gridCol w="926499"/>
                <a:gridCol w="926499"/>
                <a:gridCol w="1235331"/>
              </a:tblGrid>
              <a:tr h="508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4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Pabrik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85875" y="1643063"/>
          <a:ext cx="6500812" cy="4000504"/>
        </p:xfrm>
        <a:graphic>
          <a:graphicData uri="http://schemas.openxmlformats.org/drawingml/2006/table">
            <a:tbl>
              <a:tblPr/>
              <a:tblGrid>
                <a:gridCol w="995947"/>
                <a:gridCol w="869189"/>
                <a:gridCol w="869189"/>
                <a:gridCol w="869189"/>
                <a:gridCol w="869189"/>
                <a:gridCol w="869189"/>
                <a:gridCol w="1158920"/>
              </a:tblGrid>
              <a:tr h="5000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P2/P3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On-screen Show (4:3)</PresentationFormat>
  <Paragraphs>303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Office Word 97 - 2003 Document</vt:lpstr>
      <vt:lpstr>Dynamic Programming (3)</vt:lpstr>
      <vt:lpstr>Penganggaran Modal  (Capital Budgeting)</vt:lpstr>
      <vt:lpstr>PowerPoint Presentation</vt:lpstr>
      <vt:lpstr>PowerPoint Presentation</vt:lpstr>
      <vt:lpstr>Solusi :</vt:lpstr>
      <vt:lpstr>Perhitungan maju</vt:lpstr>
      <vt:lpstr>Pabrik 1</vt:lpstr>
      <vt:lpstr>Pabrik 2</vt:lpstr>
      <vt:lpstr>Pabrik 2</vt:lpstr>
      <vt:lpstr>Pabrik 3</vt:lpstr>
      <vt:lpstr>Pabrik 3</vt:lpstr>
      <vt:lpstr>Solusi Optimal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 (3)</dc:title>
  <dc:creator>ismail - [2010]</dc:creator>
  <cp:lastModifiedBy>ismail - [2010]</cp:lastModifiedBy>
  <cp:revision>1</cp:revision>
  <dcterms:created xsi:type="dcterms:W3CDTF">2017-10-12T16:23:55Z</dcterms:created>
  <dcterms:modified xsi:type="dcterms:W3CDTF">2017-10-12T16:24:50Z</dcterms:modified>
</cp:coreProperties>
</file>