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9"/>
  </p:notesMasterIdLst>
  <p:handoutMasterIdLst>
    <p:handoutMasterId r:id="rId50"/>
  </p:handoutMasterIdLst>
  <p:sldIdLst>
    <p:sldId id="256" r:id="rId2"/>
    <p:sldId id="651" r:id="rId3"/>
    <p:sldId id="672" r:id="rId4"/>
    <p:sldId id="652" r:id="rId5"/>
    <p:sldId id="673" r:id="rId6"/>
    <p:sldId id="650" r:id="rId7"/>
    <p:sldId id="674" r:id="rId8"/>
    <p:sldId id="653" r:id="rId9"/>
    <p:sldId id="675" r:id="rId10"/>
    <p:sldId id="654" r:id="rId11"/>
    <p:sldId id="368" r:id="rId12"/>
    <p:sldId id="655" r:id="rId13"/>
    <p:sldId id="676" r:id="rId14"/>
    <p:sldId id="662" r:id="rId15"/>
    <p:sldId id="663" r:id="rId16"/>
    <p:sldId id="677" r:id="rId17"/>
    <p:sldId id="656" r:id="rId18"/>
    <p:sldId id="689" r:id="rId19"/>
    <p:sldId id="657" r:id="rId20"/>
    <p:sldId id="664" r:id="rId21"/>
    <p:sldId id="658" r:id="rId22"/>
    <p:sldId id="665" r:id="rId23"/>
    <p:sldId id="659" r:id="rId24"/>
    <p:sldId id="678" r:id="rId25"/>
    <p:sldId id="666" r:id="rId26"/>
    <p:sldId id="679" r:id="rId27"/>
    <p:sldId id="660" r:id="rId28"/>
    <p:sldId id="667" r:id="rId29"/>
    <p:sldId id="669" r:id="rId30"/>
    <p:sldId id="661" r:id="rId31"/>
    <p:sldId id="680" r:id="rId32"/>
    <p:sldId id="668" r:id="rId33"/>
    <p:sldId id="681" r:id="rId34"/>
    <p:sldId id="670" r:id="rId35"/>
    <p:sldId id="682" r:id="rId36"/>
    <p:sldId id="643" r:id="rId37"/>
    <p:sldId id="644" r:id="rId38"/>
    <p:sldId id="647" r:id="rId39"/>
    <p:sldId id="648" r:id="rId40"/>
    <p:sldId id="683" r:id="rId41"/>
    <p:sldId id="685" r:id="rId42"/>
    <p:sldId id="684" r:id="rId43"/>
    <p:sldId id="649" r:id="rId44"/>
    <p:sldId id="687" r:id="rId45"/>
    <p:sldId id="686" r:id="rId46"/>
    <p:sldId id="688" r:id="rId47"/>
    <p:sldId id="690" r:id="rId48"/>
  </p:sldIdLst>
  <p:sldSz cx="9144000" cy="6858000" type="screen4x3"/>
  <p:notesSz cx="6662738" cy="9802813"/>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7">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0681" autoAdjust="0"/>
  </p:normalViewPr>
  <p:slideViewPr>
    <p:cSldViewPr>
      <p:cViewPr varScale="1">
        <p:scale>
          <a:sx n="66" d="100"/>
          <a:sy n="66" d="100"/>
        </p:scale>
        <p:origin x="816" y="6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1182"/>
    </p:cViewPr>
  </p:sorterViewPr>
  <p:notesViewPr>
    <p:cSldViewPr>
      <p:cViewPr>
        <p:scale>
          <a:sx n="100" d="100"/>
          <a:sy n="100" d="100"/>
        </p:scale>
        <p:origin x="-816" y="-66"/>
      </p:cViewPr>
      <p:guideLst>
        <p:guide orient="horz" pos="3087"/>
        <p:guide pos="209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6418" name="Rectangle 2"/>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defTabSz="931863">
              <a:defRPr sz="1200"/>
            </a:lvl1pPr>
          </a:lstStyle>
          <a:p>
            <a:endParaRPr lang="en-US"/>
          </a:p>
        </p:txBody>
      </p:sp>
      <p:sp>
        <p:nvSpPr>
          <p:cNvPr id="316419" name="Rectangle 3"/>
          <p:cNvSpPr>
            <a:spLocks noGrp="1" noChangeArrowheads="1"/>
          </p:cNvSpPr>
          <p:nvPr>
            <p:ph type="dt" sz="quarter" idx="1"/>
          </p:nvPr>
        </p:nvSpPr>
        <p:spPr bwMode="auto">
          <a:xfrm>
            <a:off x="3776663"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defTabSz="931863">
              <a:defRPr sz="1200"/>
            </a:lvl1pPr>
          </a:lstStyle>
          <a:p>
            <a:endParaRPr lang="en-US"/>
          </a:p>
        </p:txBody>
      </p:sp>
      <p:sp>
        <p:nvSpPr>
          <p:cNvPr id="316420" name="Rectangle 4"/>
          <p:cNvSpPr>
            <a:spLocks noGrp="1" noChangeArrowheads="1"/>
          </p:cNvSpPr>
          <p:nvPr>
            <p:ph type="ftr" sz="quarter" idx="2"/>
          </p:nvPr>
        </p:nvSpPr>
        <p:spPr bwMode="auto">
          <a:xfrm>
            <a:off x="0"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defTabSz="931863">
              <a:defRPr sz="1200"/>
            </a:lvl1pPr>
          </a:lstStyle>
          <a:p>
            <a:endParaRPr lang="en-US"/>
          </a:p>
        </p:txBody>
      </p:sp>
      <p:sp>
        <p:nvSpPr>
          <p:cNvPr id="316421" name="Rectangle 5"/>
          <p:cNvSpPr>
            <a:spLocks noGrp="1" noChangeArrowheads="1"/>
          </p:cNvSpPr>
          <p:nvPr>
            <p:ph type="sldNum" sz="quarter" idx="3"/>
          </p:nvPr>
        </p:nvSpPr>
        <p:spPr bwMode="auto">
          <a:xfrm>
            <a:off x="3776663"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defTabSz="931863">
              <a:defRPr sz="1200"/>
            </a:lvl1pPr>
          </a:lstStyle>
          <a:p>
            <a:fld id="{5B205B71-8637-467B-9621-84ED9DDE83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defTabSz="931863">
              <a:defRPr sz="1200"/>
            </a:lvl1pPr>
          </a:lstStyle>
          <a:p>
            <a:endParaRPr lang="en-US"/>
          </a:p>
        </p:txBody>
      </p:sp>
      <p:sp>
        <p:nvSpPr>
          <p:cNvPr id="29699" name="Rectangle 3"/>
          <p:cNvSpPr>
            <a:spLocks noGrp="1" noChangeArrowheads="1"/>
          </p:cNvSpPr>
          <p:nvPr>
            <p:ph type="dt" idx="1"/>
          </p:nvPr>
        </p:nvSpPr>
        <p:spPr bwMode="auto">
          <a:xfrm>
            <a:off x="3776663" y="0"/>
            <a:ext cx="2886075" cy="4905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defTabSz="931863">
              <a:defRPr sz="1200"/>
            </a:lvl1pPr>
          </a:lstStyle>
          <a:p>
            <a:endParaRPr lang="en-US"/>
          </a:p>
        </p:txBody>
      </p:sp>
      <p:sp>
        <p:nvSpPr>
          <p:cNvPr id="29700" name="Rectangle 4"/>
          <p:cNvSpPr>
            <a:spLocks noGrp="1" noRot="1" noChangeAspect="1" noChangeArrowheads="1" noTextEdit="1"/>
          </p:cNvSpPr>
          <p:nvPr>
            <p:ph type="sldImg" idx="2"/>
          </p:nvPr>
        </p:nvSpPr>
        <p:spPr bwMode="auto">
          <a:xfrm>
            <a:off x="881063" y="735013"/>
            <a:ext cx="4902200" cy="36766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889000" y="4656138"/>
            <a:ext cx="4884738" cy="4411662"/>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02" name="Rectangle 6"/>
          <p:cNvSpPr>
            <a:spLocks noGrp="1" noChangeArrowheads="1"/>
          </p:cNvSpPr>
          <p:nvPr>
            <p:ph type="ftr" sz="quarter" idx="4"/>
          </p:nvPr>
        </p:nvSpPr>
        <p:spPr bwMode="auto">
          <a:xfrm>
            <a:off x="0"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defTabSz="931863">
              <a:defRPr sz="1200"/>
            </a:lvl1pPr>
          </a:lstStyle>
          <a:p>
            <a:endParaRPr lang="en-US"/>
          </a:p>
        </p:txBody>
      </p:sp>
      <p:sp>
        <p:nvSpPr>
          <p:cNvPr id="29703" name="Rectangle 7"/>
          <p:cNvSpPr>
            <a:spLocks noGrp="1" noChangeArrowheads="1"/>
          </p:cNvSpPr>
          <p:nvPr>
            <p:ph type="sldNum" sz="quarter" idx="5"/>
          </p:nvPr>
        </p:nvSpPr>
        <p:spPr bwMode="auto">
          <a:xfrm>
            <a:off x="3776663" y="9312275"/>
            <a:ext cx="2886075" cy="4905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defTabSz="931863">
              <a:defRPr sz="1200"/>
            </a:lvl1pPr>
          </a:lstStyle>
          <a:p>
            <a:fld id="{2BC13D1F-CBC4-4B4F-A0B6-56DA3921353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13D1F-CBC4-4B4F-A0B6-56DA3921353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FB23B-F404-465F-9E57-548E4FAE0F28}" type="slidenum">
              <a:rPr lang="en-US"/>
              <a:pPr/>
              <a:t>11</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r>
              <a:rPr lang="en-US"/>
              <a:t>Teknologi</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2E1C9-433F-4D08-9CFA-9D0A631A7461}" type="slidenum">
              <a:rPr lang="en-US"/>
              <a:pPr/>
              <a:t>18</a:t>
            </a:fld>
            <a:endParaRPr lang="en-US"/>
          </a:p>
        </p:txBody>
      </p:sp>
      <p:sp>
        <p:nvSpPr>
          <p:cNvPr id="459778" name="Rectangle 2"/>
          <p:cNvSpPr>
            <a:spLocks noGrp="1" noRot="1" noChangeAspect="1" noChangeArrowheads="1" noTextEdit="1"/>
          </p:cNvSpPr>
          <p:nvPr>
            <p:ph type="sldImg"/>
          </p:nvPr>
        </p:nvSpPr>
        <p:spPr>
          <a:ln/>
        </p:spPr>
      </p:sp>
      <p:sp>
        <p:nvSpPr>
          <p:cNvPr id="459779" name="Rectangle 3"/>
          <p:cNvSpPr>
            <a:spLocks noGrp="1" noChangeArrowheads="1"/>
          </p:cNvSpPr>
          <p:nvPr>
            <p:ph type="body" idx="1"/>
          </p:nvPr>
        </p:nvSpPr>
        <p:spPr/>
        <p:txBody>
          <a:bodyPr/>
          <a:lstStyle/>
          <a:p>
            <a:pPr>
              <a:buFontTx/>
              <a:buChar char="•"/>
            </a:pPr>
            <a:r>
              <a:rPr lang="en-US">
                <a:cs typeface="Times New Roman" charset="0"/>
              </a:rPr>
              <a:t>Koordinat-koordinat tersebut dimasukkan kedalam komputer dan kemudian suatu prosessor penampil (display processor) diatur dalam suatu daftar tampilan (display list). Daftar ini terdiri dari urut-urutan instruksi yang disimpan dalam suatu refresh buffer memory.</a:t>
            </a:r>
          </a:p>
          <a:p>
            <a:pPr>
              <a:buFontTx/>
              <a:buChar char="•"/>
            </a:pPr>
            <a:r>
              <a:rPr lang="en-US">
                <a:cs typeface="Times New Roman" charset="0"/>
              </a:rPr>
              <a:t>Untuk menciptakan suatu gambar pada layar, komputer merubah perintah-perintah digital tersebut kedalam suatu skala tegangan-tegangan yang menampilkan sinar elektron yang rapat dalam CRT. </a:t>
            </a:r>
          </a:p>
          <a:p>
            <a:pPr>
              <a:buFontTx/>
              <a:buChar char="•"/>
            </a:pPr>
            <a:r>
              <a:rPr lang="en-US">
                <a:cs typeface="Times New Roman" charset="0"/>
              </a:rPr>
              <a:t>Sinar tersebut menuliskan garis tersebut pada lapisan/mantel phosphor pada layar, mulai dari sekumpulan koordinat x,y dan bergerak terus kebawah daftar tampilan sampai seluruh bangun sudah dituliskan.</a:t>
            </a:r>
          </a:p>
          <a:p>
            <a:pPr>
              <a:buFontTx/>
              <a:buChar char="•"/>
            </a:pPr>
            <a:r>
              <a:rPr lang="en-US">
                <a:cs typeface="Times New Roman" charset="0"/>
              </a:rPr>
              <a:t>Cahaya terpancar ketika suatu sinar elektron mengenai suatu phosphor. Phosphorescence ini dapat tinggal untuk sepersekian detik saja, seberapa lamanya dia berpendar tergantung dari karakteristik dari lapiran phosphor yang digunakan.</a:t>
            </a:r>
          </a:p>
          <a:p>
            <a:pPr>
              <a:buFontTx/>
              <a:buChar char="•"/>
            </a:pPr>
            <a:r>
              <a:rPr lang="en-US">
                <a:cs typeface="Times New Roman" charset="0"/>
              </a:rPr>
              <a:t>Untuk itu, citra harus ditulis berulang-ulang, sekian kali per detik, untuk menciptakan kesan gambar yang stabil dan tidak berkedip-kedip. Ini disebut juga refresh cycle, dan menurut penelitian, minimumnya adalah 30 kali per detik.</a:t>
            </a:r>
          </a:p>
          <a:p>
            <a:pPr>
              <a:buFontTx/>
              <a:buChar char="•"/>
            </a:pPr>
            <a:r>
              <a:rPr lang="en-US">
                <a:cs typeface="Times New Roman" charset="0"/>
              </a:rPr>
              <a:t>Pada akhir setiap siklus (cycle), processor penampil akan lompat lagi ke bagian atas dari daftar tampilan dan mengulangi instruksi tersebut. Sehingga terbentuklah garis tersebut. </a:t>
            </a:r>
          </a:p>
          <a:p>
            <a:pPr>
              <a:buFontTx/>
              <a:buChar char="•"/>
            </a:pPr>
            <a:endParaRPr lang="en-US">
              <a:cs typeface="Times New Roman" charset="0"/>
            </a:endParaRPr>
          </a:p>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9/27/2018</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8CFA630-13BB-46C4-BD44-B2C5F9B66074}" type="datetimeFigureOut">
              <a:rPr lang="en-US" smtClean="0"/>
              <a:pPr/>
              <a:t>9/27/2018</a:t>
            </a:fld>
            <a:endParaRPr lang="en-US" dirty="0"/>
          </a:p>
        </p:txBody>
      </p:sp>
      <p:sp>
        <p:nvSpPr>
          <p:cNvPr id="5" name="Footer Placeholder 4"/>
          <p:cNvSpPr>
            <a:spLocks noGrp="1"/>
          </p:cNvSpPr>
          <p:nvPr>
            <p:ph type="ftr" sz="quarter" idx="11"/>
          </p:nvPr>
        </p:nvSpPr>
        <p:spPr>
          <a:xfrm>
            <a:off x="457200" y="6556248"/>
            <a:ext cx="3657600" cy="228600"/>
          </a:xfrm>
        </p:spPr>
        <p:txBody>
          <a:bodyPr/>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transition>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endParaRPr lang="id-ID"/>
          </a:p>
        </p:txBody>
      </p:sp>
      <p:sp>
        <p:nvSpPr>
          <p:cNvPr id="3" name="Content Placeholder 2"/>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quarter" idx="2"/>
          </p:nvPr>
        </p:nvSpPr>
        <p:spPr>
          <a:xfrm>
            <a:off x="4643438" y="17526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Content Placeholder 4"/>
          <p:cNvSpPr>
            <a:spLocks noGrp="1"/>
          </p:cNvSpPr>
          <p:nvPr>
            <p:ph sz="quarter" idx="3"/>
          </p:nvPr>
        </p:nvSpPr>
        <p:spPr>
          <a:xfrm>
            <a:off x="4643438" y="39624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8" name="Rectangle 8"/>
          <p:cNvSpPr>
            <a:spLocks noGrp="1" noChangeArrowheads="1"/>
          </p:cNvSpPr>
          <p:nvPr>
            <p:ph type="sldNum" sz="quarter" idx="12"/>
          </p:nvPr>
        </p:nvSpPr>
        <p:spPr>
          <a:xfrm>
            <a:off x="6553200" y="6245225"/>
            <a:ext cx="1981200" cy="476250"/>
          </a:xfrm>
          <a:prstGeom prst="rect">
            <a:avLst/>
          </a:prstGeom>
          <a:ln/>
        </p:spPr>
        <p:txBody>
          <a:bodyPr/>
          <a:lstStyle>
            <a:lvl1pPr>
              <a:defRPr/>
            </a:lvl1pPr>
          </a:lstStyle>
          <a:p>
            <a:pPr>
              <a:defRPr/>
            </a:pPr>
            <a:fld id="{A23A8481-76FA-4D48-984F-CB422A01FCD2}" type="slidenum">
              <a:rPr lang="ar-EG"/>
              <a:pPr>
                <a:defRPr/>
              </a:pPr>
              <a:t>‹#›</a:t>
            </a:fld>
            <a:endParaRPr lang="en-US"/>
          </a:p>
        </p:txBody>
      </p:sp>
    </p:spTree>
  </p:cSld>
  <p:clrMapOvr>
    <a:masterClrMapping/>
  </p:clrMapOvr>
  <p:transition advTm="2000"/>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74675" y="304800"/>
            <a:ext cx="8001000" cy="1216025"/>
          </a:xfrm>
        </p:spPr>
        <p:txBody>
          <a:bodyPr/>
          <a:lstStyle/>
          <a:p>
            <a:r>
              <a:rPr lang="en-US"/>
              <a:t>Click to edit Master title style</a:t>
            </a:r>
            <a:endParaRPr lang="id-ID"/>
          </a:p>
        </p:txBody>
      </p:sp>
      <p:sp>
        <p:nvSpPr>
          <p:cNvPr id="3" name="Content Placeholder 2"/>
          <p:cNvSpPr>
            <a:spLocks noGrp="1"/>
          </p:cNvSpPr>
          <p:nvPr>
            <p:ph sz="quarter" idx="1"/>
          </p:nvPr>
        </p:nvSpPr>
        <p:spPr>
          <a:xfrm>
            <a:off x="566738" y="17526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quarter" idx="2"/>
          </p:nvPr>
        </p:nvSpPr>
        <p:spPr>
          <a:xfrm>
            <a:off x="4643438" y="17526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Content Placeholder 4"/>
          <p:cNvSpPr>
            <a:spLocks noGrp="1"/>
          </p:cNvSpPr>
          <p:nvPr>
            <p:ph sz="quarter" idx="3"/>
          </p:nvPr>
        </p:nvSpPr>
        <p:spPr>
          <a:xfrm>
            <a:off x="566738" y="39624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Content Placeholder 5"/>
          <p:cNvSpPr>
            <a:spLocks noGrp="1"/>
          </p:cNvSpPr>
          <p:nvPr>
            <p:ph sz="quarter" idx="4"/>
          </p:nvPr>
        </p:nvSpPr>
        <p:spPr>
          <a:xfrm>
            <a:off x="4643438" y="3962400"/>
            <a:ext cx="39243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9" name="Slide Number Placeholder 8"/>
          <p:cNvSpPr>
            <a:spLocks noGrp="1" noChangeArrowheads="1"/>
          </p:cNvSpPr>
          <p:nvPr>
            <p:ph type="sldNum" sz="quarter" idx="12"/>
          </p:nvPr>
        </p:nvSpPr>
        <p:spPr>
          <a:xfrm>
            <a:off x="6553200" y="6245225"/>
            <a:ext cx="1981200" cy="476250"/>
          </a:xfrm>
          <a:prstGeom prst="rect">
            <a:avLst/>
          </a:prstGeom>
          <a:ln/>
        </p:spPr>
        <p:txBody>
          <a:bodyPr/>
          <a:lstStyle>
            <a:lvl1pPr>
              <a:defRPr/>
            </a:lvl1pPr>
          </a:lstStyle>
          <a:p>
            <a:pPr>
              <a:defRPr/>
            </a:pPr>
            <a:fld id="{017BF193-D086-4FBB-8938-110B474BE586}" type="slidenum">
              <a:rPr lang="ar-EG"/>
              <a:pPr>
                <a:defRPr/>
              </a:pPr>
              <a:t>‹#›</a:t>
            </a:fld>
            <a:endParaRPr lang="en-US"/>
          </a:p>
        </p:txBody>
      </p:sp>
    </p:spTree>
  </p:cSld>
  <p:clrMapOvr>
    <a:masterClrMapping/>
  </p:clrMapOvr>
  <p:transition advTm="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9/27/2018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9/27/2018</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p>
            <a:fld id="{BC5217A8-0E06-4059-AC45-433E2E67A85D}"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CFA630-13BB-46C4-BD44-B2C5F9B66074}" type="datetimeFigureOut">
              <a:rPr lang="en-US" smtClean="0"/>
              <a:pPr/>
              <a:t>9/27/2018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CFA630-13BB-46C4-BD44-B2C5F9B66074}" type="datetimeFigureOut">
              <a:rPr lang="en-US" smtClean="0"/>
              <a:pPr/>
              <a:t>9/27/2018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8CFA630-13BB-46C4-BD44-B2C5F9B66074}" type="datetimeFigureOut">
              <a:rPr lang="en-US" smtClean="0"/>
              <a:pPr/>
              <a:t>9/27/2018</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CFA630-13BB-46C4-BD44-B2C5F9B66074}"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F8CFA630-13BB-46C4-BD44-B2C5F9B66074}" type="datetimeFigureOut">
              <a:rPr lang="en-US" smtClean="0"/>
              <a:pPr/>
              <a:t>9/27/2018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5">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9/27/2018</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randomBar/>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subTitle" idx="1"/>
          </p:nvPr>
        </p:nvSpPr>
        <p:spPr>
          <a:xfrm>
            <a:off x="3286116" y="1214422"/>
            <a:ext cx="5114778" cy="2286016"/>
          </a:xfrm>
        </p:spPr>
        <p:txBody>
          <a:bodyPr>
            <a:noAutofit/>
          </a:bodyPr>
          <a:lstStyle/>
          <a:p>
            <a:pPr algn="ctr">
              <a:buFont typeface="Symbol" pitchFamily="18" charset="2"/>
              <a:buNone/>
            </a:pPr>
            <a:r>
              <a:rPr lang="en-GB" sz="6600" dirty="0" err="1"/>
              <a:t>Teknolog</a:t>
            </a:r>
            <a:r>
              <a:rPr lang="id-ID" sz="6600" dirty="0"/>
              <a:t>i Display</a:t>
            </a:r>
            <a:endParaRPr lang="en-US" sz="6600"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14313" y="1643050"/>
            <a:ext cx="7715273" cy="5000638"/>
          </a:xfrm>
        </p:spPr>
        <p:txBody>
          <a:bodyPr>
            <a:normAutofit/>
          </a:bodyPr>
          <a:lstStyle/>
          <a:p>
            <a:r>
              <a:rPr lang="id-ID" sz="2400" dirty="0"/>
              <a:t>Teorinya, untuk membentuk sebuah gambar, sinar tadi menyapu sebuah garis horizontal dari kiri ke kanan, menyebabkan pixel-pixel tadi berpendar dengan intensitas cahaya sesuai dengan tegangan yang telah diatur. </a:t>
            </a:r>
            <a:endParaRPr lang="en-US" sz="2400" dirty="0"/>
          </a:p>
          <a:p>
            <a:r>
              <a:rPr lang="id-ID" sz="2400" dirty="0"/>
              <a:t>Proses tersebut terjadi pada semua garis horizontal yang ada pada pixel layar, dan ketika telah sampai ujung, sinar tersebut akan mati sementara untuk mengulang proses yang sama untuk menghasilkan gambar yang berbeda. Makanya kita dapat nonton objek yang seolah-olah bergerak di layar televisi ata</a:t>
            </a:r>
            <a:r>
              <a:rPr lang="en-US" sz="2400" dirty="0"/>
              <a:t>u</a:t>
            </a:r>
            <a:r>
              <a:rPr lang="id-ID" sz="2400" dirty="0"/>
              <a:t> monitor.</a:t>
            </a:r>
            <a:br>
              <a:rPr lang="id-ID" sz="2400" dirty="0"/>
            </a:br>
            <a:endParaRPr lang="id-ID" sz="2400" dirty="0"/>
          </a:p>
        </p:txBody>
      </p:sp>
      <p:sp>
        <p:nvSpPr>
          <p:cNvPr id="7"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a:t>ara </a:t>
            </a:r>
            <a:r>
              <a:rPr lang="en-US" sz="4800" dirty="0"/>
              <a:t>K</a:t>
            </a:r>
            <a:r>
              <a:rPr lang="id-ID" sz="4800" dirty="0"/>
              <a:t>erja </a:t>
            </a:r>
            <a:r>
              <a:rPr lang="en-US" sz="4800" dirty="0"/>
              <a:t>M</a:t>
            </a:r>
            <a:r>
              <a:rPr lang="id-ID" sz="4800" dirty="0"/>
              <a:t>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214282" y="500042"/>
            <a:ext cx="7643866" cy="1000132"/>
          </a:xfrm>
        </p:spPr>
        <p:txBody>
          <a:bodyPr>
            <a:normAutofit/>
          </a:bodyPr>
          <a:lstStyle/>
          <a:p>
            <a:pPr algn="ctr"/>
            <a:r>
              <a:rPr lang="en-US" sz="4800" dirty="0">
                <a:cs typeface="Times New Roman" charset="0"/>
              </a:rPr>
              <a:t>J</a:t>
            </a:r>
            <a:r>
              <a:rPr lang="id-ID" sz="4800" dirty="0">
                <a:cs typeface="Times New Roman" charset="0"/>
              </a:rPr>
              <a:t>enis-jenis monitor</a:t>
            </a:r>
            <a:endParaRPr lang="en-GB" sz="4800" dirty="0">
              <a:cs typeface="Times New Roman" charset="0"/>
            </a:endParaRPr>
          </a:p>
        </p:txBody>
      </p:sp>
      <p:sp>
        <p:nvSpPr>
          <p:cNvPr id="159747" name="Rectangle 3"/>
          <p:cNvSpPr>
            <a:spLocks noGrp="1" noChangeArrowheads="1"/>
          </p:cNvSpPr>
          <p:nvPr>
            <p:ph idx="1"/>
          </p:nvPr>
        </p:nvSpPr>
        <p:spPr>
          <a:xfrm>
            <a:off x="304800" y="2357430"/>
            <a:ext cx="7553348" cy="4271970"/>
          </a:xfrm>
        </p:spPr>
        <p:txBody>
          <a:bodyPr>
            <a:normAutofit/>
          </a:bodyPr>
          <a:lstStyle/>
          <a:p>
            <a:pPr marL="609600" indent="-609600"/>
            <a:r>
              <a:rPr lang="id-ID" sz="4800" dirty="0">
                <a:cs typeface="Times New Roman" charset="0"/>
              </a:rPr>
              <a:t>CRT (</a:t>
            </a:r>
            <a:r>
              <a:rPr lang="id-ID" sz="4800" i="1" dirty="0">
                <a:cs typeface="Times New Roman" charset="0"/>
              </a:rPr>
              <a:t>Cathode Ray Tube</a:t>
            </a:r>
            <a:r>
              <a:rPr lang="id-ID" sz="4800" dirty="0">
                <a:cs typeface="Times New Roman" charset="0"/>
              </a:rPr>
              <a:t>)</a:t>
            </a:r>
          </a:p>
          <a:p>
            <a:pPr marL="609600" indent="-609600"/>
            <a:r>
              <a:rPr lang="id-ID" sz="4800" dirty="0">
                <a:cs typeface="Times New Roman" charset="0"/>
              </a:rPr>
              <a:t>LCD (</a:t>
            </a:r>
            <a:r>
              <a:rPr lang="id-ID" sz="4800" i="1" dirty="0">
                <a:cs typeface="Times New Roman" charset="0"/>
              </a:rPr>
              <a:t>Liquid Crystal Display</a:t>
            </a:r>
            <a:r>
              <a:rPr lang="id-ID" sz="4800" dirty="0">
                <a:cs typeface="Times New Roman" charset="0"/>
              </a:rPr>
              <a:t>)</a:t>
            </a:r>
          </a:p>
          <a:p>
            <a:pPr marL="609600" indent="-609600"/>
            <a:r>
              <a:rPr lang="id-ID" sz="4800" dirty="0">
                <a:cs typeface="Times New Roman" charset="0"/>
              </a:rPr>
              <a:t>Plasma gas</a:t>
            </a:r>
            <a:endParaRPr lang="en-US" sz="4800" dirty="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checkerboard(across)">
                                      <p:cBhvr>
                                        <p:cTn id="7" dur="500"/>
                                        <p:tgtEl>
                                          <p:spTgt spid="15974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slide(fromBottom)">
                                      <p:cBhvr>
                                        <p:cTn id="12" dur="500"/>
                                        <p:tgtEl>
                                          <p:spTgt spid="159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slide(fromBottom)">
                                      <p:cBhvr>
                                        <p:cTn id="17" dur="500"/>
                                        <p:tgtEl>
                                          <p:spTgt spid="159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9747">
                                            <p:txEl>
                                              <p:pRg st="2" end="2"/>
                                            </p:txEl>
                                          </p:spTgt>
                                        </p:tgtEl>
                                        <p:attrNameLst>
                                          <p:attrName>style.visibility</p:attrName>
                                        </p:attrNameLst>
                                      </p:cBhvr>
                                      <p:to>
                                        <p:strVal val="visible"/>
                                      </p:to>
                                    </p:set>
                                    <p:animEffect transition="in" filter="slide(fromBottom)">
                                      <p:cBhvr>
                                        <p:cTn id="22"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596" y="357190"/>
            <a:ext cx="7429552" cy="714356"/>
          </a:xfrm>
        </p:spPr>
        <p:txBody>
          <a:bodyPr>
            <a:normAutofit/>
          </a:bodyPr>
          <a:lstStyle/>
          <a:p>
            <a:r>
              <a:rPr lang="id-ID" sz="4400" dirty="0"/>
              <a:t>CRT (</a:t>
            </a:r>
            <a:r>
              <a:rPr lang="id-ID" sz="4400" i="1" dirty="0"/>
              <a:t>Cathode Ray Tube</a:t>
            </a:r>
            <a:r>
              <a:rPr lang="id-ID" sz="4400" dirty="0"/>
              <a:t>)</a:t>
            </a:r>
          </a:p>
        </p:txBody>
      </p:sp>
      <p:sp>
        <p:nvSpPr>
          <p:cNvPr id="10243" name="Content Placeholder 2"/>
          <p:cNvSpPr>
            <a:spLocks noGrp="1"/>
          </p:cNvSpPr>
          <p:nvPr>
            <p:ph sz="half" idx="1"/>
          </p:nvPr>
        </p:nvSpPr>
        <p:spPr>
          <a:xfrm>
            <a:off x="214313" y="1428736"/>
            <a:ext cx="4714877" cy="5214952"/>
          </a:xfrm>
        </p:spPr>
        <p:txBody>
          <a:bodyPr>
            <a:normAutofit/>
          </a:bodyPr>
          <a:lstStyle/>
          <a:p>
            <a:pPr marL="0" indent="0">
              <a:buNone/>
            </a:pPr>
            <a:r>
              <a:rPr lang="id-ID" sz="2800" dirty="0"/>
              <a:t>Monitor dengan tabung kaca yang menggunakan CRT (cathode ray tube)mengalami perkembangan, dari monitor bentuk cembung menjadi monitord</a:t>
            </a:r>
            <a:r>
              <a:rPr lang="en-US" sz="2800" dirty="0"/>
              <a:t> </a:t>
            </a:r>
            <a:r>
              <a:rPr lang="id-ID" sz="2800" dirty="0"/>
              <a:t>engan teknologi FST (flatter square tube), yaitu teknologi tabung</a:t>
            </a:r>
            <a:r>
              <a:rPr lang="en-US" sz="2800" dirty="0"/>
              <a:t> </a:t>
            </a:r>
            <a:r>
              <a:rPr lang="id-ID" sz="2800" dirty="0"/>
              <a:t>dengan bentuk lebih persegi dan datar.</a:t>
            </a:r>
            <a:endParaRPr lang="en-US" sz="2800" dirty="0"/>
          </a:p>
        </p:txBody>
      </p:sp>
      <p:pic>
        <p:nvPicPr>
          <p:cNvPr id="195586" name="Picture 2" descr="D:\bakup desktop\Lesson\Grafika Komputer\Samsung%2017%20CRT%20Monitor.jpg"/>
          <p:cNvPicPr>
            <a:picLocks noChangeAspect="1" noChangeArrowheads="1"/>
          </p:cNvPicPr>
          <p:nvPr/>
        </p:nvPicPr>
        <p:blipFill>
          <a:blip r:embed="rId2"/>
          <a:srcRect/>
          <a:stretch>
            <a:fillRect/>
          </a:stretch>
        </p:blipFill>
        <p:spPr bwMode="auto">
          <a:xfrm>
            <a:off x="4500562" y="2143116"/>
            <a:ext cx="4475972" cy="3357586"/>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to="" calcmode="lin" valueType="num">
                                      <p:cBhvr>
                                        <p:cTn id="12" dur="1" fill="hold"/>
                                        <p:tgtEl>
                                          <p:spTgt spid="1024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95586"/>
                                        </p:tgtEl>
                                        <p:attrNameLst>
                                          <p:attrName>style.visibility</p:attrName>
                                        </p:attrNameLst>
                                      </p:cBhvr>
                                      <p:to>
                                        <p:strVal val="visible"/>
                                      </p:to>
                                    </p:set>
                                    <p:anim to="" calcmode="lin" valueType="num">
                                      <p:cBhvr>
                                        <p:cTn id="15" dur="1" fill="hold"/>
                                        <p:tgtEl>
                                          <p:spTgt spid="19558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428604"/>
            <a:ext cx="7715273" cy="6215085"/>
          </a:xfrm>
        </p:spPr>
        <p:txBody>
          <a:bodyPr>
            <a:normAutofit/>
          </a:bodyPr>
          <a:lstStyle/>
          <a:p>
            <a:pPr>
              <a:buFont typeface="Wingdings" pitchFamily="2" charset="2"/>
              <a:buNone/>
            </a:pPr>
            <a:r>
              <a:rPr lang="id-ID" sz="2400" dirty="0"/>
              <a:t>	Berdasarkan video adapternya, monitor CRT dibedakan menjadi 4 jenis</a:t>
            </a:r>
            <a:r>
              <a:rPr lang="en-US" sz="2400" dirty="0"/>
              <a:t> </a:t>
            </a:r>
            <a:r>
              <a:rPr lang="id-ID" sz="2400" dirty="0"/>
              <a:t>seperti berikut.</a:t>
            </a:r>
          </a:p>
          <a:p>
            <a:pPr>
              <a:buFont typeface="Wingdings" pitchFamily="2" charset="2"/>
              <a:buNone/>
            </a:pPr>
            <a:r>
              <a:rPr lang="id-ID" sz="2400" dirty="0"/>
              <a:t>1.MDA (MONOCHOME DISPLAY ADAPTER)</a:t>
            </a:r>
          </a:p>
          <a:p>
            <a:pPr>
              <a:buFont typeface="Wingdings" pitchFamily="2" charset="2"/>
              <a:buNone/>
            </a:pPr>
            <a:r>
              <a:rPr lang="en-US" sz="2400" dirty="0"/>
              <a:t>	</a:t>
            </a:r>
            <a:r>
              <a:rPr lang="id-ID" sz="2400" dirty="0"/>
              <a:t>Monitor dengan tampilan teks dan satu jenis warna, seperti merah,hijau, atau biru.Terdapat dua type.i.Tipe TTL dengan resolusi 720 x 350 pixelii.Tipe CGA dengan resolusi 640 x 200 pixelSetiap karakter mempunyai kerapatan 7 x9 titik untuk tipe TTL.</a:t>
            </a:r>
          </a:p>
          <a:p>
            <a:pPr>
              <a:buFont typeface="Wingdings" pitchFamily="2" charset="2"/>
              <a:buNone/>
            </a:pPr>
            <a:r>
              <a:rPr lang="id-ID" sz="2400" dirty="0"/>
              <a:t>2.CGA (COLOR GRAPHICS ADAPTER)</a:t>
            </a:r>
          </a:p>
          <a:p>
            <a:pPr>
              <a:buFont typeface="Wingdings" pitchFamily="2" charset="2"/>
              <a:buNone/>
            </a:pPr>
            <a:r>
              <a:rPr lang="en-US" sz="2400" dirty="0"/>
              <a:t>	</a:t>
            </a:r>
            <a:r>
              <a:rPr lang="id-ID" sz="2400" dirty="0"/>
              <a:t>Monitor berwarna yang pertama kali diproduksi oleh IBM tahun 1981.Sudah mengenal teks dan grafik dan memiliki 16 warna.Resolusi grafik 320 x 200 pixel.Setiap karakter mempunyai kerapatan pixel 7 x9 titik.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lide(fromBottom)">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slide(fromBottom)">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571479"/>
            <a:ext cx="7643835" cy="6072209"/>
          </a:xfrm>
        </p:spPr>
        <p:txBody>
          <a:bodyPr/>
          <a:lstStyle/>
          <a:p>
            <a:pPr>
              <a:buFont typeface="Wingdings" pitchFamily="2" charset="2"/>
              <a:buNone/>
            </a:pPr>
            <a:r>
              <a:rPr lang="id-ID" sz="2800" dirty="0"/>
              <a:t>3.EGA (ENHANCED GRAPHICS ADAPTER)</a:t>
            </a:r>
          </a:p>
          <a:p>
            <a:pPr>
              <a:buFont typeface="Wingdings" pitchFamily="2" charset="2"/>
              <a:buNone/>
            </a:pPr>
            <a:r>
              <a:rPr lang="en-US" sz="2800" dirty="0"/>
              <a:t>	</a:t>
            </a:r>
            <a:r>
              <a:rPr lang="id-ID" sz="2800" dirty="0"/>
              <a:t>Monitor berwarna, diproduksi tahun 1981, bersamaan dengan keluarnya IBM PC AT.Memiliki 46 warna.Resolusi grafik 640 x 340 pixel.Setiap karakter mempunyai kerapatan pixel 7 x 9 titik.</a:t>
            </a:r>
          </a:p>
          <a:p>
            <a:pPr>
              <a:buFont typeface="Wingdings" pitchFamily="2" charset="2"/>
              <a:buNone/>
            </a:pPr>
            <a:r>
              <a:rPr lang="id-ID" sz="2800" dirty="0"/>
              <a:t>4.VGA (MONITOR GRAPHICS ARRAY)</a:t>
            </a:r>
          </a:p>
          <a:p>
            <a:pPr>
              <a:buFont typeface="Wingdings" pitchFamily="2" charset="2"/>
              <a:buNone/>
            </a:pPr>
            <a:r>
              <a:rPr lang="en-US" sz="2800" dirty="0"/>
              <a:t>	</a:t>
            </a:r>
            <a:r>
              <a:rPr lang="id-ID" sz="2800" dirty="0"/>
              <a:t>Monitor berwarna,diproduksi oleh IBM tahun 1986 bersamaan dengan IBMPS/2. Memiliki 256 warna.Resolusi 720 x 400 pixel.Setiap karakter mempunyai kerapatan 9 x 16 titik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Bottom)">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Bottom)">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22"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1785926"/>
            <a:ext cx="7643835" cy="4857762"/>
          </a:xfrm>
        </p:spPr>
        <p:txBody>
          <a:bodyPr>
            <a:normAutofit/>
          </a:bodyPr>
          <a:lstStyle/>
          <a:p>
            <a:pPr marL="0" indent="0">
              <a:buFont typeface="Wingdings" pitchFamily="2" charset="2"/>
              <a:buNone/>
            </a:pPr>
            <a:r>
              <a:rPr lang="id-ID" sz="3000" dirty="0"/>
              <a:t>Teknologi Layar DatarTeknologi layar CRT datar dikenal dengan teknologi FST (flatter squaretube</a:t>
            </a:r>
            <a:r>
              <a:rPr lang="id-ID" sz="3000" u="sng" dirty="0"/>
              <a:t>)</a:t>
            </a:r>
            <a:r>
              <a:rPr lang="id-ID" sz="3000" dirty="0"/>
              <a:t>, terdiri dari dua tipe yang bentuk keduanya ’serupa tapi taksama’. Jenis lain teknologi layar CRT datar adalah kombinasi dari monitortradisional CRT cembung dengan teknologi shadow mask, yang</a:t>
            </a:r>
            <a:r>
              <a:rPr lang="en-US" sz="3000" dirty="0"/>
              <a:t> </a:t>
            </a:r>
            <a:r>
              <a:rPr lang="id-ID" sz="3000" dirty="0"/>
              <a:t>menghasilkan layar datar dengan gambar yang tajam. </a:t>
            </a:r>
          </a:p>
        </p:txBody>
      </p:sp>
      <p:sp>
        <p:nvSpPr>
          <p:cNvPr id="5" name="Title 1"/>
          <p:cNvSpPr>
            <a:spLocks noGrp="1"/>
          </p:cNvSpPr>
          <p:nvPr>
            <p:ph type="title"/>
          </p:nvPr>
        </p:nvSpPr>
        <p:spPr>
          <a:xfrm>
            <a:off x="428596" y="357190"/>
            <a:ext cx="7429552" cy="1071546"/>
          </a:xfrm>
        </p:spPr>
        <p:txBody>
          <a:bodyPr>
            <a:normAutofit/>
          </a:bodyPr>
          <a:lstStyle/>
          <a:p>
            <a:r>
              <a:rPr lang="id-ID" sz="4400" dirty="0"/>
              <a:t>CRT (</a:t>
            </a:r>
            <a:r>
              <a:rPr lang="id-ID" sz="4400" i="1" dirty="0"/>
              <a:t>Cathode Ray Tube</a:t>
            </a:r>
            <a:r>
              <a:rPr lang="id-ID" sz="4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half" idx="1"/>
          </p:nvPr>
        </p:nvSpPr>
        <p:spPr>
          <a:xfrm>
            <a:off x="214313" y="1857363"/>
            <a:ext cx="7643835" cy="4786325"/>
          </a:xfrm>
        </p:spPr>
        <p:txBody>
          <a:bodyPr>
            <a:normAutofit/>
          </a:bodyPr>
          <a:lstStyle/>
          <a:p>
            <a:pPr marL="0" indent="0">
              <a:buFont typeface="Wingdings" pitchFamily="2" charset="2"/>
              <a:buNone/>
            </a:pPr>
            <a:r>
              <a:rPr lang="id-ID" sz="2800" dirty="0"/>
              <a:t>Ada fasilitas</a:t>
            </a:r>
            <a:r>
              <a:rPr lang="en-US" sz="2800" dirty="0"/>
              <a:t> </a:t>
            </a:r>
            <a:r>
              <a:rPr lang="id-ID" sz="2800" dirty="0"/>
              <a:t>tambahan untuk mendukung kinerja monitor CRT datar tersebut. Diantaranya, fasilitas light frame untuk menciptakan sejumlah window</a:t>
            </a:r>
            <a:r>
              <a:rPr lang="en-US" sz="2800" dirty="0"/>
              <a:t> </a:t>
            </a:r>
            <a:r>
              <a:rPr lang="id-ID" sz="2800" dirty="0"/>
              <a:t>cerah pada tampilan monitor, software untuk penyelaras warna-warna</a:t>
            </a:r>
            <a:r>
              <a:rPr lang="en-US" sz="2800" dirty="0"/>
              <a:t> </a:t>
            </a:r>
            <a:r>
              <a:rPr lang="id-ID" sz="2800" dirty="0"/>
              <a:t>yang bisa dilihat di layar dengan hasil print out-nya, fasilitas</a:t>
            </a:r>
            <a:r>
              <a:rPr lang="en-US" sz="2800" dirty="0"/>
              <a:t> </a:t>
            </a:r>
            <a:r>
              <a:rPr lang="id-ID" sz="2800" dirty="0"/>
              <a:t>konektor D-SUB yang menghubungkan graphics card, dan konektor BNC</a:t>
            </a:r>
            <a:r>
              <a:rPr lang="en-US" sz="2800" dirty="0"/>
              <a:t> </a:t>
            </a:r>
            <a:r>
              <a:rPr lang="id-ID" sz="2800" dirty="0"/>
              <a:t>untuk menghasilkan kualitas gambar.</a:t>
            </a:r>
          </a:p>
        </p:txBody>
      </p:sp>
      <p:sp>
        <p:nvSpPr>
          <p:cNvPr id="3" name="Title 1"/>
          <p:cNvSpPr>
            <a:spLocks noGrp="1"/>
          </p:cNvSpPr>
          <p:nvPr>
            <p:ph type="title"/>
          </p:nvPr>
        </p:nvSpPr>
        <p:spPr>
          <a:xfrm>
            <a:off x="428596" y="357190"/>
            <a:ext cx="7429552" cy="1071546"/>
          </a:xfrm>
        </p:spPr>
        <p:txBody>
          <a:bodyPr>
            <a:normAutofit/>
          </a:bodyPr>
          <a:lstStyle/>
          <a:p>
            <a:r>
              <a:rPr lang="id-ID" sz="4400" dirty="0"/>
              <a:t>CRT (</a:t>
            </a:r>
            <a:r>
              <a:rPr lang="id-ID" sz="4400" i="1" dirty="0"/>
              <a:t>Cathode Ray Tube</a:t>
            </a:r>
            <a:r>
              <a:rPr lang="id-ID" sz="4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Left)">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4283" y="500042"/>
            <a:ext cx="7715304" cy="877907"/>
          </a:xfrm>
        </p:spPr>
        <p:txBody>
          <a:bodyPr>
            <a:normAutofit/>
          </a:bodyPr>
          <a:lstStyle/>
          <a:p>
            <a:r>
              <a:rPr lang="id-ID" sz="4400" b="1" dirty="0"/>
              <a:t>Cara kerja monitor CRT</a:t>
            </a:r>
            <a:endParaRPr lang="id-ID" sz="4400" dirty="0"/>
          </a:p>
        </p:txBody>
      </p:sp>
      <p:sp>
        <p:nvSpPr>
          <p:cNvPr id="11267" name="Content Placeholder 2"/>
          <p:cNvSpPr>
            <a:spLocks noGrp="1"/>
          </p:cNvSpPr>
          <p:nvPr>
            <p:ph sz="half" idx="1"/>
          </p:nvPr>
        </p:nvSpPr>
        <p:spPr>
          <a:xfrm>
            <a:off x="357158" y="1752600"/>
            <a:ext cx="7429553" cy="4676796"/>
          </a:xfrm>
        </p:spPr>
        <p:txBody>
          <a:bodyPr/>
          <a:lstStyle/>
          <a:p>
            <a:pPr marL="0" indent="0">
              <a:buNone/>
            </a:pPr>
            <a:r>
              <a:rPr lang="id-ID" dirty="0"/>
              <a:t>Dalam tabung sinar katoda, electron – electron secara hati–hati diarahkan menjadi pancaran, dan pancaran ini didefleksi oleh medan magnetic untuk menscan permukaan diujung pandan (anode), yang sebaris dengan bahan berfosfor (biasanya berdasar atas logam transisi atau rate earth). Ketika electron menyentuh material pada layar ini, maka electron akan menyebabkan timbulnya cahaya.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checkerboard(across)">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9" name="Rectangle 5"/>
          <p:cNvSpPr>
            <a:spLocks noChangeArrowheads="1"/>
          </p:cNvSpPr>
          <p:nvPr/>
        </p:nvSpPr>
        <p:spPr bwMode="auto">
          <a:xfrm>
            <a:off x="1385888" y="1395413"/>
            <a:ext cx="9144000" cy="0"/>
          </a:xfrm>
          <a:prstGeom prst="rect">
            <a:avLst/>
          </a:prstGeom>
          <a:noFill/>
          <a:ln w="12700" cap="sq">
            <a:noFill/>
            <a:miter lim="800000"/>
            <a:headEnd type="none" w="sm" len="sm"/>
            <a:tailEnd type="none" w="sm" len="sm"/>
          </a:ln>
          <a:effectLst/>
        </p:spPr>
        <p:txBody>
          <a:bodyPr>
            <a:spAutoFit/>
          </a:bodyPr>
          <a:lstStyle/>
          <a:p>
            <a:endParaRPr lang="en-US"/>
          </a:p>
        </p:txBody>
      </p:sp>
      <p:pic>
        <p:nvPicPr>
          <p:cNvPr id="175108" name="Picture 4" descr="Untitled-4"/>
          <p:cNvPicPr>
            <a:picLocks noChangeAspect="1" noChangeArrowheads="1"/>
          </p:cNvPicPr>
          <p:nvPr/>
        </p:nvPicPr>
        <p:blipFill>
          <a:blip r:embed="rId3"/>
          <a:srcRect/>
          <a:stretch>
            <a:fillRect/>
          </a:stretch>
        </p:blipFill>
        <p:spPr bwMode="auto">
          <a:xfrm>
            <a:off x="457200" y="1785926"/>
            <a:ext cx="7308790" cy="4665674"/>
          </a:xfrm>
          <a:prstGeom prst="rect">
            <a:avLst/>
          </a:prstGeom>
          <a:noFill/>
        </p:spPr>
      </p:pic>
      <p:sp>
        <p:nvSpPr>
          <p:cNvPr id="5" name="Title 4"/>
          <p:cNvSpPr>
            <a:spLocks noGrp="1"/>
          </p:cNvSpPr>
          <p:nvPr>
            <p:ph type="title"/>
          </p:nvPr>
        </p:nvSpPr>
        <p:spPr>
          <a:xfrm>
            <a:off x="457200" y="320040"/>
            <a:ext cx="7239000" cy="894382"/>
          </a:xfrm>
        </p:spPr>
        <p:txBody>
          <a:bodyPr/>
          <a:lstStyle/>
          <a:p>
            <a:r>
              <a:rPr lang="id-ID" dirty="0"/>
              <a:t>Penampang monitor Crt</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5108"/>
                                        </p:tgtEl>
                                        <p:attrNameLst>
                                          <p:attrName>style.visibility</p:attrName>
                                        </p:attrNameLst>
                                      </p:cBhvr>
                                      <p:to>
                                        <p:strVal val="visible"/>
                                      </p:to>
                                    </p:set>
                                    <p:animEffect transition="in" filter="checkerboard(across)">
                                      <p:cBhvr>
                                        <p:cTn id="7" dur="5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500043"/>
            <a:ext cx="6997721" cy="785818"/>
          </a:xfrm>
        </p:spPr>
        <p:txBody>
          <a:bodyPr>
            <a:normAutofit/>
          </a:bodyPr>
          <a:lstStyle/>
          <a:p>
            <a:r>
              <a:rPr lang="id-ID" sz="4400" b="1" dirty="0"/>
              <a:t>Kelebihan Monitor CRT</a:t>
            </a:r>
            <a:endParaRPr lang="id-ID" sz="4400" dirty="0"/>
          </a:p>
        </p:txBody>
      </p:sp>
      <p:sp>
        <p:nvSpPr>
          <p:cNvPr id="12291" name="Content Placeholder 2"/>
          <p:cNvSpPr>
            <a:spLocks noGrp="1"/>
          </p:cNvSpPr>
          <p:nvPr>
            <p:ph sz="half" idx="1"/>
          </p:nvPr>
        </p:nvSpPr>
        <p:spPr>
          <a:xfrm>
            <a:off x="214313" y="1643063"/>
            <a:ext cx="7643835" cy="4929187"/>
          </a:xfrm>
        </p:spPr>
        <p:txBody>
          <a:bodyPr/>
          <a:lstStyle/>
          <a:p>
            <a:pPr>
              <a:buFont typeface="Wingdings" pitchFamily="2" charset="2"/>
              <a:buNone/>
            </a:pPr>
            <a:r>
              <a:rPr lang="id-ID" u="sng" dirty="0"/>
              <a:t>1.Warna lebih akurat dan tajam</a:t>
            </a:r>
            <a:r>
              <a:rPr lang="id-ID" dirty="0"/>
              <a:t> .Monitor CRT memiliki warna yang akurat atau hampir sama dengan aslinya. Karna alasan ini lah para desainer dan editor foto lebih suka menggunakan CRT dibanding LCD. Selain itu, gradasi warna pada monitor CRT masih lebih baik dibanding LCD.</a:t>
            </a:r>
          </a:p>
          <a:p>
            <a:pPr>
              <a:buFont typeface="Wingdings" pitchFamily="2" charset="2"/>
              <a:buNone/>
            </a:pPr>
            <a:r>
              <a:rPr lang="id-ID" u="sng" dirty="0"/>
              <a:t>2.Resolusi monitor fleksibel</a:t>
            </a:r>
            <a:r>
              <a:rPr lang="id-ID" dirty="0"/>
              <a:t>. Monitor CRT dapat menggunakan berbagai variasi resolusi tanpa mengalami penurunan kualitas gambar.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slide(fromBottom)">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a:solidFill>
                  <a:schemeClr val="tx1"/>
                </a:solidFill>
              </a:rPr>
              <a:t>Monitor</a:t>
            </a:r>
          </a:p>
        </p:txBody>
      </p:sp>
      <p:sp>
        <p:nvSpPr>
          <p:cNvPr id="6147" name="Rectangle 8"/>
          <p:cNvSpPr>
            <a:spLocks noChangeArrowheads="1"/>
          </p:cNvSpPr>
          <p:nvPr/>
        </p:nvSpPr>
        <p:spPr bwMode="auto">
          <a:xfrm>
            <a:off x="611188" y="2000240"/>
            <a:ext cx="7246960" cy="4357717"/>
          </a:xfrm>
          <a:prstGeom prst="rect">
            <a:avLst/>
          </a:prstGeom>
          <a:noFill/>
          <a:ln w="9525">
            <a:noFill/>
            <a:miter lim="800000"/>
            <a:headEnd/>
            <a:tailEnd/>
          </a:ln>
        </p:spPr>
        <p:txBody>
          <a:bodyPr/>
          <a:lstStyle/>
          <a:p>
            <a:pPr marL="342900" indent="-342900">
              <a:spcBef>
                <a:spcPct val="20000"/>
              </a:spcBef>
              <a:buClr>
                <a:schemeClr val="accent2"/>
              </a:buClr>
              <a:buFont typeface="Wingdings" pitchFamily="2" charset="2"/>
              <a:buChar char="o"/>
            </a:pPr>
            <a:r>
              <a:rPr lang="en-US" sz="3200" dirty="0" err="1"/>
              <a:t>Piranti</a:t>
            </a:r>
            <a:r>
              <a:rPr lang="en-US" sz="3200" dirty="0"/>
              <a:t> yang </a:t>
            </a:r>
            <a:r>
              <a:rPr lang="en-US" sz="3200" dirty="0" err="1"/>
              <a:t>menghasilkan</a:t>
            </a:r>
            <a:r>
              <a:rPr lang="en-US" sz="3200" dirty="0"/>
              <a:t> output </a:t>
            </a:r>
            <a:r>
              <a:rPr lang="en-US" sz="3200" dirty="0" err="1"/>
              <a:t>berupa</a:t>
            </a:r>
            <a:r>
              <a:rPr lang="en-US" sz="3200" dirty="0"/>
              <a:t> </a:t>
            </a:r>
            <a:r>
              <a:rPr lang="en-US" sz="3200" dirty="0" err="1"/>
              <a:t>teks</a:t>
            </a:r>
            <a:r>
              <a:rPr lang="en-US" sz="3200" dirty="0"/>
              <a:t> </a:t>
            </a:r>
            <a:r>
              <a:rPr lang="en-US" sz="3200" dirty="0" err="1"/>
              <a:t>dan</a:t>
            </a:r>
            <a:r>
              <a:rPr lang="en-US" sz="3200" dirty="0"/>
              <a:t> </a:t>
            </a:r>
            <a:r>
              <a:rPr lang="en-US" sz="3200" dirty="0" err="1"/>
              <a:t>gambar</a:t>
            </a:r>
            <a:r>
              <a:rPr lang="en-US" sz="3200" dirty="0"/>
              <a:t> </a:t>
            </a:r>
            <a:r>
              <a:rPr lang="en-US" sz="3200" dirty="0" err="1"/>
              <a:t>gerak</a:t>
            </a:r>
            <a:r>
              <a:rPr lang="en-US" sz="3200" dirty="0"/>
              <a:t>/diam.</a:t>
            </a:r>
          </a:p>
          <a:p>
            <a:pPr marL="342900" indent="-342900">
              <a:spcBef>
                <a:spcPct val="20000"/>
              </a:spcBef>
              <a:buClr>
                <a:schemeClr val="accent2"/>
              </a:buClr>
              <a:buFont typeface="Wingdings" pitchFamily="2" charset="2"/>
              <a:buChar char="o"/>
            </a:pPr>
            <a:r>
              <a:rPr lang="en-US" sz="3200" dirty="0" err="1"/>
              <a:t>Ukuran</a:t>
            </a:r>
            <a:r>
              <a:rPr lang="en-US" sz="3200" dirty="0"/>
              <a:t> monitor </a:t>
            </a:r>
            <a:r>
              <a:rPr lang="en-US" sz="3200" dirty="0" err="1"/>
              <a:t>dalam</a:t>
            </a:r>
            <a:r>
              <a:rPr lang="en-US" sz="3200" dirty="0"/>
              <a:t> </a:t>
            </a:r>
            <a:r>
              <a:rPr lang="en-US" sz="3200" dirty="0" err="1"/>
              <a:t>satuan</a:t>
            </a:r>
            <a:r>
              <a:rPr lang="en-US" sz="3200" dirty="0"/>
              <a:t> </a:t>
            </a:r>
            <a:r>
              <a:rPr lang="en-US" sz="3200" dirty="0" err="1"/>
              <a:t>Inchi</a:t>
            </a:r>
            <a:endParaRPr lang="en-US" sz="3200" dirty="0"/>
          </a:p>
          <a:p>
            <a:pPr marL="342900" indent="-342900">
              <a:spcBef>
                <a:spcPct val="20000"/>
              </a:spcBef>
              <a:buClr>
                <a:schemeClr val="accent2"/>
              </a:buClr>
              <a:buFont typeface="Wingdings" pitchFamily="2" charset="2"/>
              <a:buChar char="o"/>
            </a:pPr>
            <a:r>
              <a:rPr lang="en-US" sz="3200" dirty="0" err="1"/>
              <a:t>Resolusi</a:t>
            </a:r>
            <a:r>
              <a:rPr lang="en-US" sz="3200" dirty="0"/>
              <a:t> M</a:t>
            </a:r>
            <a:r>
              <a:rPr lang="id-ID" sz="3200" dirty="0"/>
              <a:t>o</a:t>
            </a:r>
            <a:r>
              <a:rPr lang="en-US" sz="3200" dirty="0" err="1"/>
              <a:t>nitor</a:t>
            </a:r>
            <a:r>
              <a:rPr lang="en-US" sz="3200" dirty="0"/>
              <a:t> </a:t>
            </a:r>
            <a:r>
              <a:rPr lang="en-US" sz="3200" dirty="0" err="1"/>
              <a:t>diukur</a:t>
            </a:r>
            <a:r>
              <a:rPr lang="en-US" sz="3200" dirty="0"/>
              <a:t> </a:t>
            </a:r>
            <a:r>
              <a:rPr lang="en-US" sz="3200" dirty="0" err="1"/>
              <a:t>dalam</a:t>
            </a:r>
            <a:r>
              <a:rPr lang="en-US" sz="3200" dirty="0"/>
              <a:t> pixel, </a:t>
            </a:r>
            <a:r>
              <a:rPr lang="en-US" sz="3200" dirty="0" err="1"/>
              <a:t>contoh</a:t>
            </a:r>
            <a:r>
              <a:rPr lang="en-US" sz="3200" dirty="0"/>
              <a:t> 1024x768 pixel (1024 barisx768 </a:t>
            </a:r>
            <a:r>
              <a:rPr lang="en-US" sz="3200" dirty="0" err="1"/>
              <a:t>kolom</a:t>
            </a:r>
            <a:r>
              <a:rPr lang="en-US" sz="3200" dirty="0"/>
              <a:t>)</a:t>
            </a:r>
          </a:p>
          <a:p>
            <a:pPr marL="342900" indent="-342900">
              <a:spcBef>
                <a:spcPct val="20000"/>
              </a:spcBef>
              <a:buClr>
                <a:schemeClr val="accent2"/>
              </a:buClr>
              <a:buFont typeface="Wingdings" pitchFamily="2" charset="2"/>
              <a:buChar char="o"/>
            </a:pPr>
            <a:r>
              <a:rPr lang="en-US" sz="3200" dirty="0"/>
              <a:t>Dot Pitch </a:t>
            </a:r>
            <a:r>
              <a:rPr lang="en-US" sz="3200" dirty="0" err="1"/>
              <a:t>menunjukkan</a:t>
            </a:r>
            <a:r>
              <a:rPr lang="en-US" sz="3200" dirty="0"/>
              <a:t> </a:t>
            </a:r>
            <a:r>
              <a:rPr lang="en-US" sz="3200" dirty="0" err="1"/>
              <a:t>jarak</a:t>
            </a:r>
            <a:r>
              <a:rPr lang="en-US" sz="3200" dirty="0"/>
              <a:t> </a:t>
            </a:r>
            <a:r>
              <a:rPr lang="en-US" sz="3200" dirty="0" err="1"/>
              <a:t>antara</a:t>
            </a:r>
            <a:r>
              <a:rPr lang="en-US" sz="3200" dirty="0"/>
              <a:t> 2 pixel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linds(horizont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checkerboard(across)">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checkerboard(across)">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checkerboard(across)">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74675" y="161924"/>
            <a:ext cx="7283473" cy="981060"/>
          </a:xfrm>
        </p:spPr>
        <p:txBody>
          <a:bodyPr>
            <a:normAutofit/>
          </a:bodyPr>
          <a:lstStyle/>
          <a:p>
            <a:r>
              <a:rPr lang="id-ID" sz="4400" b="1" dirty="0"/>
              <a:t>Kelebihan Monitor CRT</a:t>
            </a:r>
            <a:endParaRPr lang="id-ID" sz="4400" dirty="0"/>
          </a:p>
        </p:txBody>
      </p:sp>
      <p:sp>
        <p:nvSpPr>
          <p:cNvPr id="12291" name="Content Placeholder 2"/>
          <p:cNvSpPr>
            <a:spLocks noGrp="1"/>
          </p:cNvSpPr>
          <p:nvPr>
            <p:ph sz="half" idx="1"/>
          </p:nvPr>
        </p:nvSpPr>
        <p:spPr>
          <a:xfrm>
            <a:off x="214313" y="1357299"/>
            <a:ext cx="7715273" cy="5286412"/>
          </a:xfrm>
        </p:spPr>
        <p:txBody>
          <a:bodyPr>
            <a:normAutofit fontScale="92500" lnSpcReduction="10000"/>
          </a:bodyPr>
          <a:lstStyle/>
          <a:p>
            <a:pPr>
              <a:buFont typeface="Wingdings" pitchFamily="2" charset="2"/>
              <a:buNone/>
            </a:pPr>
            <a:r>
              <a:rPr lang="id-ID" sz="2400" u="sng" dirty="0"/>
              <a:t>3.Perawatan mudah</a:t>
            </a:r>
            <a:r>
              <a:rPr lang="id-ID" sz="2400" dirty="0"/>
              <a:t>, jika rusak dapat di servis. Perawatan monitor CRT masih lebih mudah dibanding LCD, LCD perawatanya harus ekstra hati-hati. Selain itu, jika monitor CRT rusak masih dapat diservis, sedangkan LCD rusak sudah pasti masuk sampah. Selain itu, monitor CRT lebih tahan jika terbentur atau tersentuh jari tangan pada displaynya</a:t>
            </a:r>
          </a:p>
          <a:p>
            <a:pPr>
              <a:buFont typeface="Wingdings" pitchFamily="2" charset="2"/>
              <a:buNone/>
            </a:pPr>
            <a:r>
              <a:rPr lang="id-ID" sz="2400" u="sng" dirty="0"/>
              <a:t>4.Bebas dead pixel, ghosting, dan viewing angle</a:t>
            </a:r>
            <a:r>
              <a:rPr lang="id-ID" sz="2400" dirty="0"/>
              <a:t>. Monitor CRT tidak terdiri dari pixel-pixel seperti LCD, sehingga jelas-jelas tidak akan mengalami dead pixel. Monitor CRT dapat dilahat dari berbagai sisi, tidak seperti LCD yang bergantung pada spesifikasi viewing angle. Monitor CRT tidak mengenal response time, sehingga relatif bebas efek ghosting.</a:t>
            </a:r>
          </a:p>
          <a:p>
            <a:pPr>
              <a:buFont typeface="Wingdings" pitchFamily="2" charset="2"/>
              <a:buNone/>
            </a:pPr>
            <a:r>
              <a:rPr lang="id-ID" sz="2400" u="sng" dirty="0"/>
              <a:t>5.Harga lebih murah.</a:t>
            </a:r>
            <a:r>
              <a:rPr lang="id-ID" sz="2400" dirty="0"/>
              <a:t> Kelebihan dari segi harga inilah yang membuat monitor CRT masih populer.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checkerboard(across)">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lide(fromBottom)">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74675" y="304801"/>
            <a:ext cx="8001000" cy="981060"/>
          </a:xfrm>
        </p:spPr>
        <p:txBody>
          <a:bodyPr/>
          <a:lstStyle/>
          <a:p>
            <a:r>
              <a:rPr lang="id-ID" sz="4000" b="1" dirty="0"/>
              <a:t>Kekurangan Monitor CRT</a:t>
            </a:r>
            <a:endParaRPr lang="id-ID" dirty="0"/>
          </a:p>
        </p:txBody>
      </p:sp>
      <p:sp>
        <p:nvSpPr>
          <p:cNvPr id="13315" name="Content Placeholder 2"/>
          <p:cNvSpPr>
            <a:spLocks noGrp="1"/>
          </p:cNvSpPr>
          <p:nvPr>
            <p:ph sz="half" idx="1"/>
          </p:nvPr>
        </p:nvSpPr>
        <p:spPr>
          <a:xfrm>
            <a:off x="357158" y="1571612"/>
            <a:ext cx="7429552" cy="5000660"/>
          </a:xfrm>
        </p:spPr>
        <p:txBody>
          <a:bodyPr/>
          <a:lstStyle/>
          <a:p>
            <a:pPr>
              <a:buFont typeface="Wingdings" pitchFamily="2" charset="2"/>
              <a:buNone/>
            </a:pPr>
            <a:r>
              <a:rPr lang="id-ID" u="sng" dirty="0"/>
              <a:t>1.Konsumsi listrik</a:t>
            </a:r>
            <a:r>
              <a:rPr lang="id-ID" dirty="0"/>
              <a:t>. Monitor CRT mengkonsumsi daya listrik 2x lipat dibanding LCD pada ukuran inch yang sama.</a:t>
            </a:r>
          </a:p>
          <a:p>
            <a:pPr>
              <a:buFont typeface="Wingdings" pitchFamily="2" charset="2"/>
              <a:buNone/>
            </a:pPr>
            <a:r>
              <a:rPr lang="id-ID" u="sng" dirty="0"/>
              <a:t>2.Bergantung pada refreshrate</a:t>
            </a:r>
            <a:r>
              <a:rPr lang="id-ID" dirty="0"/>
              <a:t>. Agar mata tidak lelah mengunakan monitor CRT, gunakan refreshrate diatas 70hz. Monitor CRT high end mampu menawarkan refreshrate hingga 120hz bahkan lebih. Makin tinggi makin baik tentunya. Hal ini tidak berlaku bagi monitor LCD.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74675" y="304801"/>
            <a:ext cx="7354911" cy="909622"/>
          </a:xfrm>
        </p:spPr>
        <p:txBody>
          <a:bodyPr/>
          <a:lstStyle/>
          <a:p>
            <a:r>
              <a:rPr lang="id-ID" sz="4000" b="1" dirty="0"/>
              <a:t>Kekurangan Monitor CRT</a:t>
            </a:r>
            <a:endParaRPr lang="id-ID" dirty="0"/>
          </a:p>
        </p:txBody>
      </p:sp>
      <p:sp>
        <p:nvSpPr>
          <p:cNvPr id="13315" name="Content Placeholder 2"/>
          <p:cNvSpPr>
            <a:spLocks noGrp="1"/>
          </p:cNvSpPr>
          <p:nvPr>
            <p:ph sz="half" idx="1"/>
          </p:nvPr>
        </p:nvSpPr>
        <p:spPr>
          <a:xfrm>
            <a:off x="285720" y="1500174"/>
            <a:ext cx="7643866" cy="5072098"/>
          </a:xfrm>
        </p:spPr>
        <p:txBody>
          <a:bodyPr>
            <a:normAutofit lnSpcReduction="10000"/>
          </a:bodyPr>
          <a:lstStyle/>
          <a:p>
            <a:pPr>
              <a:buFont typeface="Wingdings" pitchFamily="2" charset="2"/>
              <a:buNone/>
            </a:pPr>
            <a:r>
              <a:rPr lang="id-ID" sz="2200" u="sng" dirty="0"/>
              <a:t>3.Radiasi lebih besar.</a:t>
            </a:r>
            <a:r>
              <a:rPr lang="id-ID" sz="2200" dirty="0"/>
              <a:t> Tidak</a:t>
            </a:r>
            <a:r>
              <a:rPr lang="id-ID" sz="2200" u="sng" dirty="0"/>
              <a:t> </a:t>
            </a:r>
            <a:r>
              <a:rPr lang="id-ID" sz="2200" dirty="0"/>
              <a:t>dapat dipungkiri, monitor CRT memancarkan radiasi yang lebih besar dibanding monitor LCD. Radiasi ini memiliki dampak negatif bagi mata sehingga mata cepat lelah atau bahkan membuat kepala pusing bagi yang sensitif.</a:t>
            </a:r>
          </a:p>
          <a:p>
            <a:pPr>
              <a:buFont typeface="Wingdings" pitchFamily="2" charset="2"/>
              <a:buNone/>
            </a:pPr>
            <a:r>
              <a:rPr lang="id-ID" sz="2200" u="sng" dirty="0"/>
              <a:t>4.Rentan distorsi, glare dan flicker.</a:t>
            </a:r>
            <a:r>
              <a:rPr lang="id-ID" sz="2200" dirty="0"/>
              <a:t> Ini adalah masalah klasik bagi monitor CRT. Efek distorsi akan terlihat saat kita menggambar lingkaran dengan menggunakan coreldraw atau software lain. J</a:t>
            </a:r>
            <a:r>
              <a:rPr lang="en-US" sz="2200" dirty="0" err="1"/>
              <a:t>i</a:t>
            </a:r>
            <a:r>
              <a:rPr lang="id-ID" sz="2200" dirty="0"/>
              <a:t>ka refreshrate terlalu rendah, menyebabkan monitor menjadi berkedip-kedip (flicker) dan glare (over brightness).</a:t>
            </a:r>
          </a:p>
          <a:p>
            <a:pPr>
              <a:buFont typeface="Wingdings" pitchFamily="2" charset="2"/>
              <a:buNone/>
            </a:pPr>
            <a:r>
              <a:rPr lang="id-ID" sz="2200" u="sng" dirty="0"/>
              <a:t>5.Dimensi besar dan berat.</a:t>
            </a:r>
            <a:r>
              <a:rPr lang="id-ID" sz="2200" dirty="0"/>
              <a:t> Monitor CRT memiliki ukuran yang besar dan berat, sehingga tidak cocok untuk ruangan sempit, karena banyak makan tempat. Cukup melelahkn jika monitor sering dipindah-pindahkan karena cukup berat. </a:t>
            </a:r>
          </a:p>
          <a:p>
            <a:pPr>
              <a:buFont typeface="Wingdings" pitchFamily="2" charset="2"/>
              <a:buNone/>
            </a:pPr>
            <a:endParaRPr lang="id-ID"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checkerboard(across)">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6610" name="Picture 2" descr="D:\bakup desktop\Lesson\Grafika Komputer\benq-v2400w-lcd-monitor.jpg"/>
          <p:cNvPicPr>
            <a:picLocks noChangeAspect="1" noChangeArrowheads="1"/>
          </p:cNvPicPr>
          <p:nvPr/>
        </p:nvPicPr>
        <p:blipFill>
          <a:blip r:embed="rId2"/>
          <a:srcRect/>
          <a:stretch>
            <a:fillRect/>
          </a:stretch>
        </p:blipFill>
        <p:spPr bwMode="auto">
          <a:xfrm>
            <a:off x="3857620" y="1857364"/>
            <a:ext cx="5000660" cy="40005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4338" name="Title 1"/>
          <p:cNvSpPr>
            <a:spLocks noGrp="1"/>
          </p:cNvSpPr>
          <p:nvPr>
            <p:ph type="title"/>
          </p:nvPr>
        </p:nvSpPr>
        <p:spPr>
          <a:xfrm>
            <a:off x="357159" y="304800"/>
            <a:ext cx="7572428" cy="1338250"/>
          </a:xfrm>
        </p:spPr>
        <p:txBody>
          <a:bodyPr>
            <a:noAutofit/>
          </a:bodyPr>
          <a:lstStyle/>
          <a:p>
            <a:pPr algn="ctr"/>
            <a:r>
              <a:rPr lang="id-ID" sz="4400" b="1" dirty="0"/>
              <a:t>LCD (</a:t>
            </a:r>
            <a:r>
              <a:rPr lang="id-ID" sz="4400" b="1" i="1" dirty="0"/>
              <a:t>Liquid Crystal</a:t>
            </a:r>
            <a:r>
              <a:rPr lang="en-US" sz="4400" b="1" i="1" dirty="0"/>
              <a:t> </a:t>
            </a:r>
            <a:r>
              <a:rPr lang="id-ID" sz="4400" b="1" i="1" dirty="0"/>
              <a:t>Display</a:t>
            </a:r>
            <a:r>
              <a:rPr lang="id-ID" sz="4400" dirty="0"/>
              <a:t>)</a:t>
            </a:r>
          </a:p>
        </p:txBody>
      </p:sp>
      <p:sp>
        <p:nvSpPr>
          <p:cNvPr id="14339" name="Content Placeholder 2"/>
          <p:cNvSpPr>
            <a:spLocks noGrp="1"/>
          </p:cNvSpPr>
          <p:nvPr>
            <p:ph sz="half" idx="1"/>
          </p:nvPr>
        </p:nvSpPr>
        <p:spPr>
          <a:xfrm>
            <a:off x="214313" y="2071678"/>
            <a:ext cx="3929059" cy="4429156"/>
          </a:xfrm>
        </p:spPr>
        <p:txBody>
          <a:bodyPr>
            <a:noAutofit/>
          </a:bodyPr>
          <a:lstStyle/>
          <a:p>
            <a:pPr marL="0" indent="0">
              <a:buNone/>
            </a:pPr>
            <a:r>
              <a:rPr lang="id-ID" sz="3200" dirty="0"/>
              <a:t>Monitor LCD (Liquid Crystal Display) merupakan jenis layar datar TFT(thin film transistor), sebagai evolusi teknologi yang pertama kali</a:t>
            </a:r>
            <a:r>
              <a:rPr lang="en-US" sz="3200" dirty="0"/>
              <a:t> </a:t>
            </a:r>
            <a:r>
              <a:rPr lang="id-ID" sz="3200" dirty="0"/>
              <a:t>dalam tampilan alternatif. </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96610"/>
                                        </p:tgtEl>
                                        <p:attrNameLst>
                                          <p:attrName>style.visibility</p:attrName>
                                        </p:attrNameLst>
                                      </p:cBhvr>
                                      <p:to>
                                        <p:strVal val="visible"/>
                                      </p:to>
                                    </p:set>
                                    <p:anim to="" calcmode="lin" valueType="num">
                                      <p:cBhvr>
                                        <p:cTn id="12" dur="1" fill="hold"/>
                                        <p:tgtEl>
                                          <p:spTgt spid="196610"/>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to="" calcmode="lin" valueType="num">
                                      <p:cBhvr>
                                        <p:cTn id="15" dur="1" fill="hold"/>
                                        <p:tgtEl>
                                          <p:spTgt spid="1433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1928802"/>
            <a:ext cx="7643835" cy="4714908"/>
          </a:xfrm>
        </p:spPr>
        <p:txBody>
          <a:bodyPr>
            <a:normAutofit/>
          </a:bodyPr>
          <a:lstStyle/>
          <a:p>
            <a:pPr marL="0" indent="0">
              <a:buNone/>
            </a:pPr>
            <a:r>
              <a:rPr lang="id-ID" sz="2800" dirty="0"/>
              <a:t>Komposisi utama pembentuk LCD</a:t>
            </a:r>
            <a:r>
              <a:rPr lang="en-US" sz="2800" dirty="0"/>
              <a:t> </a:t>
            </a:r>
            <a:r>
              <a:rPr lang="id-ID" sz="2800" dirty="0"/>
              <a:t>adalah liquid crystal (LC) </a:t>
            </a:r>
            <a:r>
              <a:rPr lang="en-US" sz="2800" dirty="0"/>
              <a:t>yang </a:t>
            </a:r>
            <a:r>
              <a:rPr lang="id-ID" sz="2800" dirty="0"/>
              <a:t>ditemukan pada tahun 1988 oleh ahli</a:t>
            </a:r>
            <a:r>
              <a:rPr lang="en-US" sz="2800" dirty="0"/>
              <a:t> </a:t>
            </a:r>
            <a:r>
              <a:rPr lang="id-ID" sz="2800" dirty="0"/>
              <a:t>tanaman dari Austria bernama Friedrich Reinetzer. Namun, istilah LC baru diperkenalkan oleh ahli fisika Jerman bernama </a:t>
            </a:r>
            <a:r>
              <a:rPr lang="id-ID" sz="2800" i="1" dirty="0"/>
              <a:t>Otto Lehmann</a:t>
            </a:r>
            <a:r>
              <a:rPr lang="id-ID" sz="2800" dirty="0"/>
              <a:t> pada akhir ke-19.LC (liquid crystal) bersumber dari unsur zat padat dan cair dalam</a:t>
            </a:r>
            <a:r>
              <a:rPr lang="en-US" sz="2800" dirty="0"/>
              <a:t> </a:t>
            </a:r>
            <a:r>
              <a:rPr lang="id-ID" sz="2800" dirty="0"/>
              <a:t>satu massa. Pada umumnya, yang digunakan sekarang berasal dari bahan polymer yang terdapat pada pasir pantai. </a:t>
            </a:r>
            <a:endParaRPr lang="en-US" sz="2800" dirty="0"/>
          </a:p>
        </p:txBody>
      </p:sp>
      <p:sp>
        <p:nvSpPr>
          <p:cNvPr id="7" name="Title 1"/>
          <p:cNvSpPr>
            <a:spLocks noGrp="1"/>
          </p:cNvSpPr>
          <p:nvPr>
            <p:ph type="title"/>
          </p:nvPr>
        </p:nvSpPr>
        <p:spPr>
          <a:xfrm>
            <a:off x="357159" y="304800"/>
            <a:ext cx="7572428" cy="1338250"/>
          </a:xfrm>
        </p:spPr>
        <p:txBody>
          <a:bodyPr>
            <a:noAutofit/>
          </a:bodyPr>
          <a:lstStyle/>
          <a:p>
            <a:pPr algn="ctr"/>
            <a:r>
              <a:rPr lang="id-ID" sz="4400" b="1" dirty="0"/>
              <a:t>LCD (</a:t>
            </a:r>
            <a:r>
              <a:rPr lang="id-ID" sz="4400" b="1" i="1" dirty="0"/>
              <a:t>Liquid Crystal</a:t>
            </a:r>
            <a:r>
              <a:rPr lang="en-US" sz="4400" b="1" i="1" dirty="0"/>
              <a:t> </a:t>
            </a:r>
            <a:r>
              <a:rPr lang="id-ID" sz="4400" b="1" i="1" dirty="0"/>
              <a:t>Display</a:t>
            </a:r>
            <a:r>
              <a:rPr lang="id-ID" sz="4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checkerboard(across)">
                                      <p:cBhvr>
                                        <p:cTn id="12"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1928802"/>
            <a:ext cx="7643835" cy="4572032"/>
          </a:xfrm>
        </p:spPr>
        <p:txBody>
          <a:bodyPr>
            <a:normAutofit lnSpcReduction="10000"/>
          </a:bodyPr>
          <a:lstStyle/>
          <a:p>
            <a:pPr marL="0" indent="0">
              <a:buNone/>
            </a:pPr>
            <a:r>
              <a:rPr lang="id-ID" sz="3000" dirty="0"/>
              <a:t>LCD atau Liquid Crystal Display bekerja dengan prinsip yang sama sekali berbeda dengan monitor CRT. Perbedaannya terletak pada cara cahaya pada layar dihasilkan. </a:t>
            </a:r>
          </a:p>
          <a:p>
            <a:pPr marL="0" indent="0">
              <a:buNone/>
            </a:pPr>
            <a:r>
              <a:rPr lang="id-ID" sz="3000" dirty="0"/>
              <a:t>Bila monitor CRT menggunakan fosfor yang berpendar, teknologi LCD menggunakan kristal cair untuk menjebak cahaya yang masuk di dalamnya sehingga tetap menyala.</a:t>
            </a:r>
            <a:endParaRPr lang="en-US" sz="3000" dirty="0"/>
          </a:p>
        </p:txBody>
      </p:sp>
      <p:sp>
        <p:nvSpPr>
          <p:cNvPr id="5" name="Title 1"/>
          <p:cNvSpPr>
            <a:spLocks noGrp="1"/>
          </p:cNvSpPr>
          <p:nvPr>
            <p:ph type="title"/>
          </p:nvPr>
        </p:nvSpPr>
        <p:spPr>
          <a:xfrm>
            <a:off x="357159" y="304800"/>
            <a:ext cx="7572428" cy="1338250"/>
          </a:xfrm>
        </p:spPr>
        <p:txBody>
          <a:bodyPr>
            <a:noAutofit/>
          </a:bodyPr>
          <a:lstStyle/>
          <a:p>
            <a:pPr algn="ctr"/>
            <a:r>
              <a:rPr lang="id-ID" sz="4400" b="1" dirty="0"/>
              <a:t>LCD (</a:t>
            </a:r>
            <a:r>
              <a:rPr lang="id-ID" sz="4400" b="1" i="1" dirty="0"/>
              <a:t>Liquid Crystal</a:t>
            </a:r>
            <a:r>
              <a:rPr lang="en-US" sz="4400" b="1" i="1" dirty="0"/>
              <a:t> </a:t>
            </a:r>
            <a:r>
              <a:rPr lang="id-ID" sz="4400" b="1" i="1" dirty="0"/>
              <a:t>Display</a:t>
            </a:r>
            <a:r>
              <a:rPr lang="id-ID" sz="4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half" idx="1"/>
          </p:nvPr>
        </p:nvSpPr>
        <p:spPr>
          <a:xfrm>
            <a:off x="214313" y="2000240"/>
            <a:ext cx="7572397" cy="4500594"/>
          </a:xfrm>
        </p:spPr>
        <p:txBody>
          <a:bodyPr>
            <a:normAutofit/>
          </a:bodyPr>
          <a:lstStyle/>
          <a:p>
            <a:pPr marL="0" indent="0">
              <a:buNone/>
            </a:pPr>
            <a:r>
              <a:rPr lang="id-ID" sz="2400" dirty="0"/>
              <a:t>Secara sederhana, kristal cair diletakkan sedemikian rupa sehingga hanya cahaya tertentu yang mampu melewatinya. Arus listrik yang dilewatkan pada kristal tersebut akan membuat cahaya terjebak di antara kristal dan menghasilkan gambar yang bisa dilihat dengan mata manusia. </a:t>
            </a:r>
          </a:p>
          <a:p>
            <a:pPr marL="0" indent="0">
              <a:buNone/>
            </a:pPr>
            <a:r>
              <a:rPr lang="id-ID" sz="2400" dirty="0"/>
              <a:t>Oleh karenanya, monitor LCD tidak mengenal refresh rate sebagaimana layar CRT, tetapi ada istilah response time, yakni waktu yang diperlukan oleh kristal untuk berada pada keadaan on atau off. Biasanya diukur dalam satuan milidetik.</a:t>
            </a:r>
          </a:p>
        </p:txBody>
      </p:sp>
      <p:sp>
        <p:nvSpPr>
          <p:cNvPr id="5" name="Title 1"/>
          <p:cNvSpPr>
            <a:spLocks noGrp="1"/>
          </p:cNvSpPr>
          <p:nvPr>
            <p:ph type="title"/>
          </p:nvPr>
        </p:nvSpPr>
        <p:spPr>
          <a:xfrm>
            <a:off x="357159" y="304800"/>
            <a:ext cx="7572428" cy="1338250"/>
          </a:xfrm>
        </p:spPr>
        <p:txBody>
          <a:bodyPr>
            <a:noAutofit/>
          </a:bodyPr>
          <a:lstStyle/>
          <a:p>
            <a:pPr algn="ctr"/>
            <a:r>
              <a:rPr lang="id-ID" sz="4400" b="1" dirty="0"/>
              <a:t>LCD (</a:t>
            </a:r>
            <a:r>
              <a:rPr lang="id-ID" sz="4400" b="1" i="1" dirty="0"/>
              <a:t>Liquid Crystal</a:t>
            </a:r>
            <a:r>
              <a:rPr lang="en-US" sz="4400" b="1" i="1" dirty="0"/>
              <a:t> </a:t>
            </a:r>
            <a:r>
              <a:rPr lang="id-ID" sz="4400" b="1" i="1" dirty="0"/>
              <a:t>Display</a:t>
            </a:r>
            <a:r>
              <a:rPr lang="id-ID" sz="4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7"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28597" y="285729"/>
            <a:ext cx="7429552" cy="1000132"/>
          </a:xfrm>
        </p:spPr>
        <p:txBody>
          <a:bodyPr>
            <a:normAutofit/>
          </a:bodyPr>
          <a:lstStyle/>
          <a:p>
            <a:pPr algn="ctr"/>
            <a:r>
              <a:rPr lang="en-US" sz="4400" dirty="0" err="1"/>
              <a:t>Kelebihan</a:t>
            </a:r>
            <a:r>
              <a:rPr lang="id-ID" sz="4400" dirty="0"/>
              <a:t> monitor </a:t>
            </a:r>
            <a:r>
              <a:rPr lang="en-US" sz="4400" dirty="0"/>
              <a:t>LCD</a:t>
            </a:r>
            <a:endParaRPr lang="id-ID" sz="4400" dirty="0"/>
          </a:p>
        </p:txBody>
      </p:sp>
      <p:sp>
        <p:nvSpPr>
          <p:cNvPr id="15363" name="Content Placeholder 2"/>
          <p:cNvSpPr>
            <a:spLocks noGrp="1"/>
          </p:cNvSpPr>
          <p:nvPr>
            <p:ph sz="half" idx="1"/>
          </p:nvPr>
        </p:nvSpPr>
        <p:spPr>
          <a:xfrm>
            <a:off x="357158" y="1571613"/>
            <a:ext cx="7572428" cy="4929200"/>
          </a:xfrm>
        </p:spPr>
        <p:txBody>
          <a:bodyPr>
            <a:normAutofit lnSpcReduction="10000"/>
          </a:bodyPr>
          <a:lstStyle/>
          <a:p>
            <a:pPr marL="0" indent="0">
              <a:buFont typeface="Wingdings" pitchFamily="2" charset="2"/>
              <a:buNone/>
            </a:pPr>
            <a:r>
              <a:rPr lang="id-ID" sz="2800" dirty="0"/>
              <a:t>- Konsumsi listrik rendah</a:t>
            </a:r>
            <a:endParaRPr lang="en-US" sz="2800" dirty="0"/>
          </a:p>
          <a:p>
            <a:pPr marL="0" indent="0">
              <a:buFont typeface="Wingdings" pitchFamily="2" charset="2"/>
              <a:buNone/>
            </a:pPr>
            <a:r>
              <a:rPr lang="id-ID" sz="2800" dirty="0"/>
              <a:t>- Tidak menghasilkan radiasi elektromagnet yang mengganggu kesehatan</a:t>
            </a:r>
            <a:endParaRPr lang="en-US" sz="2800" dirty="0"/>
          </a:p>
          <a:p>
            <a:pPr marL="0" indent="0">
              <a:buFont typeface="Wingdings" pitchFamily="2" charset="2"/>
              <a:buNone/>
            </a:pPr>
            <a:r>
              <a:rPr lang="id-ID" sz="2800" dirty="0"/>
              <a:t>- Tidak menimbulkan efek kedipan (flicker free)</a:t>
            </a:r>
            <a:endParaRPr lang="en-US" sz="2800" dirty="0"/>
          </a:p>
          <a:p>
            <a:pPr marL="0" indent="0">
              <a:buFont typeface="Wingdings" pitchFamily="2" charset="2"/>
              <a:buNone/>
            </a:pPr>
            <a:r>
              <a:rPr lang="id-ID" sz="2800" dirty="0"/>
              <a:t>- Area layarnya optimum karena tidak termakan untuk bezel/frame</a:t>
            </a:r>
            <a:endParaRPr lang="en-US" sz="2800" dirty="0"/>
          </a:p>
          <a:p>
            <a:pPr marL="0" indent="0">
              <a:buFont typeface="Wingdings" pitchFamily="2" charset="2"/>
              <a:buNone/>
            </a:pPr>
            <a:r>
              <a:rPr lang="id-ID" sz="2800" dirty="0"/>
              <a:t>- Dimensinya tidak akan menyita ruangan terlalu besar dan ringan untuk dijinjing</a:t>
            </a:r>
            <a:endParaRPr lang="en-US" sz="2800" dirty="0"/>
          </a:p>
          <a:p>
            <a:pPr marL="0" indent="0">
              <a:buFont typeface="Wingdings" pitchFamily="2" charset="2"/>
              <a:buNone/>
            </a:pPr>
            <a:r>
              <a:rPr lang="id-ID" sz="2800" dirty="0"/>
              <a:t>- Bentuknya stylish dan enak dilihat</a:t>
            </a:r>
            <a:endParaRPr lang="en-US" sz="2800" dirty="0"/>
          </a:p>
          <a:p>
            <a:pPr marL="0" indent="0">
              <a:buFont typeface="Wingdings" pitchFamily="2" charset="2"/>
              <a:buNone/>
            </a:pPr>
            <a:r>
              <a:rPr lang="id-ID" sz="2800" dirty="0"/>
              <a:t>- Sinyal gambar digital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checkerboard(across)">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500"/>
                                        <p:tgtEl>
                                          <p:spTgt spid="15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checkerboard(across)">
                                      <p:cBhvr>
                                        <p:cTn id="17" dur="500"/>
                                        <p:tgtEl>
                                          <p:spTgt spid="15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checkerboard(across)">
                                      <p:cBhvr>
                                        <p:cTn id="22" dur="500"/>
                                        <p:tgtEl>
                                          <p:spTgt spid="153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7" dur="500"/>
                                        <p:tgtEl>
                                          <p:spTgt spid="153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checkerboard(across)">
                                      <p:cBhvr>
                                        <p:cTn id="32" dur="500"/>
                                        <p:tgtEl>
                                          <p:spTgt spid="153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slide(fromBottom)">
                                      <p:cBhvr>
                                        <p:cTn id="37" dur="500"/>
                                        <p:tgtEl>
                                          <p:spTgt spid="153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4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Content Placeholder 2"/>
          <p:cNvSpPr>
            <a:spLocks noGrp="1"/>
          </p:cNvSpPr>
          <p:nvPr>
            <p:ph sz="half" idx="1"/>
          </p:nvPr>
        </p:nvSpPr>
        <p:spPr>
          <a:xfrm>
            <a:off x="285721" y="1714489"/>
            <a:ext cx="7572427" cy="4714886"/>
          </a:xfrm>
        </p:spPr>
        <p:txBody>
          <a:bodyPr/>
          <a:lstStyle/>
          <a:p>
            <a:pPr marL="0" indent="0">
              <a:buFont typeface="Wingdings" pitchFamily="2" charset="2"/>
              <a:buNone/>
            </a:pPr>
            <a:r>
              <a:rPr lang="id-ID" sz="2800" dirty="0"/>
              <a:t>- Harganya lebih mahal dibandingkan dengan monitor CRT</a:t>
            </a:r>
            <a:endParaRPr lang="en-US" sz="2800" dirty="0"/>
          </a:p>
          <a:p>
            <a:pPr marL="0" indent="0">
              <a:buFont typeface="Wingdings" pitchFamily="2" charset="2"/>
              <a:buNone/>
            </a:pPr>
            <a:r>
              <a:rPr lang="id-ID" sz="2800" dirty="0"/>
              <a:t>- Kualitas gambar yang dihasilkan belum sebaik monitor CRT</a:t>
            </a:r>
            <a:endParaRPr lang="en-US" sz="2800" dirty="0"/>
          </a:p>
          <a:p>
            <a:pPr marL="0" indent="0">
              <a:buFont typeface="Wingdings" pitchFamily="2" charset="2"/>
              <a:buNone/>
            </a:pPr>
            <a:r>
              <a:rPr lang="id-ID" sz="2800" dirty="0"/>
              <a:t>- Resolusi gambar yang dihasilkan lebih rendah dibandingkan monitor CRT</a:t>
            </a:r>
            <a:endParaRPr lang="en-US" sz="2800" dirty="0"/>
          </a:p>
          <a:p>
            <a:pPr marL="0" indent="0">
              <a:buFont typeface="Wingdings" pitchFamily="2" charset="2"/>
              <a:buNone/>
            </a:pPr>
            <a:r>
              <a:rPr lang="id-ID" sz="2800" dirty="0"/>
              <a:t>- Sudut viewable-nya terbatas. Begitu kita me</a:t>
            </a:r>
            <a:r>
              <a:rPr lang="en-US" sz="2800" dirty="0"/>
              <a:t>-</a:t>
            </a:r>
            <a:r>
              <a:rPr lang="id-ID" sz="2800" dirty="0"/>
              <a:t>set sudut pandang, gambar terlihat akan berubah di mata kita</a:t>
            </a:r>
          </a:p>
          <a:p>
            <a:pPr marL="0" indent="0"/>
            <a:endParaRPr lang="id-ID" sz="2800" dirty="0"/>
          </a:p>
        </p:txBody>
      </p:sp>
      <p:sp>
        <p:nvSpPr>
          <p:cNvPr id="5" name="Title 1"/>
          <p:cNvSpPr>
            <a:spLocks noGrp="1"/>
          </p:cNvSpPr>
          <p:nvPr>
            <p:ph type="title"/>
          </p:nvPr>
        </p:nvSpPr>
        <p:spPr>
          <a:xfrm>
            <a:off x="428597" y="285729"/>
            <a:ext cx="7429552" cy="1000132"/>
          </a:xfrm>
        </p:spPr>
        <p:txBody>
          <a:bodyPr>
            <a:normAutofit/>
          </a:bodyPr>
          <a:lstStyle/>
          <a:p>
            <a:pPr algn="ctr"/>
            <a:r>
              <a:rPr lang="id-ID" sz="4400" dirty="0"/>
              <a:t>kekurangan monitor </a:t>
            </a:r>
            <a:r>
              <a:rPr lang="en-US" sz="4400" dirty="0"/>
              <a:t>LCD</a:t>
            </a:r>
            <a:endParaRPr lang="id-ID"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checkerboard(across)">
                                      <p:cBhvr>
                                        <p:cTn id="12" dur="500"/>
                                        <p:tgtEl>
                                          <p:spTgt spid="153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Effect transition="in" filter="checkerboard(across)">
                                      <p:cBhvr>
                                        <p:cTn id="17" dur="500"/>
                                        <p:tgtEl>
                                          <p:spTgt spid="153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364">
                                            <p:txEl>
                                              <p:pRg st="2" end="2"/>
                                            </p:txEl>
                                          </p:spTgt>
                                        </p:tgtEl>
                                        <p:attrNameLst>
                                          <p:attrName>style.visibility</p:attrName>
                                        </p:attrNameLst>
                                      </p:cBhvr>
                                      <p:to>
                                        <p:strVal val="visible"/>
                                      </p:to>
                                    </p:set>
                                    <p:animEffect transition="in" filter="slide(fromBottom)">
                                      <p:cBhvr>
                                        <p:cTn id="22" dur="500"/>
                                        <p:tgtEl>
                                          <p:spTgt spid="1536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15364">
                                            <p:txEl>
                                              <p:pRg st="3" end="3"/>
                                            </p:txEl>
                                          </p:spTgt>
                                        </p:tgtEl>
                                        <p:attrNameLst>
                                          <p:attrName>style.visibility</p:attrName>
                                        </p:attrNameLst>
                                      </p:cBhvr>
                                      <p:to>
                                        <p:strVal val="visible"/>
                                      </p:to>
                                    </p:set>
                                    <p:animEffect transition="in" filter="slide(fromBottom)">
                                      <p:cBhvr>
                                        <p:cTn id="27" dur="500"/>
                                        <p:tgtEl>
                                          <p:spTgt spid="15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283" y="304801"/>
            <a:ext cx="7715304" cy="766746"/>
          </a:xfrm>
        </p:spPr>
        <p:txBody>
          <a:bodyPr>
            <a:normAutofit/>
          </a:bodyPr>
          <a:lstStyle/>
          <a:p>
            <a:pPr algn="ctr"/>
            <a:r>
              <a:rPr lang="id-ID" sz="4000" b="1" dirty="0"/>
              <a:t>Cara kerja monitor LCD</a:t>
            </a:r>
            <a:endParaRPr lang="id-ID" sz="4000" dirty="0"/>
          </a:p>
        </p:txBody>
      </p:sp>
      <p:sp>
        <p:nvSpPr>
          <p:cNvPr id="3" name="Content Placeholder 2"/>
          <p:cNvSpPr>
            <a:spLocks noGrp="1"/>
          </p:cNvSpPr>
          <p:nvPr>
            <p:ph sz="half" idx="1"/>
          </p:nvPr>
        </p:nvSpPr>
        <p:spPr>
          <a:xfrm>
            <a:off x="214313" y="1357299"/>
            <a:ext cx="7715273" cy="5286390"/>
          </a:xfrm>
        </p:spPr>
        <p:txBody>
          <a:bodyPr>
            <a:normAutofit lnSpcReduction="10000"/>
          </a:bodyPr>
          <a:lstStyle/>
          <a:p>
            <a:pPr marL="0" indent="0">
              <a:buNone/>
              <a:defRPr/>
            </a:pPr>
            <a:r>
              <a:rPr lang="en-US" sz="2400" dirty="0"/>
              <a:t>C</a:t>
            </a:r>
            <a:r>
              <a:rPr lang="id-ID" sz="2400" dirty="0"/>
              <a:t>ara LCD bisa menampilkan banyak warna </a:t>
            </a:r>
            <a:r>
              <a:rPr lang="en-US" sz="2400" dirty="0"/>
              <a:t>:</a:t>
            </a:r>
            <a:r>
              <a:rPr lang="id-ID" sz="2400" dirty="0"/>
              <a:t> Disinilah peran dari kristal cair. Kristal cair akan menyaring cahaya backlight. Cahaya putih merupakan susunan dari beberapa ratus cahaya dengan warna yang berbeda (jika anda masih ingat Pelajaran Fisika). Beberapa ratus cahaya tersebut akan terlihat jika cahaya putih mengalami refleksi atau perubahan arah sinar. Warna yang akan dihasilkan tergantung pada sudut refleksi. </a:t>
            </a:r>
          </a:p>
          <a:p>
            <a:pPr marL="0" indent="0">
              <a:buNone/>
              <a:defRPr/>
            </a:pPr>
            <a:endParaRPr lang="id-ID" sz="2400" dirty="0"/>
          </a:p>
          <a:p>
            <a:pPr marL="0" indent="0">
              <a:buNone/>
              <a:defRPr/>
            </a:pPr>
            <a:r>
              <a:rPr lang="id-ID" sz="2400" dirty="0"/>
              <a:t>Jadi jika beda sudut refleksi maka beda pula warna yang dihasilkan. Dengan memberikan tegangan listrik dengan nilai tertentu. Kristal cair dapat berubah sudutnya.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611188" y="2000240"/>
            <a:ext cx="7246960" cy="4357717"/>
          </a:xfrm>
          <a:prstGeom prst="rect">
            <a:avLst/>
          </a:prstGeom>
          <a:noFill/>
          <a:ln w="9525">
            <a:noFill/>
            <a:miter lim="800000"/>
            <a:headEnd/>
            <a:tailEnd/>
          </a:ln>
        </p:spPr>
        <p:txBody>
          <a:bodyPr/>
          <a:lstStyle/>
          <a:p>
            <a:pPr marL="342900" indent="-342900">
              <a:spcBef>
                <a:spcPct val="20000"/>
              </a:spcBef>
              <a:buClr>
                <a:schemeClr val="accent2"/>
              </a:buClr>
              <a:buFont typeface="Wingdings" pitchFamily="2" charset="2"/>
              <a:buChar char="o"/>
            </a:pPr>
            <a:r>
              <a:rPr lang="en-US" sz="3200" dirty="0" err="1"/>
              <a:t>Semakin</a:t>
            </a:r>
            <a:r>
              <a:rPr lang="en-US" sz="3200" dirty="0"/>
              <a:t> </a:t>
            </a:r>
            <a:r>
              <a:rPr lang="en-US" sz="3200" dirty="0" err="1"/>
              <a:t>dekat</a:t>
            </a:r>
            <a:r>
              <a:rPr lang="en-US" sz="3200" dirty="0"/>
              <a:t> </a:t>
            </a:r>
            <a:r>
              <a:rPr lang="en-US" sz="3200" dirty="0" err="1"/>
              <a:t>jarak</a:t>
            </a:r>
            <a:r>
              <a:rPr lang="en-US" sz="3200" dirty="0"/>
              <a:t> dot pitch, </a:t>
            </a:r>
            <a:r>
              <a:rPr lang="en-US" sz="3200" dirty="0" err="1"/>
              <a:t>gambar</a:t>
            </a:r>
            <a:r>
              <a:rPr lang="en-US" sz="3200" dirty="0"/>
              <a:t> yang </a:t>
            </a:r>
            <a:r>
              <a:rPr lang="en-US" sz="3200" dirty="0" err="1"/>
              <a:t>dihasilkan</a:t>
            </a:r>
            <a:r>
              <a:rPr lang="en-US" sz="3200" dirty="0"/>
              <a:t> </a:t>
            </a:r>
            <a:r>
              <a:rPr lang="en-US" sz="3200" dirty="0" err="1"/>
              <a:t>semakin</a:t>
            </a:r>
            <a:r>
              <a:rPr lang="en-US" sz="3200" dirty="0"/>
              <a:t> </a:t>
            </a:r>
            <a:r>
              <a:rPr lang="en-US" sz="3200" dirty="0" err="1"/>
              <a:t>halus</a:t>
            </a:r>
            <a:endParaRPr lang="en-US" sz="3200" dirty="0"/>
          </a:p>
          <a:p>
            <a:pPr marL="342900" indent="-342900">
              <a:spcBef>
                <a:spcPct val="20000"/>
              </a:spcBef>
              <a:buClr>
                <a:schemeClr val="accent2"/>
              </a:buClr>
              <a:buFont typeface="Wingdings" pitchFamily="2" charset="2"/>
              <a:buChar char="o"/>
            </a:pPr>
            <a:r>
              <a:rPr lang="en-US" sz="3200" dirty="0" err="1"/>
              <a:t>Contoh</a:t>
            </a:r>
            <a:r>
              <a:rPr lang="en-US" sz="3200" dirty="0"/>
              <a:t>: 28dp = 28/100 mm</a:t>
            </a:r>
          </a:p>
          <a:p>
            <a:pPr marL="342900" indent="-342900">
              <a:spcBef>
                <a:spcPct val="20000"/>
              </a:spcBef>
              <a:buClr>
                <a:schemeClr val="accent2"/>
              </a:buClr>
              <a:buFont typeface="Wingdings" pitchFamily="2" charset="2"/>
              <a:buChar char="o"/>
            </a:pPr>
            <a:r>
              <a:rPr lang="en-US" sz="3200" dirty="0" err="1"/>
              <a:t>Kecepatan</a:t>
            </a:r>
            <a:r>
              <a:rPr lang="en-US" sz="3200" dirty="0"/>
              <a:t> Refresh </a:t>
            </a:r>
            <a:r>
              <a:rPr lang="en-US" sz="3200" dirty="0" err="1"/>
              <a:t>menunjukkan</a:t>
            </a:r>
            <a:r>
              <a:rPr lang="en-US" sz="3200" dirty="0"/>
              <a:t> </a:t>
            </a:r>
            <a:r>
              <a:rPr lang="en-US" sz="3200" dirty="0" err="1"/>
              <a:t>jumlah</a:t>
            </a:r>
            <a:r>
              <a:rPr lang="en-US" sz="3200" dirty="0"/>
              <a:t> </a:t>
            </a:r>
            <a:r>
              <a:rPr lang="en-US" sz="3200" dirty="0" err="1"/>
              <a:t>pemancaran</a:t>
            </a:r>
            <a:r>
              <a:rPr lang="en-US" sz="3200" dirty="0"/>
              <a:t> </a:t>
            </a:r>
            <a:r>
              <a:rPr lang="en-US" sz="3200" dirty="0" err="1"/>
              <a:t>ulang</a:t>
            </a:r>
            <a:r>
              <a:rPr lang="en-US" sz="3200" dirty="0"/>
              <a:t>  </a:t>
            </a:r>
            <a:r>
              <a:rPr lang="en-US" sz="3200" dirty="0" err="1"/>
              <a:t>piksel</a:t>
            </a:r>
            <a:r>
              <a:rPr lang="en-US" sz="3200" dirty="0"/>
              <a:t>/</a:t>
            </a:r>
            <a:r>
              <a:rPr lang="en-US" sz="3200" dirty="0" err="1"/>
              <a:t>detik</a:t>
            </a:r>
            <a:r>
              <a:rPr lang="en-US" sz="3200" dirty="0"/>
              <a:t>, </a:t>
            </a:r>
            <a:r>
              <a:rPr lang="en-US" sz="3200" dirty="0" err="1"/>
              <a:t>sehingga</a:t>
            </a:r>
            <a:r>
              <a:rPr lang="en-US" sz="3200" dirty="0"/>
              <a:t> </a:t>
            </a:r>
            <a:r>
              <a:rPr lang="en-US" sz="3200" dirty="0" err="1"/>
              <a:t>tampilan</a:t>
            </a:r>
            <a:r>
              <a:rPr lang="en-US" sz="3200" dirty="0"/>
              <a:t> </a:t>
            </a:r>
            <a:r>
              <a:rPr lang="en-US" sz="3200" dirty="0" err="1"/>
              <a:t>piksel</a:t>
            </a:r>
            <a:r>
              <a:rPr lang="en-US" sz="3200" dirty="0"/>
              <a:t> </a:t>
            </a:r>
            <a:r>
              <a:rPr lang="en-US" sz="3200" dirty="0" err="1"/>
              <a:t>tetap</a:t>
            </a:r>
            <a:r>
              <a:rPr lang="en-US" sz="3200" dirty="0"/>
              <a:t> </a:t>
            </a:r>
            <a:r>
              <a:rPr lang="en-US" sz="3200" dirty="0" err="1"/>
              <a:t>jelas</a:t>
            </a:r>
            <a:r>
              <a:rPr lang="en-US" sz="3200" dirty="0"/>
              <a:t>.</a:t>
            </a:r>
          </a:p>
        </p:txBody>
      </p:sp>
      <p:sp>
        <p:nvSpPr>
          <p:cNvPr id="5"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Left)">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14283" y="214290"/>
            <a:ext cx="7715304" cy="981060"/>
          </a:xfrm>
        </p:spPr>
        <p:txBody>
          <a:bodyPr>
            <a:normAutofit/>
          </a:bodyPr>
          <a:lstStyle/>
          <a:p>
            <a:pPr algn="ctr"/>
            <a:r>
              <a:rPr lang="id-ID" sz="4400" b="1" dirty="0"/>
              <a:t>Cara kerja </a:t>
            </a:r>
            <a:r>
              <a:rPr lang="en-US" sz="4400" b="1" dirty="0"/>
              <a:t>M</a:t>
            </a:r>
            <a:r>
              <a:rPr lang="id-ID" sz="4400" b="1" dirty="0"/>
              <a:t>onitor LCD</a:t>
            </a:r>
            <a:endParaRPr lang="id-ID" sz="4400" dirty="0"/>
          </a:p>
        </p:txBody>
      </p:sp>
      <p:sp>
        <p:nvSpPr>
          <p:cNvPr id="3" name="Content Placeholder 2"/>
          <p:cNvSpPr>
            <a:spLocks noGrp="1"/>
          </p:cNvSpPr>
          <p:nvPr>
            <p:ph sz="half" idx="1"/>
          </p:nvPr>
        </p:nvSpPr>
        <p:spPr>
          <a:xfrm>
            <a:off x="214313" y="1643063"/>
            <a:ext cx="7715273" cy="5000625"/>
          </a:xfrm>
        </p:spPr>
        <p:txBody>
          <a:bodyPr>
            <a:normAutofit/>
          </a:bodyPr>
          <a:lstStyle/>
          <a:p>
            <a:pPr marL="0" indent="0">
              <a:buNone/>
              <a:defRPr/>
            </a:pPr>
            <a:r>
              <a:rPr lang="id-ID" sz="3200" dirty="0"/>
              <a:t>Secara Sederhana LCD (Liquid Crystal Display) terdiri dari dua bagian utama. yaitu Backlight dan kristal cair. </a:t>
            </a:r>
          </a:p>
          <a:p>
            <a:pPr marL="0" indent="0">
              <a:buNone/>
              <a:defRPr/>
            </a:pPr>
            <a:endParaRPr lang="id-ID" sz="3200" dirty="0"/>
          </a:p>
          <a:p>
            <a:pPr marL="0" indent="0">
              <a:buNone/>
              <a:defRPr/>
            </a:pPr>
            <a:r>
              <a:rPr lang="id-ID" sz="3200" dirty="0"/>
              <a:t>Backlight sendiri adalah sumber cahaya LCD yang biasanya terdiri dari 1 sampai 4 buah (berteknologi seperti) lampu neon. Lampu Backlight ini berwarna putih. </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4313" y="1357299"/>
            <a:ext cx="7715273" cy="5286390"/>
          </a:xfrm>
        </p:spPr>
        <p:txBody>
          <a:bodyPr>
            <a:normAutofit lnSpcReduction="10000"/>
          </a:bodyPr>
          <a:lstStyle/>
          <a:p>
            <a:pPr marL="0" indent="0">
              <a:buNone/>
              <a:defRPr/>
            </a:pPr>
            <a:r>
              <a:rPr lang="id-ID" sz="2400" dirty="0"/>
              <a:t>Dan karena tugas kristal cair adalah untuk merefleksikan cahaya dari backlight maka cahaya backlight yang sebelumnya putih bisa berubah menjadi banyak warna. Kristal cair bekerja seperti </a:t>
            </a:r>
            <a:r>
              <a:rPr lang="en-US" sz="2400" dirty="0"/>
              <a:t> </a:t>
            </a:r>
            <a:r>
              <a:rPr lang="id-ID" sz="2400" dirty="0"/>
              <a:t>tirai jendela. Jika ingin menampilkan warna putih kristal cair akan membuka selebar-lebarnya sehingga cahaya backlight yang berwarna putih akan tampil di layar. </a:t>
            </a:r>
          </a:p>
          <a:p>
            <a:pPr marL="0" indent="0">
              <a:buNone/>
              <a:defRPr/>
            </a:pPr>
            <a:endParaRPr lang="id-ID" sz="2400" dirty="0"/>
          </a:p>
          <a:p>
            <a:pPr marL="0" indent="0">
              <a:buNone/>
              <a:defRPr/>
            </a:pPr>
            <a:r>
              <a:rPr lang="id-ID" sz="2400" dirty="0"/>
              <a:t>Namun Jika ingin menampilkan warna hitam. Kristal Cair akan menutup serapat-rapatnya sehingga tidak ada cahaya backlight yang yang menembus (sehingga di layar akan tampil warna hitam). Jika ingin menampilkan warna lainnya tinggal atur sudut refleksi kristal cair.</a:t>
            </a:r>
          </a:p>
        </p:txBody>
      </p:sp>
      <p:sp>
        <p:nvSpPr>
          <p:cNvPr id="5" name="Title 1"/>
          <p:cNvSpPr>
            <a:spLocks noGrp="1"/>
          </p:cNvSpPr>
          <p:nvPr>
            <p:ph type="title"/>
          </p:nvPr>
        </p:nvSpPr>
        <p:spPr>
          <a:xfrm>
            <a:off x="214283" y="304801"/>
            <a:ext cx="7715304" cy="766746"/>
          </a:xfrm>
        </p:spPr>
        <p:txBody>
          <a:bodyPr>
            <a:normAutofit/>
          </a:bodyPr>
          <a:lstStyle/>
          <a:p>
            <a:pPr algn="ctr"/>
            <a:r>
              <a:rPr lang="id-ID" sz="4000" b="1" dirty="0"/>
              <a:t>Cara kerja monitor LCD</a:t>
            </a:r>
            <a:endParaRPr lang="id-ID" sz="4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838184"/>
          </a:xfrm>
        </p:spPr>
        <p:txBody>
          <a:bodyPr>
            <a:normAutofit/>
          </a:bodyPr>
          <a:lstStyle/>
          <a:p>
            <a:r>
              <a:rPr lang="id-ID" sz="4800" b="1" dirty="0"/>
              <a:t>Contrast ratio</a:t>
            </a:r>
            <a:endParaRPr lang="id-ID" sz="4800" dirty="0"/>
          </a:p>
        </p:txBody>
      </p:sp>
      <p:sp>
        <p:nvSpPr>
          <p:cNvPr id="3" name="Content Placeholder 2"/>
          <p:cNvSpPr>
            <a:spLocks noGrp="1"/>
          </p:cNvSpPr>
          <p:nvPr>
            <p:ph sz="half" idx="1"/>
          </p:nvPr>
        </p:nvSpPr>
        <p:spPr>
          <a:xfrm>
            <a:off x="214313" y="1500175"/>
            <a:ext cx="7715273" cy="5143514"/>
          </a:xfrm>
        </p:spPr>
        <p:txBody>
          <a:bodyPr>
            <a:normAutofit/>
          </a:bodyPr>
          <a:lstStyle/>
          <a:p>
            <a:pPr marL="0" indent="0">
              <a:buNone/>
              <a:defRPr/>
            </a:pPr>
            <a:r>
              <a:rPr lang="id-ID" sz="2800" dirty="0"/>
              <a:t>Contrast ratio adalah perbandingan tingkat terang (brightness) pada posisi paling putih dan paling hitam. Pada waktu kristal cair menutup serapat-rapatnya untuk menghasilkan warna hitam seharusnya tidak ada cahaya backlight yang menembusnya. </a:t>
            </a:r>
          </a:p>
          <a:p>
            <a:pPr marL="0" indent="0">
              <a:buNone/>
              <a:defRPr/>
            </a:pPr>
            <a:r>
              <a:rPr lang="id-ID" sz="2800" dirty="0"/>
              <a:t>Namun kenyataannya masih ada cahaya backlight yang bisa menembus kristal cair sehingga tidak bisa menampilkan warna hitam dengan baik. Inilah salah satu kekurangan LCD.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838184"/>
          </a:xfrm>
        </p:spPr>
        <p:txBody>
          <a:bodyPr>
            <a:normAutofit/>
          </a:bodyPr>
          <a:lstStyle/>
          <a:p>
            <a:r>
              <a:rPr lang="id-ID" sz="4800" b="1" dirty="0"/>
              <a:t>Contrast ratio</a:t>
            </a:r>
            <a:endParaRPr lang="id-ID" sz="4800" dirty="0"/>
          </a:p>
        </p:txBody>
      </p:sp>
      <p:sp>
        <p:nvSpPr>
          <p:cNvPr id="3" name="Content Placeholder 2"/>
          <p:cNvSpPr>
            <a:spLocks noGrp="1"/>
          </p:cNvSpPr>
          <p:nvPr>
            <p:ph sz="half" idx="1"/>
          </p:nvPr>
        </p:nvSpPr>
        <p:spPr>
          <a:xfrm>
            <a:off x="214313" y="1500175"/>
            <a:ext cx="7715273" cy="5143514"/>
          </a:xfrm>
        </p:spPr>
        <p:txBody>
          <a:bodyPr>
            <a:normAutofit/>
          </a:bodyPr>
          <a:lstStyle/>
          <a:p>
            <a:pPr marL="0" indent="0">
              <a:buNone/>
              <a:defRPr/>
            </a:pPr>
            <a:r>
              <a:rPr lang="id-ID" sz="3000" dirty="0"/>
              <a:t>Jadi semakin besar Contrast Ratio maka semakin bagus pula LCD dalam menampilkan warna. cara paling mudah untuk</a:t>
            </a:r>
            <a:r>
              <a:rPr lang="en-US" sz="3000" dirty="0"/>
              <a:t> </a:t>
            </a:r>
            <a:r>
              <a:rPr lang="id-ID" sz="3000" dirty="0"/>
              <a:t>mengetahui seberapa bagus Contrast Ratio LCD adalah dengan menampilkan warna hitam di layar. </a:t>
            </a:r>
          </a:p>
          <a:p>
            <a:pPr marL="0" indent="0">
              <a:buNone/>
              <a:defRPr/>
            </a:pPr>
            <a:r>
              <a:rPr lang="id-ID" sz="3000" dirty="0"/>
              <a:t>Jika warna hitam tersebut cenderung abu-abu maka masih ada sedikit cahaya backlight yang berhasil menembus kristal cair.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909622"/>
          </a:xfrm>
        </p:spPr>
        <p:txBody>
          <a:bodyPr>
            <a:normAutofit/>
          </a:bodyPr>
          <a:lstStyle/>
          <a:p>
            <a:r>
              <a:rPr lang="id-ID" sz="4800" b="1" dirty="0"/>
              <a:t>Response time</a:t>
            </a:r>
            <a:endParaRPr lang="id-ID" sz="4800" dirty="0"/>
          </a:p>
        </p:txBody>
      </p:sp>
      <p:sp>
        <p:nvSpPr>
          <p:cNvPr id="3" name="Content Placeholder 2"/>
          <p:cNvSpPr>
            <a:spLocks noGrp="1"/>
          </p:cNvSpPr>
          <p:nvPr>
            <p:ph sz="half" idx="1"/>
          </p:nvPr>
        </p:nvSpPr>
        <p:spPr>
          <a:xfrm>
            <a:off x="214313" y="1500175"/>
            <a:ext cx="7643835" cy="5143514"/>
          </a:xfrm>
        </p:spPr>
        <p:txBody>
          <a:bodyPr>
            <a:normAutofit/>
          </a:bodyPr>
          <a:lstStyle/>
          <a:p>
            <a:pPr marL="0" indent="0">
              <a:buNone/>
              <a:defRPr/>
            </a:pPr>
            <a:r>
              <a:rPr lang="id-ID" sz="2800" dirty="0"/>
              <a:t>Response Time Kristal cair pada LCD bekerja dengan cara membuka dan menutup layaknya tirai. Proses buka tutup ini berlangsung sangat cepat (mengikuti pergerakan gambar di layar). Karena itulah ada istilah Response Time di LCD. </a:t>
            </a:r>
          </a:p>
          <a:p>
            <a:pPr marL="0" indent="0">
              <a:buNone/>
              <a:defRPr/>
            </a:pPr>
            <a:r>
              <a:rPr lang="id-ID" sz="2800" dirty="0"/>
              <a:t>Response Time adalah waktu yang diperlukan untuk berubah dari posisi kristal cair tertutup rapat (waktu menampilkan warna hitam) ke posisi kristal cair terbuka lebar (waktu menampilkan warna putih).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lide(fromBottom)">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74675" y="304801"/>
            <a:ext cx="7069159" cy="909622"/>
          </a:xfrm>
        </p:spPr>
        <p:txBody>
          <a:bodyPr>
            <a:normAutofit/>
          </a:bodyPr>
          <a:lstStyle/>
          <a:p>
            <a:r>
              <a:rPr lang="id-ID" sz="4800" b="1" dirty="0"/>
              <a:t>Response time</a:t>
            </a:r>
            <a:endParaRPr lang="id-ID" sz="4800" dirty="0"/>
          </a:p>
        </p:txBody>
      </p:sp>
      <p:sp>
        <p:nvSpPr>
          <p:cNvPr id="3" name="Content Placeholder 2"/>
          <p:cNvSpPr>
            <a:spLocks noGrp="1"/>
          </p:cNvSpPr>
          <p:nvPr>
            <p:ph sz="half" idx="1"/>
          </p:nvPr>
        </p:nvSpPr>
        <p:spPr>
          <a:xfrm>
            <a:off x="214313" y="1500175"/>
            <a:ext cx="7643835" cy="5143514"/>
          </a:xfrm>
        </p:spPr>
        <p:txBody>
          <a:bodyPr>
            <a:normAutofit/>
          </a:bodyPr>
          <a:lstStyle/>
          <a:p>
            <a:pPr marL="0" indent="0">
              <a:buNone/>
              <a:defRPr/>
            </a:pPr>
            <a:r>
              <a:rPr lang="id-ID" sz="3200" dirty="0"/>
              <a:t>Jadi semakin cepat response time maka semakin baik. Response Time yang lambat akan menimbulkan cacat gambar yang disebut ghosting atau jejak gambar. </a:t>
            </a:r>
          </a:p>
          <a:p>
            <a:pPr marL="0" indent="0">
              <a:buNone/>
              <a:defRPr/>
            </a:pPr>
            <a:r>
              <a:rPr lang="id-ID" sz="3200" dirty="0"/>
              <a:t>Biasanya pada objek yang bergerak cepat dan menimbulkan jejak gambar seperti beberapa bujur sangkar yang terlihat seperti persegi.</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500042"/>
            <a:ext cx="7553348" cy="6129358"/>
          </a:xfrm>
        </p:spPr>
        <p:txBody>
          <a:bodyPr>
            <a:normAutofit lnSpcReduction="10000"/>
          </a:bodyPr>
          <a:lstStyle/>
          <a:p>
            <a:pPr eaLnBrk="1" hangingPunct="1">
              <a:lnSpc>
                <a:spcPct val="80000"/>
              </a:lnSpc>
            </a:pPr>
            <a:r>
              <a:rPr lang="en-US" sz="2800" dirty="0">
                <a:solidFill>
                  <a:srgbClr val="3399FF"/>
                </a:solidFill>
              </a:rPr>
              <a:t>LCD Color;</a:t>
            </a:r>
            <a:r>
              <a:rPr lang="en-US" sz="2800" dirty="0"/>
              <a:t> </a:t>
            </a:r>
            <a:r>
              <a:rPr lang="en-US" sz="2800" dirty="0" err="1"/>
              <a:t>menggunakan</a:t>
            </a:r>
            <a:r>
              <a:rPr lang="en-US" sz="2800" dirty="0"/>
              <a:t> </a:t>
            </a:r>
            <a:r>
              <a:rPr lang="en-US" sz="2800" dirty="0" err="1"/>
              <a:t>teknik</a:t>
            </a:r>
            <a:r>
              <a:rPr lang="en-US" sz="2800" dirty="0"/>
              <a:t> passive matrix </a:t>
            </a:r>
            <a:r>
              <a:rPr lang="en-US" sz="2800" dirty="0" err="1"/>
              <a:t>dan</a:t>
            </a:r>
            <a:r>
              <a:rPr lang="en-US" sz="2800" dirty="0"/>
              <a:t> active matrix</a:t>
            </a:r>
          </a:p>
          <a:p>
            <a:pPr eaLnBrk="1" hangingPunct="1">
              <a:lnSpc>
                <a:spcPct val="80000"/>
              </a:lnSpc>
            </a:pPr>
            <a:r>
              <a:rPr lang="en-US" sz="2800" dirty="0">
                <a:solidFill>
                  <a:srgbClr val="3399FF"/>
                </a:solidFill>
              </a:rPr>
              <a:t>Passive Matrix/</a:t>
            </a:r>
            <a:r>
              <a:rPr lang="en-US" sz="2800" dirty="0" err="1">
                <a:solidFill>
                  <a:srgbClr val="3399FF"/>
                </a:solidFill>
              </a:rPr>
              <a:t>teknologi</a:t>
            </a:r>
            <a:r>
              <a:rPr lang="en-US" sz="2800" dirty="0">
                <a:solidFill>
                  <a:srgbClr val="3399FF"/>
                </a:solidFill>
              </a:rPr>
              <a:t> Scan Monitor;</a:t>
            </a:r>
            <a:r>
              <a:rPr lang="en-US" sz="2800" dirty="0"/>
              <a:t> </a:t>
            </a:r>
            <a:r>
              <a:rPr lang="en-US" sz="2800" dirty="0" err="1"/>
              <a:t>terdapat</a:t>
            </a:r>
            <a:r>
              <a:rPr lang="en-US" sz="2800" dirty="0"/>
              <a:t> </a:t>
            </a:r>
            <a:r>
              <a:rPr lang="en-US" sz="2800" dirty="0" err="1"/>
              <a:t>sederetan</a:t>
            </a:r>
            <a:r>
              <a:rPr lang="en-US" sz="2800" dirty="0"/>
              <a:t> transistor </a:t>
            </a:r>
            <a:r>
              <a:rPr lang="en-US" sz="2800" dirty="0" err="1"/>
              <a:t>diatas</a:t>
            </a:r>
            <a:r>
              <a:rPr lang="en-US" sz="2800" dirty="0"/>
              <a:t> </a:t>
            </a:r>
            <a:r>
              <a:rPr lang="en-US" sz="2800" dirty="0" err="1"/>
              <a:t>sumbu</a:t>
            </a:r>
            <a:r>
              <a:rPr lang="en-US" sz="2800" dirty="0"/>
              <a:t> x </a:t>
            </a:r>
            <a:r>
              <a:rPr lang="en-US" sz="2800" dirty="0" err="1"/>
              <a:t>dan</a:t>
            </a:r>
            <a:r>
              <a:rPr lang="en-US" sz="2800" dirty="0"/>
              <a:t> </a:t>
            </a:r>
            <a:r>
              <a:rPr lang="en-US" sz="2800" dirty="0" err="1"/>
              <a:t>simping</a:t>
            </a:r>
            <a:r>
              <a:rPr lang="en-US" sz="2800" dirty="0"/>
              <a:t> </a:t>
            </a:r>
            <a:r>
              <a:rPr lang="en-US" sz="2800" dirty="0" err="1"/>
              <a:t>kiri</a:t>
            </a:r>
            <a:r>
              <a:rPr lang="en-US" sz="2800" dirty="0"/>
              <a:t> </a:t>
            </a:r>
            <a:r>
              <a:rPr lang="en-US" sz="2800" dirty="0" err="1"/>
              <a:t>sumbu</a:t>
            </a:r>
            <a:r>
              <a:rPr lang="en-US" sz="2800" dirty="0"/>
              <a:t> Y. Transistor </a:t>
            </a:r>
            <a:r>
              <a:rPr lang="en-US" sz="2800" dirty="0" err="1"/>
              <a:t>memberikan</a:t>
            </a:r>
            <a:r>
              <a:rPr lang="en-US" sz="2800" dirty="0"/>
              <a:t> </a:t>
            </a:r>
            <a:r>
              <a:rPr lang="en-US" sz="2800" dirty="0" err="1"/>
              <a:t>energi</a:t>
            </a:r>
            <a:r>
              <a:rPr lang="en-US" sz="2800" dirty="0"/>
              <a:t> </a:t>
            </a:r>
            <a:r>
              <a:rPr lang="en-US" sz="2800" dirty="0" err="1"/>
              <a:t>pada</a:t>
            </a:r>
            <a:r>
              <a:rPr lang="en-US" sz="2800" dirty="0"/>
              <a:t> </a:t>
            </a:r>
            <a:r>
              <a:rPr lang="en-US" sz="2800" dirty="0" err="1"/>
              <a:t>piksel</a:t>
            </a:r>
            <a:r>
              <a:rPr lang="en-US" sz="2800" dirty="0"/>
              <a:t>. </a:t>
            </a:r>
            <a:r>
              <a:rPr lang="en-US" sz="2800" dirty="0" err="1"/>
              <a:t>Piksel</a:t>
            </a:r>
            <a:r>
              <a:rPr lang="en-US" sz="2800" dirty="0"/>
              <a:t> </a:t>
            </a:r>
            <a:r>
              <a:rPr lang="en-US" sz="2800" dirty="0" err="1"/>
              <a:t>merupakan</a:t>
            </a:r>
            <a:r>
              <a:rPr lang="en-US" sz="2800" dirty="0"/>
              <a:t> </a:t>
            </a:r>
            <a:r>
              <a:rPr lang="en-US" sz="2800" dirty="0" err="1"/>
              <a:t>pertemuan</a:t>
            </a:r>
            <a:r>
              <a:rPr lang="en-US" sz="2800" dirty="0"/>
              <a:t> </a:t>
            </a:r>
            <a:r>
              <a:rPr lang="en-US" sz="2800" dirty="0" err="1"/>
              <a:t>dari</a:t>
            </a:r>
            <a:r>
              <a:rPr lang="en-US" sz="2800" dirty="0"/>
              <a:t> </a:t>
            </a:r>
            <a:r>
              <a:rPr lang="en-US" sz="2800" dirty="0" err="1"/>
              <a:t>pancaran</a:t>
            </a:r>
            <a:r>
              <a:rPr lang="en-US" sz="2800" dirty="0"/>
              <a:t> transistor </a:t>
            </a:r>
            <a:r>
              <a:rPr lang="en-US" sz="2800" dirty="0" err="1"/>
              <a:t>sumbu</a:t>
            </a:r>
            <a:r>
              <a:rPr lang="en-US" sz="2800" dirty="0"/>
              <a:t> X </a:t>
            </a:r>
            <a:r>
              <a:rPr lang="en-US" sz="2800" dirty="0" err="1"/>
              <a:t>dan</a:t>
            </a:r>
            <a:r>
              <a:rPr lang="en-US" sz="2800" dirty="0"/>
              <a:t> </a:t>
            </a:r>
            <a:r>
              <a:rPr lang="en-US" sz="2800" dirty="0" err="1"/>
              <a:t>sumbu</a:t>
            </a:r>
            <a:r>
              <a:rPr lang="en-US" sz="2800" dirty="0"/>
              <a:t> Y.</a:t>
            </a:r>
          </a:p>
          <a:p>
            <a:pPr eaLnBrk="1" hangingPunct="1">
              <a:lnSpc>
                <a:spcPct val="80000"/>
              </a:lnSpc>
            </a:pPr>
            <a:r>
              <a:rPr lang="en-US" sz="2800" dirty="0" err="1">
                <a:solidFill>
                  <a:srgbClr val="3399FF"/>
                </a:solidFill>
              </a:rPr>
              <a:t>Kelemahan</a:t>
            </a:r>
            <a:r>
              <a:rPr lang="en-US" sz="2800" dirty="0">
                <a:solidFill>
                  <a:srgbClr val="3399FF"/>
                </a:solidFill>
              </a:rPr>
              <a:t>;</a:t>
            </a:r>
            <a:r>
              <a:rPr lang="en-US" sz="2800" dirty="0"/>
              <a:t> Monitor </a:t>
            </a:r>
            <a:r>
              <a:rPr lang="en-US" sz="2800" dirty="0" err="1"/>
              <a:t>harus</a:t>
            </a:r>
            <a:r>
              <a:rPr lang="en-US" sz="2800" dirty="0"/>
              <a:t> </a:t>
            </a:r>
            <a:r>
              <a:rPr lang="en-US" sz="2800" dirty="0" err="1"/>
              <a:t>dilihat</a:t>
            </a:r>
            <a:r>
              <a:rPr lang="en-US" sz="2800" dirty="0"/>
              <a:t> </a:t>
            </a:r>
            <a:r>
              <a:rPr lang="en-US" sz="2800" dirty="0" err="1"/>
              <a:t>secara</a:t>
            </a:r>
            <a:r>
              <a:rPr lang="en-US" sz="2800" dirty="0"/>
              <a:t> </a:t>
            </a:r>
            <a:r>
              <a:rPr lang="en-US" sz="2800" dirty="0" err="1"/>
              <a:t>tegak</a:t>
            </a:r>
            <a:r>
              <a:rPr lang="en-US" sz="2800" dirty="0"/>
              <a:t> </a:t>
            </a:r>
            <a:r>
              <a:rPr lang="en-US" sz="2800" dirty="0" err="1"/>
              <a:t>lurus</a:t>
            </a:r>
            <a:r>
              <a:rPr lang="en-US" sz="2800" dirty="0"/>
              <a:t>, </a:t>
            </a:r>
            <a:r>
              <a:rPr lang="en-US" sz="2800" dirty="0" err="1"/>
              <a:t>jika</a:t>
            </a:r>
            <a:r>
              <a:rPr lang="en-US" sz="2800" dirty="0"/>
              <a:t> </a:t>
            </a:r>
            <a:r>
              <a:rPr lang="en-US" sz="2800" dirty="0" err="1"/>
              <a:t>dilihat</a:t>
            </a:r>
            <a:r>
              <a:rPr lang="en-US" sz="2800" dirty="0"/>
              <a:t> </a:t>
            </a:r>
            <a:r>
              <a:rPr lang="en-US" sz="2800" dirty="0" err="1"/>
              <a:t>dari</a:t>
            </a:r>
            <a:r>
              <a:rPr lang="en-US" sz="2800" dirty="0"/>
              <a:t> </a:t>
            </a:r>
            <a:r>
              <a:rPr lang="en-US" sz="2800" dirty="0" err="1"/>
              <a:t>sudut</a:t>
            </a:r>
            <a:r>
              <a:rPr lang="en-US" sz="2800" dirty="0"/>
              <a:t> </a:t>
            </a:r>
            <a:r>
              <a:rPr lang="en-US" sz="2800" dirty="0" err="1"/>
              <a:t>menyamping</a:t>
            </a:r>
            <a:r>
              <a:rPr lang="en-US" sz="2800" dirty="0"/>
              <a:t> </a:t>
            </a:r>
            <a:r>
              <a:rPr lang="en-US" sz="2800" dirty="0" err="1"/>
              <a:t>tulisan</a:t>
            </a:r>
            <a:r>
              <a:rPr lang="en-US" sz="2800" dirty="0"/>
              <a:t> </a:t>
            </a:r>
            <a:r>
              <a:rPr lang="en-US" sz="2800" dirty="0" err="1"/>
              <a:t>tidak</a:t>
            </a:r>
            <a:r>
              <a:rPr lang="en-US" sz="2800" dirty="0"/>
              <a:t> </a:t>
            </a:r>
            <a:r>
              <a:rPr lang="en-US" sz="2800" dirty="0" err="1"/>
              <a:t>terlihat</a:t>
            </a:r>
            <a:r>
              <a:rPr lang="en-US" sz="2800" dirty="0"/>
              <a:t>, </a:t>
            </a:r>
            <a:r>
              <a:rPr lang="en-US" sz="2800" dirty="0" err="1"/>
              <a:t>jika</a:t>
            </a:r>
            <a:r>
              <a:rPr lang="en-US" sz="2800" dirty="0"/>
              <a:t> </a:t>
            </a:r>
            <a:r>
              <a:rPr lang="en-US" sz="2800" dirty="0" err="1"/>
              <a:t>ada</a:t>
            </a:r>
            <a:r>
              <a:rPr lang="en-US" sz="2800" dirty="0"/>
              <a:t> transistor </a:t>
            </a:r>
            <a:r>
              <a:rPr lang="en-US" sz="2800" dirty="0" err="1"/>
              <a:t>mati</a:t>
            </a:r>
            <a:r>
              <a:rPr lang="en-US" sz="2800" dirty="0"/>
              <a:t> </a:t>
            </a:r>
            <a:r>
              <a:rPr lang="en-US" sz="2800" dirty="0" err="1"/>
              <a:t>akan</a:t>
            </a:r>
            <a:r>
              <a:rPr lang="en-US" sz="2800" dirty="0"/>
              <a:t> </a:t>
            </a:r>
            <a:r>
              <a:rPr lang="en-US" sz="2800" dirty="0" err="1"/>
              <a:t>terlihat</a:t>
            </a:r>
            <a:r>
              <a:rPr lang="en-US" sz="2800" dirty="0"/>
              <a:t> </a:t>
            </a:r>
            <a:r>
              <a:rPr lang="en-US" sz="2800" dirty="0" err="1"/>
              <a:t>garis</a:t>
            </a:r>
            <a:r>
              <a:rPr lang="en-US" sz="2800" dirty="0"/>
              <a:t> </a:t>
            </a:r>
            <a:r>
              <a:rPr lang="en-US" sz="2800" dirty="0" err="1"/>
              <a:t>gelap</a:t>
            </a:r>
            <a:r>
              <a:rPr lang="en-US" sz="2800" dirty="0"/>
              <a:t> </a:t>
            </a:r>
            <a:r>
              <a:rPr lang="en-US" sz="2800" dirty="0" err="1"/>
              <a:t>melintang</a:t>
            </a:r>
            <a:r>
              <a:rPr lang="en-US" sz="2800" dirty="0"/>
              <a:t> </a:t>
            </a:r>
            <a:r>
              <a:rPr lang="en-US" sz="2800" dirty="0" err="1"/>
              <a:t>tegak</a:t>
            </a:r>
            <a:r>
              <a:rPr lang="en-US" sz="2800" dirty="0"/>
              <a:t> </a:t>
            </a:r>
            <a:r>
              <a:rPr lang="en-US" sz="2800" dirty="0" err="1"/>
              <a:t>lurus</a:t>
            </a:r>
            <a:r>
              <a:rPr lang="en-US" sz="2800" dirty="0"/>
              <a:t> </a:t>
            </a:r>
            <a:r>
              <a:rPr lang="en-US" sz="2800" dirty="0" err="1"/>
              <a:t>pada</a:t>
            </a:r>
            <a:r>
              <a:rPr lang="en-US" sz="2800" dirty="0"/>
              <a:t> monitor.</a:t>
            </a:r>
          </a:p>
          <a:p>
            <a:pPr eaLnBrk="1" hangingPunct="1">
              <a:lnSpc>
                <a:spcPct val="80000"/>
              </a:lnSpc>
            </a:pPr>
            <a:r>
              <a:rPr lang="en-US" sz="2800" dirty="0" err="1">
                <a:solidFill>
                  <a:srgbClr val="3399FF"/>
                </a:solidFill>
              </a:rPr>
              <a:t>Teknologi</a:t>
            </a:r>
            <a:r>
              <a:rPr lang="en-US" sz="2800" dirty="0">
                <a:solidFill>
                  <a:srgbClr val="3399FF"/>
                </a:solidFill>
              </a:rPr>
              <a:t> Passive Matrix</a:t>
            </a:r>
            <a:r>
              <a:rPr lang="en-US" sz="2800" dirty="0"/>
              <a:t> yang </a:t>
            </a:r>
            <a:r>
              <a:rPr lang="en-US" sz="2800" dirty="0" err="1"/>
              <a:t>terbaru</a:t>
            </a:r>
            <a:r>
              <a:rPr lang="en-US" sz="2800" dirty="0"/>
              <a:t> CSTN (Color Super Twisted </a:t>
            </a:r>
            <a:r>
              <a:rPr lang="en-US" sz="2800" dirty="0" err="1"/>
              <a:t>Nematic</a:t>
            </a:r>
            <a:r>
              <a:rPr lang="en-US" sz="2800" dirty="0"/>
              <a:t>), DSTN (Double Layer Super Twist </a:t>
            </a:r>
            <a:r>
              <a:rPr lang="en-US" sz="2800" dirty="0" err="1"/>
              <a:t>Nematic</a:t>
            </a:r>
            <a:r>
              <a:rPr lang="en-US" sz="2800" dirty="0"/>
              <a:t>) </a:t>
            </a:r>
            <a:r>
              <a:rPr lang="en-US" sz="2800" dirty="0" err="1"/>
              <a:t>dan</a:t>
            </a:r>
            <a:r>
              <a:rPr lang="en-US" sz="2800" dirty="0"/>
              <a:t> HPA (High Performance Addressing) </a:t>
            </a:r>
            <a:r>
              <a:rPr lang="en-US" sz="2800" dirty="0" err="1"/>
              <a:t>kecerahan</a:t>
            </a:r>
            <a:r>
              <a:rPr lang="en-US" sz="2800" dirty="0"/>
              <a:t> </a:t>
            </a:r>
            <a:r>
              <a:rPr lang="en-US" sz="2800" dirty="0" err="1"/>
              <a:t>citra</a:t>
            </a:r>
            <a:r>
              <a:rPr lang="en-US" sz="2800" dirty="0"/>
              <a:t> </a:t>
            </a:r>
            <a:r>
              <a:rPr lang="en-US" sz="2800" dirty="0" err="1"/>
              <a:t>lebih</a:t>
            </a:r>
            <a:r>
              <a:rPr lang="en-US" sz="2800" dirty="0"/>
              <a:t> </a:t>
            </a:r>
            <a:r>
              <a:rPr lang="en-US" sz="2800" dirty="0" err="1"/>
              <a:t>baik</a:t>
            </a:r>
            <a:r>
              <a:rPr lang="en-US" sz="2800" dirty="0"/>
              <a:t>.</a:t>
            </a:r>
          </a:p>
          <a:p>
            <a:pPr eaLnBrk="1" hangingPunct="1">
              <a:lnSpc>
                <a:spcPct val="80000"/>
              </a:lnSpc>
              <a:buFont typeface="Wingdings" pitchFamily="2" charset="2"/>
              <a:buNone/>
            </a:pP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checkerboard(across)">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lide(fromBottom)">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304800" y="428604"/>
            <a:ext cx="7553348" cy="6200796"/>
          </a:xfrm>
        </p:spPr>
        <p:txBody>
          <a:bodyPr>
            <a:normAutofit fontScale="92500"/>
          </a:bodyPr>
          <a:lstStyle/>
          <a:p>
            <a:pPr eaLnBrk="1" hangingPunct="1"/>
            <a:r>
              <a:rPr lang="en-US" sz="3600" dirty="0">
                <a:solidFill>
                  <a:srgbClr val="3399FF"/>
                </a:solidFill>
              </a:rPr>
              <a:t>Active Matrix;</a:t>
            </a:r>
            <a:r>
              <a:rPr lang="en-US" sz="3600" dirty="0"/>
              <a:t> </a:t>
            </a:r>
            <a:r>
              <a:rPr lang="en-US" sz="3600" dirty="0" err="1"/>
              <a:t>menggunakan</a:t>
            </a:r>
            <a:r>
              <a:rPr lang="en-US" sz="3600" dirty="0"/>
              <a:t> </a:t>
            </a:r>
            <a:r>
              <a:rPr lang="en-US" sz="3600" dirty="0" err="1"/>
              <a:t>teknologi</a:t>
            </a:r>
            <a:r>
              <a:rPr lang="en-US" sz="3600" dirty="0"/>
              <a:t> Thin Film Transistor (TFT)</a:t>
            </a:r>
          </a:p>
          <a:p>
            <a:pPr eaLnBrk="1" hangingPunct="1"/>
            <a:r>
              <a:rPr lang="en-US" sz="3600" dirty="0"/>
              <a:t>Active Matrix </a:t>
            </a:r>
            <a:r>
              <a:rPr lang="en-US" sz="3600" dirty="0" err="1"/>
              <a:t>memiliki</a:t>
            </a:r>
            <a:r>
              <a:rPr lang="en-US" sz="3600" dirty="0"/>
              <a:t> transistor yang </a:t>
            </a:r>
            <a:r>
              <a:rPr lang="en-US" sz="3600" dirty="0" err="1"/>
              <a:t>memancarkan</a:t>
            </a:r>
            <a:r>
              <a:rPr lang="en-US" sz="3600" dirty="0"/>
              <a:t> </a:t>
            </a:r>
            <a:r>
              <a:rPr lang="en-US" sz="3600" dirty="0" err="1"/>
              <a:t>cahaya</a:t>
            </a:r>
            <a:r>
              <a:rPr lang="en-US" sz="3600" dirty="0"/>
              <a:t> </a:t>
            </a:r>
            <a:r>
              <a:rPr lang="en-US" sz="3600" dirty="0" err="1"/>
              <a:t>sendiri</a:t>
            </a:r>
            <a:r>
              <a:rPr lang="en-US" sz="3600" dirty="0"/>
              <a:t> </a:t>
            </a:r>
            <a:r>
              <a:rPr lang="en-US" sz="3600" dirty="0" err="1"/>
              <a:t>pada</a:t>
            </a:r>
            <a:r>
              <a:rPr lang="en-US" sz="3600" dirty="0"/>
              <a:t> </a:t>
            </a:r>
            <a:r>
              <a:rPr lang="en-US" sz="3600" dirty="0" err="1"/>
              <a:t>masing-masing</a:t>
            </a:r>
            <a:r>
              <a:rPr lang="en-US" sz="3600" dirty="0"/>
              <a:t> </a:t>
            </a:r>
            <a:r>
              <a:rPr lang="en-US" sz="3600" dirty="0" err="1"/>
              <a:t>piksel</a:t>
            </a:r>
            <a:r>
              <a:rPr lang="en-US" sz="3600" dirty="0"/>
              <a:t>, </a:t>
            </a:r>
            <a:r>
              <a:rPr lang="en-US" sz="3600" dirty="0" err="1"/>
              <a:t>warnanya</a:t>
            </a:r>
            <a:r>
              <a:rPr lang="en-US" sz="3600" dirty="0"/>
              <a:t> </a:t>
            </a:r>
            <a:r>
              <a:rPr lang="en-US" sz="3600" dirty="0" err="1"/>
              <a:t>lebih</a:t>
            </a:r>
            <a:r>
              <a:rPr lang="en-US" sz="3600" dirty="0"/>
              <a:t> </a:t>
            </a:r>
            <a:r>
              <a:rPr lang="en-US" sz="3600" dirty="0" err="1"/>
              <a:t>cerah</a:t>
            </a:r>
            <a:r>
              <a:rPr lang="en-US" sz="3600" dirty="0"/>
              <a:t> </a:t>
            </a:r>
            <a:r>
              <a:rPr lang="en-US" sz="3600" dirty="0" err="1"/>
              <a:t>dan</a:t>
            </a:r>
            <a:r>
              <a:rPr lang="en-US" sz="3600" dirty="0"/>
              <a:t> </a:t>
            </a:r>
            <a:r>
              <a:rPr lang="en-US" sz="3600" dirty="0" err="1"/>
              <a:t>dapat</a:t>
            </a:r>
            <a:r>
              <a:rPr lang="en-US" sz="3600" dirty="0"/>
              <a:t> </a:t>
            </a:r>
            <a:r>
              <a:rPr lang="en-US" sz="3600" dirty="0" err="1"/>
              <a:t>dilihat</a:t>
            </a:r>
            <a:r>
              <a:rPr lang="en-US" sz="3600" dirty="0"/>
              <a:t> </a:t>
            </a:r>
            <a:r>
              <a:rPr lang="en-US" sz="3600" dirty="0" err="1"/>
              <a:t>dari</a:t>
            </a:r>
            <a:r>
              <a:rPr lang="en-US" sz="3600" dirty="0"/>
              <a:t> </a:t>
            </a:r>
            <a:r>
              <a:rPr lang="en-US" sz="3600" dirty="0" err="1"/>
              <a:t>semua</a:t>
            </a:r>
            <a:r>
              <a:rPr lang="en-US" sz="3600" dirty="0"/>
              <a:t> </a:t>
            </a:r>
            <a:r>
              <a:rPr lang="en-US" sz="3600" dirty="0" err="1"/>
              <a:t>arah</a:t>
            </a:r>
            <a:r>
              <a:rPr lang="en-US" sz="3600" dirty="0"/>
              <a:t>.</a:t>
            </a:r>
          </a:p>
          <a:p>
            <a:pPr eaLnBrk="1" hangingPunct="1"/>
            <a:r>
              <a:rPr lang="en-US" sz="3600" dirty="0" err="1"/>
              <a:t>Karena</a:t>
            </a:r>
            <a:r>
              <a:rPr lang="en-US" sz="3600" dirty="0"/>
              <a:t> </a:t>
            </a:r>
            <a:r>
              <a:rPr lang="en-US" sz="3600" dirty="0" err="1"/>
              <a:t>menggunakan</a:t>
            </a:r>
            <a:r>
              <a:rPr lang="en-US" sz="3600" dirty="0"/>
              <a:t> </a:t>
            </a:r>
            <a:r>
              <a:rPr lang="en-US" sz="3600" dirty="0" err="1"/>
              <a:t>banyak</a:t>
            </a:r>
            <a:r>
              <a:rPr lang="en-US" sz="3600" dirty="0"/>
              <a:t> transistor, </a:t>
            </a:r>
            <a:r>
              <a:rPr lang="en-US" sz="3600" dirty="0" err="1"/>
              <a:t>pemakaian</a:t>
            </a:r>
            <a:r>
              <a:rPr lang="en-US" sz="3600" dirty="0"/>
              <a:t> </a:t>
            </a:r>
            <a:r>
              <a:rPr lang="en-US" sz="3600" dirty="0" err="1"/>
              <a:t>daya</a:t>
            </a:r>
            <a:r>
              <a:rPr lang="en-US" sz="3600" dirty="0"/>
              <a:t> </a:t>
            </a:r>
            <a:r>
              <a:rPr lang="en-US" sz="3600" dirty="0" err="1"/>
              <a:t>semakin</a:t>
            </a:r>
            <a:r>
              <a:rPr lang="en-US" sz="3600" dirty="0"/>
              <a:t> </a:t>
            </a:r>
            <a:r>
              <a:rPr lang="en-US" sz="3600" dirty="0" err="1"/>
              <a:t>tinggi</a:t>
            </a:r>
            <a:r>
              <a:rPr lang="en-US" sz="3600" dirty="0"/>
              <a:t> </a:t>
            </a:r>
            <a:r>
              <a:rPr lang="en-US" sz="3600" dirty="0" err="1"/>
              <a:t>dan</a:t>
            </a:r>
            <a:r>
              <a:rPr lang="en-US" sz="3600" dirty="0"/>
              <a:t> </a:t>
            </a:r>
            <a:r>
              <a:rPr lang="en-US" sz="3600" dirty="0" err="1"/>
              <a:t>kem</a:t>
            </a:r>
            <a:r>
              <a:rPr lang="id-ID" sz="3600" dirty="0"/>
              <a:t>u</a:t>
            </a:r>
            <a:r>
              <a:rPr lang="en-US" sz="3600" dirty="0" err="1"/>
              <a:t>ngikan</a:t>
            </a:r>
            <a:r>
              <a:rPr lang="en-US" sz="3600" dirty="0"/>
              <a:t> </a:t>
            </a:r>
            <a:r>
              <a:rPr lang="en-US" sz="3600" dirty="0" err="1"/>
              <a:t>kerusakan</a:t>
            </a:r>
            <a:r>
              <a:rPr lang="en-US" sz="3600" dirty="0"/>
              <a:t> </a:t>
            </a:r>
            <a:r>
              <a:rPr lang="en-US" sz="3600" dirty="0" err="1"/>
              <a:t>pada</a:t>
            </a:r>
            <a:r>
              <a:rPr lang="en-US" sz="3600" dirty="0"/>
              <a:t> </a:t>
            </a:r>
            <a:r>
              <a:rPr lang="en-US" sz="3600" dirty="0" err="1"/>
              <a:t>piksel</a:t>
            </a:r>
            <a:r>
              <a:rPr lang="en-US" sz="3600" dirty="0"/>
              <a:t> </a:t>
            </a:r>
            <a:r>
              <a:rPr lang="en-US" sz="3600" dirty="0" err="1"/>
              <a:t>semakin</a:t>
            </a:r>
            <a:r>
              <a:rPr lang="en-US" sz="3600" dirty="0"/>
              <a:t> </a:t>
            </a:r>
            <a:r>
              <a:rPr lang="en-US" sz="3600" dirty="0" err="1"/>
              <a:t>besar</a:t>
            </a:r>
            <a:r>
              <a:rPr lang="en-US" sz="3600" dirty="0"/>
              <a:t>.</a:t>
            </a:r>
          </a:p>
          <a:p>
            <a:pPr eaLnBrk="1" hangingPunct="1">
              <a:buFont typeface="Wingdings" pitchFamily="2" charset="2"/>
              <a:buNone/>
            </a:pP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checkerboard(across)">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2214554"/>
            <a:ext cx="7572428" cy="4241182"/>
          </a:xfrm>
        </p:spPr>
        <p:txBody>
          <a:bodyPr/>
          <a:lstStyle/>
          <a:p>
            <a:pPr eaLnBrk="1" hangingPunct="1">
              <a:lnSpc>
                <a:spcPct val="90000"/>
              </a:lnSpc>
            </a:pPr>
            <a:r>
              <a:rPr lang="en-US" sz="2600" dirty="0"/>
              <a:t>Monitor plasma/monitor plasma gas; </a:t>
            </a:r>
            <a:r>
              <a:rPr lang="en-US" sz="2600" dirty="0" err="1"/>
              <a:t>menggunakan</a:t>
            </a:r>
            <a:r>
              <a:rPr lang="en-US" sz="2600" dirty="0"/>
              <a:t> gas </a:t>
            </a:r>
            <a:r>
              <a:rPr lang="en-US" sz="2600" dirty="0" err="1"/>
              <a:t>untuk</a:t>
            </a:r>
            <a:r>
              <a:rPr lang="en-US" sz="2600" dirty="0"/>
              <a:t> </a:t>
            </a:r>
            <a:r>
              <a:rPr lang="en-US" sz="2600" dirty="0" err="1"/>
              <a:t>untuk</a:t>
            </a:r>
            <a:r>
              <a:rPr lang="en-US" sz="2600" dirty="0"/>
              <a:t> </a:t>
            </a:r>
            <a:r>
              <a:rPr lang="en-US" sz="2600" dirty="0" err="1"/>
              <a:t>mengeluarkan</a:t>
            </a:r>
            <a:r>
              <a:rPr lang="en-US" sz="2600" dirty="0"/>
              <a:t> </a:t>
            </a:r>
            <a:r>
              <a:rPr lang="en-US" sz="2600" dirty="0" err="1"/>
              <a:t>cahaya</a:t>
            </a:r>
            <a:endParaRPr lang="en-US" sz="2600" dirty="0"/>
          </a:p>
          <a:p>
            <a:pPr eaLnBrk="1" hangingPunct="1">
              <a:lnSpc>
                <a:spcPct val="90000"/>
              </a:lnSpc>
            </a:pPr>
            <a:r>
              <a:rPr lang="en-US" sz="2600" dirty="0" err="1"/>
              <a:t>Teknologi</a:t>
            </a:r>
            <a:r>
              <a:rPr lang="en-US" sz="2600" dirty="0"/>
              <a:t> </a:t>
            </a:r>
            <a:r>
              <a:rPr lang="en-US" sz="2600" dirty="0" err="1"/>
              <a:t>ini</a:t>
            </a:r>
            <a:r>
              <a:rPr lang="en-US" sz="2600" dirty="0"/>
              <a:t> </a:t>
            </a:r>
            <a:r>
              <a:rPr lang="en-US" sz="2600" dirty="0" err="1"/>
              <a:t>kini</a:t>
            </a:r>
            <a:r>
              <a:rPr lang="en-US" sz="2600" dirty="0"/>
              <a:t> </a:t>
            </a:r>
            <a:r>
              <a:rPr lang="en-US" sz="2600" dirty="0" err="1"/>
              <a:t>diterapkan</a:t>
            </a:r>
            <a:r>
              <a:rPr lang="en-US" sz="2600" dirty="0"/>
              <a:t> </a:t>
            </a:r>
            <a:r>
              <a:rPr lang="en-US" sz="2600" dirty="0" err="1"/>
              <a:t>pada</a:t>
            </a:r>
            <a:r>
              <a:rPr lang="en-US" sz="2600" dirty="0"/>
              <a:t> </a:t>
            </a:r>
            <a:r>
              <a:rPr lang="en-US" sz="2600" dirty="0" err="1"/>
              <a:t>televisi</a:t>
            </a:r>
            <a:r>
              <a:rPr lang="en-US" sz="2600" dirty="0"/>
              <a:t> </a:t>
            </a:r>
            <a:r>
              <a:rPr lang="en-US" sz="2600" dirty="0" err="1"/>
              <a:t>datar</a:t>
            </a:r>
            <a:r>
              <a:rPr lang="en-US" sz="2600" dirty="0"/>
              <a:t> </a:t>
            </a:r>
            <a:r>
              <a:rPr lang="en-US" sz="2600" dirty="0" err="1"/>
              <a:t>berlayar</a:t>
            </a:r>
            <a:r>
              <a:rPr lang="en-US" sz="2600" dirty="0"/>
              <a:t> </a:t>
            </a:r>
            <a:r>
              <a:rPr lang="en-US" sz="2600" dirty="0" err="1"/>
              <a:t>lebar</a:t>
            </a:r>
            <a:endParaRPr lang="en-US" sz="2600" dirty="0"/>
          </a:p>
          <a:p>
            <a:pPr eaLnBrk="1" hangingPunct="1">
              <a:lnSpc>
                <a:spcPct val="90000"/>
              </a:lnSpc>
            </a:pPr>
            <a:r>
              <a:rPr lang="en-US" sz="2600" dirty="0"/>
              <a:t>Monitor electroluminescent (EL); </a:t>
            </a:r>
            <a:r>
              <a:rPr lang="en-US" sz="2600" dirty="0" err="1"/>
              <a:t>mengandung</a:t>
            </a:r>
            <a:r>
              <a:rPr lang="en-US" sz="2600" dirty="0"/>
              <a:t> </a:t>
            </a:r>
            <a:r>
              <a:rPr lang="en-US" sz="2600" dirty="0" err="1"/>
              <a:t>bahan</a:t>
            </a:r>
            <a:r>
              <a:rPr lang="en-US" sz="2600" dirty="0"/>
              <a:t> yang </a:t>
            </a:r>
            <a:r>
              <a:rPr lang="en-US" sz="2600" dirty="0" err="1"/>
              <a:t>bercahaya</a:t>
            </a:r>
            <a:r>
              <a:rPr lang="en-US" sz="2600" dirty="0"/>
              <a:t> </a:t>
            </a:r>
            <a:r>
              <a:rPr lang="en-US" sz="2600" dirty="0" err="1"/>
              <a:t>manakala</a:t>
            </a:r>
            <a:r>
              <a:rPr lang="en-US" sz="2600" dirty="0"/>
              <a:t> </a:t>
            </a:r>
            <a:r>
              <a:rPr lang="en-US" sz="2600" dirty="0" err="1"/>
              <a:t>dialiri</a:t>
            </a:r>
            <a:r>
              <a:rPr lang="en-US" sz="2600" dirty="0"/>
              <a:t> </a:t>
            </a:r>
            <a:r>
              <a:rPr lang="en-US" sz="2600" dirty="0" err="1"/>
              <a:t>arus</a:t>
            </a:r>
            <a:r>
              <a:rPr lang="en-US" sz="2600" dirty="0"/>
              <a:t> </a:t>
            </a:r>
            <a:r>
              <a:rPr lang="en-US" sz="2600" dirty="0" err="1"/>
              <a:t>listrik</a:t>
            </a:r>
            <a:r>
              <a:rPr lang="en-US" sz="2600" dirty="0"/>
              <a:t>; </a:t>
            </a:r>
            <a:r>
              <a:rPr lang="en-US" sz="2600" dirty="0" err="1"/>
              <a:t>sebuah</a:t>
            </a:r>
            <a:r>
              <a:rPr lang="en-US" sz="2600" dirty="0"/>
              <a:t> </a:t>
            </a:r>
            <a:r>
              <a:rPr lang="en-US" sz="2600" dirty="0" err="1"/>
              <a:t>piksel</a:t>
            </a:r>
            <a:r>
              <a:rPr lang="en-US" sz="2600" dirty="0"/>
              <a:t> </a:t>
            </a:r>
            <a:r>
              <a:rPr lang="en-US" sz="2600" dirty="0" err="1"/>
              <a:t>terbentuk</a:t>
            </a:r>
            <a:r>
              <a:rPr lang="en-US" sz="2600" dirty="0"/>
              <a:t> </a:t>
            </a:r>
            <a:r>
              <a:rPr lang="en-US" sz="2600" dirty="0" err="1"/>
              <a:t>pada</a:t>
            </a:r>
            <a:r>
              <a:rPr lang="en-US" sz="2600" dirty="0"/>
              <a:t> </a:t>
            </a:r>
            <a:r>
              <a:rPr lang="en-US" sz="2600" dirty="0" err="1"/>
              <a:t>layar</a:t>
            </a:r>
            <a:r>
              <a:rPr lang="en-US" sz="2600" dirty="0"/>
              <a:t> </a:t>
            </a:r>
            <a:r>
              <a:rPr lang="en-US" sz="2600" dirty="0" err="1"/>
              <a:t>saat</a:t>
            </a:r>
            <a:r>
              <a:rPr lang="en-US" sz="2600" dirty="0"/>
              <a:t> </a:t>
            </a:r>
            <a:r>
              <a:rPr lang="en-US" sz="2600" dirty="0" err="1"/>
              <a:t>arus</a:t>
            </a:r>
            <a:r>
              <a:rPr lang="en-US" sz="2600" dirty="0"/>
              <a:t> </a:t>
            </a:r>
            <a:r>
              <a:rPr lang="en-US" sz="2600" dirty="0" err="1"/>
              <a:t>listrik</a:t>
            </a:r>
            <a:r>
              <a:rPr lang="en-US" sz="2600" dirty="0"/>
              <a:t> </a:t>
            </a:r>
            <a:r>
              <a:rPr lang="en-US" sz="2600" dirty="0" err="1"/>
              <a:t>dikirim</a:t>
            </a:r>
            <a:r>
              <a:rPr lang="en-US" sz="2600" dirty="0"/>
              <a:t> </a:t>
            </a:r>
            <a:r>
              <a:rPr lang="en-US" sz="2600" dirty="0" err="1"/>
              <a:t>ke</a:t>
            </a:r>
            <a:r>
              <a:rPr lang="en-US" sz="2600" dirty="0"/>
              <a:t> </a:t>
            </a:r>
            <a:r>
              <a:rPr lang="en-US" sz="2600" dirty="0" err="1"/>
              <a:t>perpotongan</a:t>
            </a:r>
            <a:r>
              <a:rPr lang="en-US" sz="2600" dirty="0"/>
              <a:t> </a:t>
            </a:r>
            <a:r>
              <a:rPr lang="en-US" sz="2600" dirty="0" err="1"/>
              <a:t>baris</a:t>
            </a:r>
            <a:r>
              <a:rPr lang="en-US" sz="2600" dirty="0"/>
              <a:t> </a:t>
            </a:r>
            <a:r>
              <a:rPr lang="en-US" sz="2600" dirty="0" err="1"/>
              <a:t>dan</a:t>
            </a:r>
            <a:r>
              <a:rPr lang="en-US" sz="2600" dirty="0"/>
              <a:t> </a:t>
            </a:r>
            <a:r>
              <a:rPr lang="en-US" sz="2600" dirty="0" err="1"/>
              <a:t>kolom</a:t>
            </a:r>
            <a:r>
              <a:rPr lang="en-US" sz="2600" dirty="0"/>
              <a:t> yang </a:t>
            </a:r>
            <a:r>
              <a:rPr lang="en-US" sz="2600" dirty="0" err="1"/>
              <a:t>sesuai</a:t>
            </a:r>
            <a:endParaRPr lang="en-US" sz="2600" dirty="0"/>
          </a:p>
        </p:txBody>
      </p:sp>
      <p:sp>
        <p:nvSpPr>
          <p:cNvPr id="5" name="Title 1"/>
          <p:cNvSpPr>
            <a:spLocks noGrp="1"/>
          </p:cNvSpPr>
          <p:nvPr>
            <p:ph type="title"/>
          </p:nvPr>
        </p:nvSpPr>
        <p:spPr>
          <a:xfrm>
            <a:off x="357159" y="304800"/>
            <a:ext cx="7572428" cy="1338250"/>
          </a:xfrm>
        </p:spPr>
        <p:txBody>
          <a:bodyPr>
            <a:noAutofit/>
          </a:bodyPr>
          <a:lstStyle/>
          <a:p>
            <a:pPr algn="ctr"/>
            <a:r>
              <a:rPr lang="id-ID" sz="6600" b="1" dirty="0"/>
              <a:t>plasma</a:t>
            </a:r>
            <a:endParaRPr lang="id-ID"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7" dur="500"/>
                                        <p:tgtEl>
                                          <p:spTgt spid="2253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slide(fromBottom)">
                                      <p:cBhvr>
                                        <p:cTn id="22" dur="500"/>
                                        <p:tgtEl>
                                          <p:spTgt spid="2253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1">
                                            <p:txEl>
                                              <p:pRg st="2" end="2"/>
                                            </p:txEl>
                                          </p:spTgt>
                                        </p:tgtEl>
                                        <p:attrNameLst>
                                          <p:attrName>style.visibility</p:attrName>
                                        </p:attrNameLst>
                                      </p:cBhvr>
                                      <p:to>
                                        <p:strVal val="visible"/>
                                      </p:to>
                                    </p:set>
                                    <p:animEffect transition="in" filter="blinds(horizontal)">
                                      <p:cBhvr>
                                        <p:cTn id="2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
          <p:cNvSpPr>
            <a:spLocks noGrp="1" noChangeArrowheads="1"/>
          </p:cNvSpPr>
          <p:nvPr>
            <p:ph type="title" sz="quarter"/>
          </p:nvPr>
        </p:nvSpPr>
        <p:spPr>
          <a:xfrm>
            <a:off x="428597" y="304801"/>
            <a:ext cx="7286676" cy="909622"/>
          </a:xfrm>
        </p:spPr>
        <p:txBody>
          <a:bodyPr>
            <a:noAutofit/>
          </a:bodyPr>
          <a:lstStyle/>
          <a:p>
            <a:pPr eaLnBrk="1" hangingPunct="1"/>
            <a:r>
              <a:rPr lang="id-ID" sz="4400" dirty="0"/>
              <a:t>Contoh </a:t>
            </a:r>
            <a:r>
              <a:rPr lang="en-US" sz="4400" dirty="0"/>
              <a:t>Plasma Monitor</a:t>
            </a:r>
          </a:p>
        </p:txBody>
      </p:sp>
      <p:pic>
        <p:nvPicPr>
          <p:cNvPr id="23555" name="Picture 4"/>
          <p:cNvPicPr>
            <a:picLocks noGrp="1" noChangeAspect="1" noChangeArrowheads="1"/>
          </p:cNvPicPr>
          <p:nvPr>
            <p:ph sz="quarter" idx="1"/>
          </p:nvPr>
        </p:nvPicPr>
        <p:blipFill>
          <a:blip r:embed="rId2"/>
          <a:srcRect/>
          <a:stretch>
            <a:fillRect/>
          </a:stretch>
        </p:blipFill>
        <p:spPr>
          <a:xfrm>
            <a:off x="611188" y="1773238"/>
            <a:ext cx="1814512" cy="1871662"/>
          </a:xfrm>
          <a:noFill/>
        </p:spPr>
      </p:pic>
      <p:pic>
        <p:nvPicPr>
          <p:cNvPr id="23556" name="Picture 7"/>
          <p:cNvPicPr>
            <a:picLocks noGrp="1" noChangeAspect="1" noChangeArrowheads="1"/>
          </p:cNvPicPr>
          <p:nvPr>
            <p:ph sz="quarter" idx="2"/>
          </p:nvPr>
        </p:nvPicPr>
        <p:blipFill>
          <a:blip r:embed="rId3"/>
          <a:srcRect/>
          <a:stretch>
            <a:fillRect/>
          </a:stretch>
        </p:blipFill>
        <p:spPr>
          <a:xfrm>
            <a:off x="2627313" y="1773238"/>
            <a:ext cx="3870325" cy="1727200"/>
          </a:xfrm>
          <a:noFill/>
        </p:spPr>
      </p:pic>
      <p:pic>
        <p:nvPicPr>
          <p:cNvPr id="23557" name="Picture 9"/>
          <p:cNvPicPr>
            <a:picLocks noGrp="1" noChangeAspect="1" noChangeArrowheads="1"/>
          </p:cNvPicPr>
          <p:nvPr>
            <p:ph sz="quarter" idx="3"/>
          </p:nvPr>
        </p:nvPicPr>
        <p:blipFill>
          <a:blip r:embed="rId4"/>
          <a:srcRect/>
          <a:stretch>
            <a:fillRect/>
          </a:stretch>
        </p:blipFill>
        <p:spPr>
          <a:xfrm>
            <a:off x="611188" y="3789363"/>
            <a:ext cx="2808287" cy="2808287"/>
          </a:xfrm>
          <a:noFill/>
        </p:spPr>
      </p:pic>
      <p:pic>
        <p:nvPicPr>
          <p:cNvPr id="23558" name="Picture 11"/>
          <p:cNvPicPr>
            <a:picLocks noGrp="1" noChangeAspect="1" noChangeArrowheads="1"/>
          </p:cNvPicPr>
          <p:nvPr>
            <p:ph sz="quarter" idx="4"/>
          </p:nvPr>
        </p:nvPicPr>
        <p:blipFill>
          <a:blip r:embed="rId5"/>
          <a:srcRect/>
          <a:stretch>
            <a:fillRect/>
          </a:stretch>
        </p:blipFill>
        <p:spPr>
          <a:xfrm>
            <a:off x="4211638" y="3933825"/>
            <a:ext cx="3095625" cy="2309813"/>
          </a:xfrm>
          <a:noFill/>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857364"/>
            <a:ext cx="7624786" cy="4772036"/>
          </a:xfrm>
        </p:spPr>
        <p:txBody>
          <a:bodyPr>
            <a:normAutofit/>
          </a:bodyPr>
          <a:lstStyle/>
          <a:p>
            <a:pPr eaLnBrk="1" hangingPunct="1">
              <a:lnSpc>
                <a:spcPct val="80000"/>
              </a:lnSpc>
            </a:pPr>
            <a:r>
              <a:rPr lang="en-US" sz="3200" dirty="0" err="1"/>
              <a:t>Semakin</a:t>
            </a:r>
            <a:r>
              <a:rPr lang="en-US" sz="3200" dirty="0"/>
              <a:t> </a:t>
            </a:r>
            <a:r>
              <a:rPr lang="en-US" sz="3200" dirty="0" err="1"/>
              <a:t>tinggi</a:t>
            </a:r>
            <a:r>
              <a:rPr lang="en-US" sz="3200" dirty="0"/>
              <a:t> </a:t>
            </a:r>
            <a:r>
              <a:rPr lang="en-US" sz="3200" dirty="0" err="1"/>
              <a:t>kecepatan</a:t>
            </a:r>
            <a:r>
              <a:rPr lang="en-US" sz="3200" dirty="0"/>
              <a:t> refresh, </a:t>
            </a:r>
            <a:r>
              <a:rPr lang="en-US" sz="3200" dirty="0" err="1"/>
              <a:t>tampilan</a:t>
            </a:r>
            <a:r>
              <a:rPr lang="en-US" sz="3200" dirty="0"/>
              <a:t> </a:t>
            </a:r>
            <a:r>
              <a:rPr lang="en-US" sz="3200" dirty="0" err="1"/>
              <a:t>layar</a:t>
            </a:r>
            <a:r>
              <a:rPr lang="en-US" sz="3200" dirty="0"/>
              <a:t> </a:t>
            </a:r>
            <a:r>
              <a:rPr lang="en-US" sz="3200" dirty="0" err="1"/>
              <a:t>akan</a:t>
            </a:r>
            <a:r>
              <a:rPr lang="en-US" sz="3200" dirty="0"/>
              <a:t> </a:t>
            </a:r>
            <a:r>
              <a:rPr lang="en-US" sz="3200" dirty="0" err="1"/>
              <a:t>terlihat</a:t>
            </a:r>
            <a:r>
              <a:rPr lang="en-US" sz="3200" dirty="0"/>
              <a:t> </a:t>
            </a:r>
            <a:r>
              <a:rPr lang="en-US" sz="3200" dirty="0" err="1"/>
              <a:t>lebih</a:t>
            </a:r>
            <a:r>
              <a:rPr lang="en-US" sz="3200" dirty="0"/>
              <a:t> </a:t>
            </a:r>
            <a:r>
              <a:rPr lang="en-US" sz="3200" dirty="0" err="1"/>
              <a:t>nyata</a:t>
            </a:r>
            <a:endParaRPr lang="en-US" sz="3200" dirty="0"/>
          </a:p>
          <a:p>
            <a:pPr eaLnBrk="1" hangingPunct="1">
              <a:lnSpc>
                <a:spcPct val="80000"/>
              </a:lnSpc>
            </a:pPr>
            <a:r>
              <a:rPr lang="en-US" sz="3200" dirty="0" err="1"/>
              <a:t>Kecepatan</a:t>
            </a:r>
            <a:r>
              <a:rPr lang="en-US" sz="3200" dirty="0"/>
              <a:t> refresh </a:t>
            </a:r>
            <a:r>
              <a:rPr lang="en-US" sz="3200" dirty="0" err="1"/>
              <a:t>dalam</a:t>
            </a:r>
            <a:r>
              <a:rPr lang="en-US" sz="3200" dirty="0"/>
              <a:t> Hz</a:t>
            </a:r>
          </a:p>
          <a:p>
            <a:pPr eaLnBrk="1" hangingPunct="1">
              <a:lnSpc>
                <a:spcPct val="80000"/>
              </a:lnSpc>
            </a:pPr>
            <a:r>
              <a:rPr lang="en-US" sz="3200" dirty="0"/>
              <a:t>Monitor yang </a:t>
            </a:r>
            <a:r>
              <a:rPr lang="en-US" sz="3200" dirty="0" err="1"/>
              <a:t>baik</a:t>
            </a:r>
            <a:r>
              <a:rPr lang="en-US" sz="3200" dirty="0"/>
              <a:t> minimal refresh 75Hz ( </a:t>
            </a:r>
            <a:r>
              <a:rPr lang="en-US" sz="3200" dirty="0" err="1"/>
              <a:t>dalam</a:t>
            </a:r>
            <a:r>
              <a:rPr lang="en-US" sz="3200" dirty="0"/>
              <a:t> 1 </a:t>
            </a:r>
            <a:r>
              <a:rPr lang="en-US" sz="3200" dirty="0" err="1"/>
              <a:t>detik</a:t>
            </a:r>
            <a:r>
              <a:rPr lang="en-US" sz="3200" dirty="0"/>
              <a:t> </a:t>
            </a:r>
            <a:r>
              <a:rPr lang="en-US" sz="3200" dirty="0" err="1"/>
              <a:t>citra</a:t>
            </a:r>
            <a:r>
              <a:rPr lang="en-US" sz="3200" dirty="0"/>
              <a:t> </a:t>
            </a:r>
            <a:r>
              <a:rPr lang="en-US" sz="3200" dirty="0" err="1"/>
              <a:t>ditampilkan</a:t>
            </a:r>
            <a:r>
              <a:rPr lang="en-US" sz="3200" dirty="0"/>
              <a:t> 75X)</a:t>
            </a:r>
          </a:p>
          <a:p>
            <a:pPr eaLnBrk="1" hangingPunct="1">
              <a:lnSpc>
                <a:spcPct val="80000"/>
              </a:lnSpc>
            </a:pPr>
            <a:endParaRPr lang="en-US" sz="3200" dirty="0"/>
          </a:p>
        </p:txBody>
      </p:sp>
      <p:sp>
        <p:nvSpPr>
          <p:cNvPr id="3"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checkerboard(across)">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Lef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sz="2800" dirty="0"/>
              <a:t>Plasma gas </a:t>
            </a:r>
            <a:r>
              <a:rPr lang="en-US" sz="2800" dirty="0" err="1"/>
              <a:t>merupakan</a:t>
            </a:r>
            <a:r>
              <a:rPr lang="en-US" sz="2800" dirty="0"/>
              <a:t> </a:t>
            </a:r>
            <a:r>
              <a:rPr lang="en-US" sz="2800" dirty="0" err="1"/>
              <a:t>teknologi</a:t>
            </a:r>
            <a:r>
              <a:rPr lang="en-US" sz="2800" dirty="0"/>
              <a:t> monitor </a:t>
            </a:r>
            <a:r>
              <a:rPr lang="en-US" sz="2800" dirty="0" err="1"/>
              <a:t>dengan</a:t>
            </a:r>
            <a:r>
              <a:rPr lang="en-US" sz="2800" dirty="0"/>
              <a:t> display </a:t>
            </a:r>
            <a:r>
              <a:rPr lang="en-US" sz="2800" dirty="0" err="1"/>
              <a:t>datar</a:t>
            </a:r>
            <a:r>
              <a:rPr lang="en-US" sz="2800" dirty="0"/>
              <a:t>. </a:t>
            </a:r>
            <a:r>
              <a:rPr lang="en-US" sz="2800" dirty="0" err="1"/>
              <a:t>Dengan</a:t>
            </a:r>
            <a:r>
              <a:rPr lang="en-US" sz="2800" dirty="0"/>
              <a:t> </a:t>
            </a:r>
            <a:r>
              <a:rPr lang="en-US" sz="2800" dirty="0" err="1"/>
              <a:t>teknologi</a:t>
            </a:r>
            <a:r>
              <a:rPr lang="en-US" sz="2800" dirty="0"/>
              <a:t> plasma gas, </a:t>
            </a:r>
            <a:r>
              <a:rPr lang="en-US" sz="2800" dirty="0" err="1"/>
              <a:t>ketipisan</a:t>
            </a:r>
            <a:r>
              <a:rPr lang="en-US" sz="2800" dirty="0"/>
              <a:t> </a:t>
            </a:r>
            <a:r>
              <a:rPr lang="en-US" sz="2800" dirty="0" err="1"/>
              <a:t>layar</a:t>
            </a:r>
            <a:r>
              <a:rPr lang="en-US" sz="2800" dirty="0"/>
              <a:t> </a:t>
            </a:r>
            <a:r>
              <a:rPr lang="en-US" sz="2800" dirty="0" err="1"/>
              <a:t>dapat</a:t>
            </a:r>
            <a:r>
              <a:rPr lang="en-US" sz="2800" dirty="0"/>
              <a:t> </a:t>
            </a:r>
            <a:r>
              <a:rPr lang="en-US" sz="2800" dirty="0" err="1"/>
              <a:t>dibuat</a:t>
            </a:r>
            <a:r>
              <a:rPr lang="en-US" sz="2800" dirty="0"/>
              <a:t> </a:t>
            </a:r>
            <a:r>
              <a:rPr lang="en-US" sz="2800" dirty="0" err="1"/>
              <a:t>sebanding</a:t>
            </a:r>
            <a:r>
              <a:rPr lang="en-US" sz="2800" dirty="0"/>
              <a:t> </a:t>
            </a:r>
            <a:r>
              <a:rPr lang="en-US" sz="2800" dirty="0" err="1"/>
              <a:t>dengan</a:t>
            </a:r>
            <a:r>
              <a:rPr lang="en-US" sz="2800" dirty="0"/>
              <a:t> LCD, </a:t>
            </a:r>
            <a:r>
              <a:rPr lang="en-US" sz="2800" dirty="0" err="1"/>
              <a:t>namun</a:t>
            </a:r>
            <a:r>
              <a:rPr lang="en-US" sz="2800" dirty="0"/>
              <a:t> </a:t>
            </a:r>
            <a:r>
              <a:rPr lang="en-US" sz="2800" dirty="0" err="1"/>
              <a:t>memiliki</a:t>
            </a:r>
            <a:r>
              <a:rPr lang="en-US" sz="2800" dirty="0"/>
              <a:t> </a:t>
            </a:r>
            <a:r>
              <a:rPr lang="en-US" sz="2800" dirty="0" err="1"/>
              <a:t>karakteristik</a:t>
            </a:r>
            <a:r>
              <a:rPr lang="en-US" sz="2800" dirty="0"/>
              <a:t> </a:t>
            </a:r>
            <a:r>
              <a:rPr lang="en-US" sz="2800" dirty="0" err="1"/>
              <a:t>citra</a:t>
            </a:r>
            <a:r>
              <a:rPr lang="en-US" sz="2800" dirty="0"/>
              <a:t> yang </a:t>
            </a:r>
            <a:r>
              <a:rPr lang="en-US" sz="2800" dirty="0" err="1"/>
              <a:t>lebih</a:t>
            </a:r>
            <a:r>
              <a:rPr lang="en-US" sz="2800" dirty="0"/>
              <a:t> </a:t>
            </a:r>
            <a:r>
              <a:rPr lang="en-US" sz="2800" dirty="0" err="1"/>
              <a:t>baik</a:t>
            </a:r>
            <a:r>
              <a:rPr lang="en-US" sz="2800" dirty="0"/>
              <a:t> </a:t>
            </a:r>
            <a:r>
              <a:rPr lang="en-US" sz="2800" dirty="0" err="1"/>
              <a:t>dan</a:t>
            </a:r>
            <a:r>
              <a:rPr lang="en-US" sz="2800" dirty="0"/>
              <a:t> </a:t>
            </a:r>
            <a:r>
              <a:rPr lang="en-US" sz="2800" dirty="0" err="1"/>
              <a:t>ukuran</a:t>
            </a:r>
            <a:r>
              <a:rPr lang="en-US" sz="2800" dirty="0"/>
              <a:t> </a:t>
            </a:r>
            <a:r>
              <a:rPr lang="en-US" sz="2800" dirty="0" err="1"/>
              <a:t>layar</a:t>
            </a:r>
            <a:r>
              <a:rPr lang="en-US" sz="2800" dirty="0"/>
              <a:t> yang </a:t>
            </a:r>
            <a:r>
              <a:rPr lang="en-US" sz="2800" dirty="0" err="1"/>
              <a:t>lebih</a:t>
            </a:r>
            <a:r>
              <a:rPr lang="en-US" sz="2800" dirty="0"/>
              <a:t> </a:t>
            </a:r>
            <a:r>
              <a:rPr lang="en-US" sz="2800" dirty="0" err="1"/>
              <a:t>besar</a:t>
            </a:r>
            <a:r>
              <a:rPr lang="en-US" sz="2800" dirty="0"/>
              <a:t>. </a:t>
            </a:r>
            <a:endParaRPr lang="id-ID" sz="2800" dirty="0"/>
          </a:p>
          <a:p>
            <a:pPr marL="0" indent="0">
              <a:lnSpc>
                <a:spcPct val="90000"/>
              </a:lnSpc>
              <a:buNone/>
            </a:pPr>
            <a:endParaRPr lang="id-ID" sz="2800" dirty="0"/>
          </a:p>
          <a:p>
            <a:pPr marL="0" indent="0">
              <a:lnSpc>
                <a:spcPct val="90000"/>
              </a:lnSpc>
              <a:buNone/>
            </a:pPr>
            <a:r>
              <a:rPr lang="en-US" sz="2800" dirty="0"/>
              <a:t>Plasma gas </a:t>
            </a:r>
            <a:r>
              <a:rPr lang="en-US" sz="2800" dirty="0" err="1"/>
              <a:t>menggunakan</a:t>
            </a:r>
            <a:r>
              <a:rPr lang="en-US" sz="2800" dirty="0"/>
              <a:t> </a:t>
            </a:r>
            <a:r>
              <a:rPr lang="en-US" sz="2800" dirty="0" err="1"/>
              <a:t>fosfor</a:t>
            </a:r>
            <a:r>
              <a:rPr lang="en-US" sz="2800" dirty="0"/>
              <a:t> </a:t>
            </a:r>
            <a:r>
              <a:rPr lang="en-US" sz="2800" dirty="0" err="1"/>
              <a:t>untuk</a:t>
            </a:r>
            <a:r>
              <a:rPr lang="en-US" sz="2800" dirty="0"/>
              <a:t> </a:t>
            </a:r>
            <a:r>
              <a:rPr lang="en-US" sz="2800" dirty="0" err="1"/>
              <a:t>menghasilkan</a:t>
            </a:r>
            <a:r>
              <a:rPr lang="en-US" sz="2800" dirty="0"/>
              <a:t> </a:t>
            </a:r>
            <a:r>
              <a:rPr lang="en-US" sz="2800" dirty="0" err="1"/>
              <a:t>cahaya</a:t>
            </a:r>
            <a:r>
              <a:rPr lang="en-US" sz="2800" dirty="0"/>
              <a:t> </a:t>
            </a:r>
            <a:r>
              <a:rPr lang="en-US" sz="2800" dirty="0" err="1"/>
              <a:t>seperti</a:t>
            </a:r>
            <a:r>
              <a:rPr lang="en-US" sz="2800" dirty="0"/>
              <a:t> </a:t>
            </a:r>
            <a:r>
              <a:rPr lang="en-US" sz="2800" dirty="0" err="1"/>
              <a:t>halnya</a:t>
            </a:r>
            <a:r>
              <a:rPr lang="en-US" sz="2800" dirty="0"/>
              <a:t> CRT. </a:t>
            </a:r>
            <a:r>
              <a:rPr lang="en-US" sz="2800" dirty="0" err="1"/>
              <a:t>Perbedaannya</a:t>
            </a:r>
            <a:r>
              <a:rPr lang="en-US" sz="2800" dirty="0"/>
              <a:t> </a:t>
            </a:r>
            <a:r>
              <a:rPr lang="en-US" sz="2800" dirty="0" err="1"/>
              <a:t>adalah</a:t>
            </a:r>
            <a:r>
              <a:rPr lang="en-US" sz="2800" dirty="0"/>
              <a:t> </a:t>
            </a:r>
            <a:r>
              <a:rPr lang="en-US" sz="2800" dirty="0" err="1"/>
              <a:t>bagaimana</a:t>
            </a:r>
            <a:r>
              <a:rPr lang="en-US" sz="2800" dirty="0"/>
              <a:t> </a:t>
            </a:r>
            <a:r>
              <a:rPr lang="en-US" sz="2800" dirty="0" err="1"/>
              <a:t>energi</a:t>
            </a:r>
            <a:r>
              <a:rPr lang="en-US" sz="2800" dirty="0"/>
              <a:t> </a:t>
            </a:r>
            <a:r>
              <a:rPr lang="en-US" sz="2800" dirty="0" err="1"/>
              <a:t>diberikan</a:t>
            </a:r>
            <a:r>
              <a:rPr lang="en-US" sz="2800" dirty="0"/>
              <a:t> </a:t>
            </a:r>
            <a:r>
              <a:rPr lang="en-US" sz="2800" dirty="0" err="1"/>
              <a:t>kepada</a:t>
            </a:r>
            <a:r>
              <a:rPr lang="en-US" sz="2800" dirty="0"/>
              <a:t> </a:t>
            </a:r>
            <a:r>
              <a:rPr lang="en-US" sz="2800" dirty="0" err="1"/>
              <a:t>fosfor</a:t>
            </a:r>
            <a:r>
              <a:rPr lang="en-US" sz="2800" dirty="0"/>
              <a:t> agar </a:t>
            </a:r>
            <a:r>
              <a:rPr lang="en-US" sz="2800" dirty="0" err="1"/>
              <a:t>fosfor</a:t>
            </a:r>
            <a:r>
              <a:rPr lang="en-US" sz="2800" dirty="0"/>
              <a:t> </a:t>
            </a:r>
            <a:r>
              <a:rPr lang="en-US" sz="2800" dirty="0" err="1"/>
              <a:t>berpendar</a:t>
            </a:r>
            <a:r>
              <a:rPr lang="en-US" sz="2800" dirty="0"/>
              <a:t>. </a:t>
            </a:r>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a:t>plasma</a:t>
            </a:r>
            <a:endParaRPr lang="id-ID"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lide(fromBottom)">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dirty="0" err="1"/>
              <a:t>Pada</a:t>
            </a:r>
            <a:r>
              <a:rPr lang="en-US" dirty="0"/>
              <a:t> plasma gas, </a:t>
            </a:r>
            <a:r>
              <a:rPr lang="en-US" dirty="0" err="1"/>
              <a:t>tiap</a:t>
            </a:r>
            <a:r>
              <a:rPr lang="en-US" dirty="0"/>
              <a:t> </a:t>
            </a:r>
            <a:r>
              <a:rPr lang="en-US" dirty="0" err="1"/>
              <a:t>sel</a:t>
            </a:r>
            <a:r>
              <a:rPr lang="en-US" dirty="0"/>
              <a:t> </a:t>
            </a:r>
            <a:r>
              <a:rPr lang="en-US" dirty="0" err="1"/>
              <a:t>warna</a:t>
            </a:r>
            <a:r>
              <a:rPr lang="en-US" dirty="0"/>
              <a:t> </a:t>
            </a:r>
            <a:r>
              <a:rPr lang="en-US" dirty="0" err="1"/>
              <a:t>memiliki</a:t>
            </a:r>
            <a:r>
              <a:rPr lang="en-US" dirty="0"/>
              <a:t> gas yang </a:t>
            </a:r>
            <a:r>
              <a:rPr lang="en-US" dirty="0" err="1"/>
              <a:t>bertekanan</a:t>
            </a:r>
            <a:r>
              <a:rPr lang="en-US" dirty="0"/>
              <a:t> </a:t>
            </a:r>
            <a:r>
              <a:rPr lang="en-US" dirty="0" err="1"/>
              <a:t>rendah</a:t>
            </a:r>
            <a:r>
              <a:rPr lang="en-US" dirty="0"/>
              <a:t> yang </a:t>
            </a:r>
            <a:r>
              <a:rPr lang="en-US" dirty="0" err="1"/>
              <a:t>terletak</a:t>
            </a:r>
            <a:r>
              <a:rPr lang="en-US" dirty="0"/>
              <a:t> </a:t>
            </a:r>
            <a:r>
              <a:rPr lang="en-US" dirty="0" err="1"/>
              <a:t>di</a:t>
            </a:r>
            <a:r>
              <a:rPr lang="en-US" dirty="0"/>
              <a:t> </a:t>
            </a:r>
            <a:r>
              <a:rPr lang="en-US" dirty="0" err="1"/>
              <a:t>belakangnya</a:t>
            </a:r>
            <a:r>
              <a:rPr lang="en-US" dirty="0"/>
              <a:t>. </a:t>
            </a:r>
            <a:r>
              <a:rPr lang="en-US" dirty="0" err="1"/>
              <a:t>Tegangan</a:t>
            </a:r>
            <a:r>
              <a:rPr lang="en-US" dirty="0"/>
              <a:t> </a:t>
            </a:r>
            <a:r>
              <a:rPr lang="en-US" dirty="0" err="1"/>
              <a:t>tinggi</a:t>
            </a:r>
            <a:r>
              <a:rPr lang="en-US" dirty="0"/>
              <a:t> </a:t>
            </a:r>
            <a:r>
              <a:rPr lang="en-US" dirty="0" err="1"/>
              <a:t>pada</a:t>
            </a:r>
            <a:r>
              <a:rPr lang="en-US" dirty="0"/>
              <a:t> </a:t>
            </a:r>
            <a:r>
              <a:rPr lang="en-US" dirty="0" err="1"/>
              <a:t>elektroda</a:t>
            </a:r>
            <a:r>
              <a:rPr lang="en-US" dirty="0"/>
              <a:t> </a:t>
            </a:r>
            <a:r>
              <a:rPr lang="en-US" dirty="0" err="1"/>
              <a:t>sel</a:t>
            </a:r>
            <a:r>
              <a:rPr lang="en-US" dirty="0"/>
              <a:t> </a:t>
            </a:r>
            <a:r>
              <a:rPr lang="en-US" dirty="0" err="1"/>
              <a:t>tersebut</a:t>
            </a:r>
            <a:r>
              <a:rPr lang="en-US" dirty="0"/>
              <a:t> </a:t>
            </a:r>
            <a:r>
              <a:rPr lang="en-US" dirty="0" err="1"/>
              <a:t>akan</a:t>
            </a:r>
            <a:r>
              <a:rPr lang="en-US" dirty="0"/>
              <a:t> </a:t>
            </a:r>
            <a:r>
              <a:rPr lang="en-US" dirty="0" err="1"/>
              <a:t>membuat</a:t>
            </a:r>
            <a:r>
              <a:rPr lang="en-US" dirty="0"/>
              <a:t> gas </a:t>
            </a:r>
            <a:r>
              <a:rPr lang="en-US" dirty="0" err="1"/>
              <a:t>bergerak</a:t>
            </a:r>
            <a:r>
              <a:rPr lang="en-US" dirty="0"/>
              <a:t> </a:t>
            </a:r>
            <a:r>
              <a:rPr lang="en-US" dirty="0" err="1"/>
              <a:t>mengarah</a:t>
            </a:r>
            <a:r>
              <a:rPr lang="en-US" dirty="0"/>
              <a:t> </a:t>
            </a:r>
            <a:r>
              <a:rPr lang="en-US" dirty="0" err="1"/>
              <a:t>ke</a:t>
            </a:r>
            <a:r>
              <a:rPr lang="en-US" dirty="0"/>
              <a:t> plasma. </a:t>
            </a:r>
            <a:endParaRPr lang="id-ID" dirty="0"/>
          </a:p>
          <a:p>
            <a:pPr marL="0" indent="0">
              <a:lnSpc>
                <a:spcPct val="90000"/>
              </a:lnSpc>
              <a:buNone/>
            </a:pPr>
            <a:endParaRPr lang="id-ID" dirty="0"/>
          </a:p>
          <a:p>
            <a:pPr marL="0" indent="0">
              <a:lnSpc>
                <a:spcPct val="90000"/>
              </a:lnSpc>
              <a:buNone/>
            </a:pPr>
            <a:r>
              <a:rPr lang="en-US" dirty="0" err="1"/>
              <a:t>Radiasi</a:t>
            </a:r>
            <a:r>
              <a:rPr lang="en-US" dirty="0"/>
              <a:t> ultraviolet yang </a:t>
            </a:r>
            <a:r>
              <a:rPr lang="en-US" dirty="0" err="1"/>
              <a:t>dihasilkannya</a:t>
            </a:r>
            <a:r>
              <a:rPr lang="en-US" dirty="0"/>
              <a:t> </a:t>
            </a:r>
            <a:r>
              <a:rPr lang="en-US" dirty="0" err="1"/>
              <a:t>akan</a:t>
            </a:r>
            <a:r>
              <a:rPr lang="en-US" dirty="0"/>
              <a:t> </a:t>
            </a:r>
            <a:r>
              <a:rPr lang="en-US" dirty="0" err="1"/>
              <a:t>mengeksitasi</a:t>
            </a:r>
            <a:r>
              <a:rPr lang="en-US" dirty="0"/>
              <a:t> </a:t>
            </a:r>
            <a:r>
              <a:rPr lang="en-US" dirty="0" err="1"/>
              <a:t>fosfor</a:t>
            </a:r>
            <a:r>
              <a:rPr lang="en-US" dirty="0"/>
              <a:t> </a:t>
            </a:r>
            <a:r>
              <a:rPr lang="en-US" dirty="0" err="1"/>
              <a:t>pada</a:t>
            </a:r>
            <a:r>
              <a:rPr lang="en-US" dirty="0"/>
              <a:t> </a:t>
            </a:r>
            <a:r>
              <a:rPr lang="en-US" dirty="0" err="1"/>
              <a:t>layar</a:t>
            </a:r>
            <a:r>
              <a:rPr lang="en-US" dirty="0"/>
              <a:t> </a:t>
            </a:r>
            <a:r>
              <a:rPr lang="en-US" dirty="0" err="1"/>
              <a:t>dan</a:t>
            </a:r>
            <a:r>
              <a:rPr lang="en-US" dirty="0"/>
              <a:t> </a:t>
            </a:r>
            <a:r>
              <a:rPr lang="en-US" dirty="0" err="1"/>
              <a:t>akan</a:t>
            </a:r>
            <a:r>
              <a:rPr lang="en-US" dirty="0"/>
              <a:t> </a:t>
            </a:r>
            <a:r>
              <a:rPr lang="en-US" dirty="0" err="1"/>
              <a:t>memendarkannya</a:t>
            </a:r>
            <a:r>
              <a:rPr lang="en-US" dirty="0"/>
              <a:t> </a:t>
            </a:r>
            <a:r>
              <a:rPr lang="en-US" dirty="0" err="1"/>
              <a:t>sehingga</a:t>
            </a:r>
            <a:r>
              <a:rPr lang="en-US" dirty="0"/>
              <a:t> </a:t>
            </a:r>
            <a:r>
              <a:rPr lang="en-US" dirty="0" err="1"/>
              <a:t>tertangkap</a:t>
            </a:r>
            <a:r>
              <a:rPr lang="en-US" dirty="0"/>
              <a:t> </a:t>
            </a:r>
            <a:r>
              <a:rPr lang="en-US" dirty="0" err="1"/>
              <a:t>oleh</a:t>
            </a:r>
            <a:r>
              <a:rPr lang="en-US" dirty="0"/>
              <a:t> </a:t>
            </a:r>
            <a:r>
              <a:rPr lang="en-US" dirty="0" err="1"/>
              <a:t>mata</a:t>
            </a:r>
            <a:r>
              <a:rPr lang="en-US" dirty="0"/>
              <a:t> </a:t>
            </a:r>
            <a:r>
              <a:rPr lang="en-US" dirty="0" err="1"/>
              <a:t>kita</a:t>
            </a:r>
            <a:r>
              <a:rPr lang="en-US" dirty="0"/>
              <a:t>. Hal </a:t>
            </a:r>
            <a:r>
              <a:rPr lang="en-US" dirty="0" err="1"/>
              <a:t>ini</a:t>
            </a:r>
            <a:r>
              <a:rPr lang="en-US" dirty="0"/>
              <a:t> </a:t>
            </a:r>
            <a:r>
              <a:rPr lang="en-US" dirty="0" err="1"/>
              <a:t>membuat</a:t>
            </a:r>
            <a:r>
              <a:rPr lang="en-US" dirty="0"/>
              <a:t> </a:t>
            </a:r>
            <a:r>
              <a:rPr lang="en-US" dirty="0" err="1"/>
              <a:t>layar</a:t>
            </a:r>
            <a:r>
              <a:rPr lang="en-US" dirty="0"/>
              <a:t> plasma gas </a:t>
            </a:r>
            <a:r>
              <a:rPr lang="en-US" dirty="0" err="1"/>
              <a:t>berpendar</a:t>
            </a:r>
            <a:r>
              <a:rPr lang="en-US" dirty="0"/>
              <a:t> </a:t>
            </a:r>
            <a:r>
              <a:rPr lang="en-US" dirty="0" err="1"/>
              <a:t>tanpa</a:t>
            </a:r>
            <a:r>
              <a:rPr lang="en-US" dirty="0"/>
              <a:t> </a:t>
            </a:r>
            <a:r>
              <a:rPr lang="en-US" dirty="0" err="1"/>
              <a:t>perlu</a:t>
            </a:r>
            <a:r>
              <a:rPr lang="en-US" dirty="0"/>
              <a:t> </a:t>
            </a:r>
            <a:r>
              <a:rPr lang="en-US" dirty="0" err="1"/>
              <a:t>adanya</a:t>
            </a:r>
            <a:r>
              <a:rPr lang="en-US" dirty="0"/>
              <a:t> </a:t>
            </a:r>
            <a:r>
              <a:rPr lang="en-US" dirty="0" err="1"/>
              <a:t>bantuan</a:t>
            </a:r>
            <a:r>
              <a:rPr lang="en-US" dirty="0"/>
              <a:t> </a:t>
            </a:r>
            <a:r>
              <a:rPr lang="en-US" dirty="0" err="1"/>
              <a:t>cahaya</a:t>
            </a:r>
            <a:r>
              <a:rPr lang="en-US" dirty="0"/>
              <a:t> </a:t>
            </a:r>
            <a:r>
              <a:rPr lang="en-US" dirty="0" err="1"/>
              <a:t>dari</a:t>
            </a:r>
            <a:r>
              <a:rPr lang="en-US" dirty="0"/>
              <a:t> </a:t>
            </a:r>
            <a:r>
              <a:rPr lang="en-US" dirty="0" err="1"/>
              <a:t>belakang</a:t>
            </a:r>
            <a:r>
              <a:rPr lang="en-US" dirty="0"/>
              <a:t> </a:t>
            </a:r>
            <a:r>
              <a:rPr lang="en-US" dirty="0" err="1"/>
              <a:t>layar</a:t>
            </a:r>
            <a:r>
              <a:rPr lang="en-US" dirty="0"/>
              <a:t>. </a:t>
            </a:r>
            <a:r>
              <a:rPr lang="en-US" dirty="0" err="1"/>
              <a:t>Kontras</a:t>
            </a:r>
            <a:r>
              <a:rPr lang="en-US" dirty="0"/>
              <a:t> </a:t>
            </a:r>
            <a:r>
              <a:rPr lang="en-US" dirty="0" err="1"/>
              <a:t>pada</a:t>
            </a:r>
            <a:r>
              <a:rPr lang="en-US" dirty="0"/>
              <a:t> plasma gas </a:t>
            </a:r>
            <a:r>
              <a:rPr lang="en-US" dirty="0" err="1"/>
              <a:t>akan</a:t>
            </a:r>
            <a:r>
              <a:rPr lang="en-US" dirty="0"/>
              <a:t> </a:t>
            </a:r>
            <a:r>
              <a:rPr lang="en-US" dirty="0" err="1"/>
              <a:t>lebih</a:t>
            </a:r>
            <a:r>
              <a:rPr lang="en-US" dirty="0"/>
              <a:t> </a:t>
            </a:r>
            <a:r>
              <a:rPr lang="en-US" dirty="0" err="1"/>
              <a:t>baik</a:t>
            </a:r>
            <a:r>
              <a:rPr lang="en-US" dirty="0"/>
              <a:t> </a:t>
            </a:r>
            <a:r>
              <a:rPr lang="en-US" dirty="0" err="1"/>
              <a:t>dibandingkan</a:t>
            </a:r>
            <a:r>
              <a:rPr lang="en-US" dirty="0"/>
              <a:t> LCD. </a:t>
            </a:r>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a:t>plasma</a:t>
            </a:r>
            <a:endParaRPr lang="id-ID"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Lef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285720" y="1571612"/>
            <a:ext cx="7572428" cy="4884124"/>
          </a:xfrm>
        </p:spPr>
        <p:txBody>
          <a:bodyPr>
            <a:normAutofit/>
          </a:bodyPr>
          <a:lstStyle/>
          <a:p>
            <a:pPr marL="0" indent="0">
              <a:lnSpc>
                <a:spcPct val="90000"/>
              </a:lnSpc>
              <a:buNone/>
            </a:pPr>
            <a:r>
              <a:rPr lang="en-US" sz="2800" dirty="0" err="1"/>
              <a:t>Tampilan</a:t>
            </a:r>
            <a:r>
              <a:rPr lang="en-US" sz="2800" dirty="0"/>
              <a:t> </a:t>
            </a:r>
            <a:r>
              <a:rPr lang="en-US" sz="2800" dirty="0" err="1"/>
              <a:t>pada</a:t>
            </a:r>
            <a:r>
              <a:rPr lang="en-US" sz="2800" dirty="0"/>
              <a:t> monitor plasma gas </a:t>
            </a:r>
            <a:r>
              <a:rPr lang="en-US" sz="2800" dirty="0" err="1"/>
              <a:t>dapat</a:t>
            </a:r>
            <a:r>
              <a:rPr lang="en-US" sz="2800" dirty="0"/>
              <a:t> </a:t>
            </a:r>
            <a:r>
              <a:rPr lang="en-US" sz="2800" dirty="0" err="1"/>
              <a:t>dibuat</a:t>
            </a:r>
            <a:r>
              <a:rPr lang="en-US" sz="2800" dirty="0"/>
              <a:t> </a:t>
            </a:r>
            <a:r>
              <a:rPr lang="en-US" sz="2800" dirty="0" err="1"/>
              <a:t>lebih</a:t>
            </a:r>
            <a:r>
              <a:rPr lang="en-US" sz="2800" dirty="0"/>
              <a:t> </a:t>
            </a:r>
            <a:r>
              <a:rPr lang="en-US" sz="2800" dirty="0" err="1"/>
              <a:t>besar</a:t>
            </a:r>
            <a:r>
              <a:rPr lang="en-US" sz="2800" dirty="0"/>
              <a:t> </a:t>
            </a:r>
            <a:r>
              <a:rPr lang="en-US" sz="2800" dirty="0" err="1"/>
              <a:t>dibandingkan</a:t>
            </a:r>
            <a:r>
              <a:rPr lang="en-US" sz="2800" dirty="0"/>
              <a:t> LCD. </a:t>
            </a:r>
            <a:r>
              <a:rPr lang="en-US" sz="2800" dirty="0" err="1"/>
              <a:t>Ukuran</a:t>
            </a:r>
            <a:r>
              <a:rPr lang="en-US" sz="2800" dirty="0"/>
              <a:t> </a:t>
            </a:r>
            <a:r>
              <a:rPr lang="en-US" sz="2800" dirty="0" err="1"/>
              <a:t>terbesar</a:t>
            </a:r>
            <a:r>
              <a:rPr lang="en-US" sz="2800" dirty="0"/>
              <a:t> yang </a:t>
            </a:r>
            <a:r>
              <a:rPr lang="en-US" sz="2800" dirty="0" err="1"/>
              <a:t>sedang</a:t>
            </a:r>
            <a:r>
              <a:rPr lang="en-US" sz="2800" dirty="0"/>
              <a:t> </a:t>
            </a:r>
            <a:r>
              <a:rPr lang="en-US" sz="2800" dirty="0" err="1"/>
              <a:t>dikembangkan</a:t>
            </a:r>
            <a:r>
              <a:rPr lang="en-US" sz="2800" dirty="0"/>
              <a:t> </a:t>
            </a:r>
            <a:r>
              <a:rPr lang="en-US" sz="2800" dirty="0" err="1"/>
              <a:t>pada</a:t>
            </a:r>
            <a:r>
              <a:rPr lang="en-US" sz="2800" dirty="0"/>
              <a:t> plasma gas </a:t>
            </a:r>
            <a:r>
              <a:rPr lang="en-US" sz="2800" dirty="0" err="1"/>
              <a:t>sudah</a:t>
            </a:r>
            <a:r>
              <a:rPr lang="en-US" sz="2800" dirty="0"/>
              <a:t> </a:t>
            </a:r>
            <a:r>
              <a:rPr lang="en-US" sz="2800" dirty="0" err="1"/>
              <a:t>mencapai</a:t>
            </a:r>
            <a:r>
              <a:rPr lang="en-US" sz="2800" dirty="0"/>
              <a:t> 40 </a:t>
            </a:r>
            <a:r>
              <a:rPr lang="en-US" sz="2800" dirty="0" err="1"/>
              <a:t>inci</a:t>
            </a:r>
            <a:r>
              <a:rPr lang="en-US" sz="2800" dirty="0"/>
              <a:t>, </a:t>
            </a:r>
            <a:r>
              <a:rPr lang="en-US" sz="2800" dirty="0" err="1"/>
              <a:t>sementara</a:t>
            </a:r>
            <a:r>
              <a:rPr lang="en-US" sz="2800" dirty="0"/>
              <a:t> LCD </a:t>
            </a:r>
            <a:r>
              <a:rPr lang="en-US" sz="2800" dirty="0" err="1"/>
              <a:t>baru</a:t>
            </a:r>
            <a:r>
              <a:rPr lang="en-US" sz="2800" dirty="0"/>
              <a:t> </a:t>
            </a:r>
            <a:r>
              <a:rPr lang="en-US" sz="2800" dirty="0" err="1"/>
              <a:t>mencapai</a:t>
            </a:r>
            <a:r>
              <a:rPr lang="en-US" sz="2800" dirty="0"/>
              <a:t> 20 </a:t>
            </a:r>
            <a:r>
              <a:rPr lang="en-US" sz="2800" dirty="0" err="1"/>
              <a:t>inci</a:t>
            </a:r>
            <a:r>
              <a:rPr lang="en-US" sz="2800" dirty="0"/>
              <a:t>. </a:t>
            </a:r>
            <a:r>
              <a:rPr lang="en-US" sz="2800" dirty="0" err="1"/>
              <a:t>Selain</a:t>
            </a:r>
            <a:r>
              <a:rPr lang="en-US" sz="2800" dirty="0"/>
              <a:t> </a:t>
            </a:r>
            <a:r>
              <a:rPr lang="en-US" sz="2800" dirty="0" err="1"/>
              <a:t>itu</a:t>
            </a:r>
            <a:r>
              <a:rPr lang="en-US" sz="2800" dirty="0"/>
              <a:t>, </a:t>
            </a:r>
            <a:r>
              <a:rPr lang="en-US" sz="2800" dirty="0" err="1"/>
              <a:t>sudut</a:t>
            </a:r>
            <a:r>
              <a:rPr lang="en-US" sz="2800" dirty="0"/>
              <a:t> </a:t>
            </a:r>
            <a:r>
              <a:rPr lang="en-US" sz="2800" dirty="0" err="1"/>
              <a:t>pandang</a:t>
            </a:r>
            <a:r>
              <a:rPr lang="en-US" sz="2800" dirty="0"/>
              <a:t> </a:t>
            </a:r>
            <a:r>
              <a:rPr lang="en-US" sz="2800" dirty="0" err="1"/>
              <a:t>pada</a:t>
            </a:r>
            <a:r>
              <a:rPr lang="en-US" sz="2800" dirty="0"/>
              <a:t> plasma gas </a:t>
            </a:r>
            <a:r>
              <a:rPr lang="en-US" sz="2800" dirty="0" err="1"/>
              <a:t>dapat</a:t>
            </a:r>
            <a:r>
              <a:rPr lang="en-US" sz="2800" dirty="0"/>
              <a:t> </a:t>
            </a:r>
            <a:r>
              <a:rPr lang="en-US" sz="2800" dirty="0" err="1"/>
              <a:t>selebar</a:t>
            </a:r>
            <a:r>
              <a:rPr lang="en-US" sz="2800" dirty="0"/>
              <a:t> CRT. </a:t>
            </a:r>
            <a:endParaRPr lang="id-ID" sz="2800" dirty="0"/>
          </a:p>
          <a:p>
            <a:pPr marL="0" indent="0">
              <a:lnSpc>
                <a:spcPct val="90000"/>
              </a:lnSpc>
              <a:buNone/>
            </a:pPr>
            <a:endParaRPr lang="id-ID" sz="2800" dirty="0"/>
          </a:p>
        </p:txBody>
      </p:sp>
      <p:sp>
        <p:nvSpPr>
          <p:cNvPr id="5" name="Title 1"/>
          <p:cNvSpPr>
            <a:spLocks noGrp="1"/>
          </p:cNvSpPr>
          <p:nvPr>
            <p:ph type="title"/>
          </p:nvPr>
        </p:nvSpPr>
        <p:spPr>
          <a:xfrm>
            <a:off x="357159" y="304800"/>
            <a:ext cx="7572428" cy="981060"/>
          </a:xfrm>
        </p:spPr>
        <p:txBody>
          <a:bodyPr>
            <a:noAutofit/>
          </a:bodyPr>
          <a:lstStyle/>
          <a:p>
            <a:pPr algn="ctr"/>
            <a:r>
              <a:rPr lang="id-ID" sz="6600" b="1" dirty="0"/>
              <a:t>plasma</a:t>
            </a:r>
            <a:endParaRPr lang="id-ID" sz="6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strips(downLeft)">
                                      <p:cBhvr>
                                        <p:cTn id="12"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a:t>Resolusi: </a:t>
            </a:r>
            <a:r>
              <a:rPr lang="id-ID" dirty="0"/>
              <a:t>Resolusi adalah jumlah pixel (picture element) yang dapat digambarkan oleh kartu grafis pada monitor. </a:t>
            </a:r>
          </a:p>
          <a:p>
            <a:pPr>
              <a:buNone/>
            </a:pPr>
            <a:r>
              <a:rPr lang="id-ID" dirty="0"/>
              <a:t>	</a:t>
            </a:r>
          </a:p>
          <a:p>
            <a:pPr>
              <a:buNone/>
            </a:pPr>
            <a:r>
              <a:rPr lang="id-ID" dirty="0"/>
              <a:t>	Semakin besar resolusi, detail gambar akan makin jelas, dan tentunya kualitas tampilan akan semakin baik. Resolusi SVGA yang umum dijumpai sekarang adalah 1024x768, walaupun saat ini sudah banyak dijumpai monitor dengan resolusi yang lebih besar.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heckerboard(across)">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checkerboard(across)">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a:t>bandwidth</a:t>
            </a:r>
            <a:r>
              <a:rPr lang="id-ID" dirty="0"/>
              <a:t> : Jarak frekwensi sinyal yang dapat diatasi oleh monitor. Hal ini di tentukan dari seberapa banyak data yang dapat di proses, dan selain itu sebebrapa cepat monitor tersebut dapat memproses resolusi yang tinggi.</a:t>
            </a:r>
          </a:p>
          <a:p>
            <a:r>
              <a:rPr lang="id-ID" b="1" dirty="0"/>
              <a:t>refresh rate</a:t>
            </a:r>
            <a:r>
              <a:rPr lang="id-ID" dirty="0"/>
              <a:t> : Seberapa kali persatuan detik layar dapat di “refresh”. Untuk menghindari adanya kejapan, maka proses refresh setidaknya harus 72 Hz.</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a:t>interlaced or noninterlaced</a:t>
            </a:r>
            <a:r>
              <a:rPr lang="id-ID" dirty="0"/>
              <a:t>: Interlacing adalah teknik yang dapat dilakukan oleh monitor untuk memiliki resolusi yang lebih, tetapi hal itu dapat mengurangi kecepatan reaksi pada monitor.</a:t>
            </a:r>
          </a:p>
          <a:p>
            <a:r>
              <a:rPr lang="id-ID" b="1" dirty="0"/>
              <a:t>dot pitch</a:t>
            </a:r>
            <a:r>
              <a:rPr lang="id-ID" dirty="0"/>
              <a:t> : Jumlah ruang antara pixel. Semakin kecil dot pitch, maka akan semakin tajam warna yang dihasilkan.</a:t>
            </a:r>
          </a:p>
          <a:p>
            <a:r>
              <a:rPr lang="id-ID" b="1" dirty="0"/>
              <a:t>convergence</a:t>
            </a:r>
            <a:r>
              <a:rPr lang="id-ID" dirty="0"/>
              <a:t>: Kejernihan dan ketajaman akan setiap pixel.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linds(horizontal)">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a:xfrm>
            <a:off x="285721" y="304800"/>
            <a:ext cx="7500990" cy="1624002"/>
          </a:xfrm>
        </p:spPr>
        <p:txBody>
          <a:bodyPr>
            <a:noAutofit/>
          </a:bodyPr>
          <a:lstStyle/>
          <a:p>
            <a:pPr algn="ctr"/>
            <a:r>
              <a:rPr lang="id-ID" sz="3200" dirty="0"/>
              <a:t>Beberapa faktor yang mempengaruhi kualitas dari sebuah monitor</a:t>
            </a:r>
          </a:p>
        </p:txBody>
      </p:sp>
      <p:sp>
        <p:nvSpPr>
          <p:cNvPr id="24579" name="Content Placeholder 2"/>
          <p:cNvSpPr>
            <a:spLocks noGrp="1"/>
          </p:cNvSpPr>
          <p:nvPr>
            <p:ph sz="quarter" idx="1"/>
          </p:nvPr>
        </p:nvSpPr>
        <p:spPr>
          <a:xfrm>
            <a:off x="214282" y="2285992"/>
            <a:ext cx="7715304" cy="4286280"/>
          </a:xfrm>
        </p:spPr>
        <p:txBody>
          <a:bodyPr>
            <a:normAutofit/>
          </a:bodyPr>
          <a:lstStyle/>
          <a:p>
            <a:r>
              <a:rPr lang="id-ID" b="1" dirty="0"/>
              <a:t>Standar radiasi untuk kesehatan : </a:t>
            </a:r>
            <a:r>
              <a:rPr lang="id-ID" dirty="0"/>
              <a:t>Semua monitor menghasilkan radiasi elektromagnetik. Pada monitor CRT, radiasi ini dihasilkan dari tembakan elektron ke layar. </a:t>
            </a:r>
          </a:p>
          <a:p>
            <a:pPr>
              <a:buNone/>
            </a:pPr>
            <a:r>
              <a:rPr lang="id-ID" dirty="0"/>
              <a:t>	Pada ambang batas tertentu, radiasi tersebut masih dapat ditoleransi untuk kesehatan tubuh kita. Untuk itu, perlu dibuat standardisasi untuk radiasi monitor. Standardisasi yang digunakan saat ini adalah MPR II, yang dikembangkan oleh pemerintah Swedia.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checkerboard(across)">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a:t>Tugas</a:t>
            </a:r>
            <a:r>
              <a:rPr lang="en-US" dirty="0"/>
              <a:t> 2</a:t>
            </a:r>
          </a:p>
        </p:txBody>
      </p:sp>
      <p:sp>
        <p:nvSpPr>
          <p:cNvPr id="8" name="Content Placeholder 7"/>
          <p:cNvSpPr>
            <a:spLocks noGrp="1"/>
          </p:cNvSpPr>
          <p:nvPr>
            <p:ph idx="1"/>
          </p:nvPr>
        </p:nvSpPr>
        <p:spPr/>
        <p:txBody>
          <a:bodyPr/>
          <a:lstStyle/>
          <a:p>
            <a:r>
              <a:rPr lang="en-US" dirty="0" err="1"/>
              <a:t>cari</a:t>
            </a:r>
            <a:r>
              <a:rPr lang="en-US" dirty="0"/>
              <a:t> </a:t>
            </a:r>
            <a:r>
              <a:rPr lang="en-US" dirty="0" err="1"/>
              <a:t>penjelasan</a:t>
            </a:r>
            <a:r>
              <a:rPr lang="en-US" dirty="0"/>
              <a:t> </a:t>
            </a:r>
            <a:r>
              <a:rPr lang="en-US" dirty="0" err="1"/>
              <a:t>lengkap</a:t>
            </a:r>
            <a:r>
              <a:rPr lang="en-US" dirty="0"/>
              <a:t> </a:t>
            </a:r>
            <a:r>
              <a:rPr lang="en-US" dirty="0" err="1"/>
              <a:t>dan</a:t>
            </a:r>
            <a:r>
              <a:rPr lang="en-US" dirty="0"/>
              <a:t> </a:t>
            </a:r>
            <a:r>
              <a:rPr lang="en-US" dirty="0" err="1"/>
              <a:t>berikan</a:t>
            </a:r>
            <a:r>
              <a:rPr lang="en-US" dirty="0"/>
              <a:t> </a:t>
            </a:r>
            <a:r>
              <a:rPr lang="en-US" dirty="0" err="1"/>
              <a:t>contoh</a:t>
            </a:r>
            <a:r>
              <a:rPr lang="en-US" dirty="0"/>
              <a:t> </a:t>
            </a:r>
            <a:r>
              <a:rPr lang="en-US" dirty="0" err="1"/>
              <a:t>gambarnya</a:t>
            </a:r>
            <a:r>
              <a:rPr lang="en-US" dirty="0"/>
              <a:t>. </a:t>
            </a:r>
            <a:r>
              <a:rPr lang="en-US" dirty="0" err="1"/>
              <a:t>Mengenai</a:t>
            </a:r>
            <a:r>
              <a:rPr lang="en-US" dirty="0"/>
              <a:t> :</a:t>
            </a:r>
          </a:p>
          <a:p>
            <a:pPr lvl="1"/>
            <a:r>
              <a:rPr lang="en-US" dirty="0"/>
              <a:t>1. monitor touch screen</a:t>
            </a:r>
          </a:p>
          <a:p>
            <a:pPr lvl="1"/>
            <a:r>
              <a:rPr lang="en-US" dirty="0"/>
              <a:t>2. monitor LED</a:t>
            </a:r>
          </a:p>
          <a:p>
            <a:pPr lvl="1"/>
            <a:r>
              <a:rPr lang="en-US" dirty="0"/>
              <a:t>3. monitor wide screen</a:t>
            </a:r>
          </a:p>
          <a:p>
            <a:pPr lvl="1"/>
            <a:r>
              <a:rPr lang="en-US" dirty="0"/>
              <a:t>4. monitor 3D</a:t>
            </a:r>
          </a:p>
          <a:p>
            <a:pPr lvl="1"/>
            <a:r>
              <a:rPr lang="en-US" dirty="0"/>
              <a:t>5. Digital </a:t>
            </a:r>
            <a:r>
              <a:rPr lang="en-US" dirty="0" err="1"/>
              <a:t>Micromirror</a:t>
            </a:r>
            <a:r>
              <a:rPr lang="en-US" dirty="0"/>
              <a:t> devices ( projectors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checkerboard(across)">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checkerboard(across)">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checkerboard(across)">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checkerboard(across)">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checkerboard(across)">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04800" y="1928802"/>
            <a:ext cx="7553348" cy="4700598"/>
          </a:xfrm>
        </p:spPr>
        <p:txBody>
          <a:bodyPr>
            <a:normAutofit/>
          </a:bodyPr>
          <a:lstStyle/>
          <a:p>
            <a:pPr eaLnBrk="1" hangingPunct="1">
              <a:lnSpc>
                <a:spcPct val="80000"/>
              </a:lnSpc>
            </a:pPr>
            <a:r>
              <a:rPr lang="en-US" sz="3600" dirty="0" err="1"/>
              <a:t>Televisi</a:t>
            </a:r>
            <a:r>
              <a:rPr lang="en-US" sz="3600" dirty="0"/>
              <a:t> </a:t>
            </a:r>
            <a:r>
              <a:rPr lang="en-US" sz="3600" dirty="0" err="1"/>
              <a:t>merupakan</a:t>
            </a:r>
            <a:r>
              <a:rPr lang="en-US" sz="3600" dirty="0"/>
              <a:t> </a:t>
            </a:r>
            <a:r>
              <a:rPr lang="en-US" sz="3600" dirty="0" err="1"/>
              <a:t>contoh</a:t>
            </a:r>
            <a:r>
              <a:rPr lang="en-US" sz="3600" dirty="0"/>
              <a:t> interlaced </a:t>
            </a:r>
            <a:r>
              <a:rPr lang="en-US" sz="3600" dirty="0" err="1"/>
              <a:t>minitor</a:t>
            </a:r>
            <a:r>
              <a:rPr lang="en-US" sz="3600" dirty="0"/>
              <a:t>; </a:t>
            </a:r>
            <a:r>
              <a:rPr lang="en-US" sz="3600" dirty="0" err="1"/>
              <a:t>efek</a:t>
            </a:r>
            <a:r>
              <a:rPr lang="en-US" sz="3600" dirty="0"/>
              <a:t> yang </a:t>
            </a:r>
            <a:r>
              <a:rPr lang="en-US" sz="3600" dirty="0" err="1"/>
              <a:t>dtimbulkan</a:t>
            </a:r>
            <a:r>
              <a:rPr lang="en-US" sz="3600" dirty="0"/>
              <a:t> </a:t>
            </a:r>
            <a:r>
              <a:rPr lang="en-US" sz="3600" dirty="0" err="1"/>
              <a:t>berupa</a:t>
            </a:r>
            <a:r>
              <a:rPr lang="en-US" sz="3600" dirty="0"/>
              <a:t> “</a:t>
            </a:r>
            <a:r>
              <a:rPr lang="en-US" sz="3600" dirty="0" err="1"/>
              <a:t>kerdip</a:t>
            </a:r>
            <a:r>
              <a:rPr lang="en-US" sz="3600" dirty="0"/>
              <a:t>” </a:t>
            </a:r>
            <a:r>
              <a:rPr lang="en-US" sz="3600" dirty="0" err="1"/>
              <a:t>dapat</a:t>
            </a:r>
            <a:r>
              <a:rPr lang="en-US" sz="3600" dirty="0"/>
              <a:t> </a:t>
            </a:r>
            <a:r>
              <a:rPr lang="en-US" sz="3600" dirty="0" err="1"/>
              <a:t>melelahkan</a:t>
            </a:r>
            <a:r>
              <a:rPr lang="en-US" sz="3600" dirty="0"/>
              <a:t> </a:t>
            </a:r>
            <a:r>
              <a:rPr lang="en-US" sz="3600" dirty="0" err="1"/>
              <a:t>mata</a:t>
            </a:r>
            <a:r>
              <a:rPr lang="en-US" sz="3600" dirty="0"/>
              <a:t>.</a:t>
            </a:r>
          </a:p>
          <a:p>
            <a:pPr eaLnBrk="1" hangingPunct="1">
              <a:lnSpc>
                <a:spcPct val="80000"/>
              </a:lnSpc>
            </a:pPr>
            <a:r>
              <a:rPr lang="en-US" sz="3600" dirty="0"/>
              <a:t>Color Depth (</a:t>
            </a:r>
            <a:r>
              <a:rPr lang="en-US" sz="3600" dirty="0" err="1"/>
              <a:t>kedalaman</a:t>
            </a:r>
            <a:r>
              <a:rPr lang="en-US" sz="3600" dirty="0"/>
              <a:t> </a:t>
            </a:r>
            <a:r>
              <a:rPr lang="en-US" sz="3600" dirty="0" err="1"/>
              <a:t>warna</a:t>
            </a:r>
            <a:r>
              <a:rPr lang="en-US" sz="3600" dirty="0"/>
              <a:t>); </a:t>
            </a:r>
            <a:r>
              <a:rPr lang="en-US" sz="3600" dirty="0" err="1"/>
              <a:t>jumlah</a:t>
            </a:r>
            <a:r>
              <a:rPr lang="en-US" sz="3600" dirty="0"/>
              <a:t> bit yang </a:t>
            </a:r>
            <a:r>
              <a:rPr lang="en-US" sz="3600" dirty="0" err="1"/>
              <a:t>dipergunakan</a:t>
            </a:r>
            <a:r>
              <a:rPr lang="en-US" sz="3600" dirty="0"/>
              <a:t> </a:t>
            </a:r>
            <a:r>
              <a:rPr lang="en-US" sz="3600" dirty="0" err="1"/>
              <a:t>untuk</a:t>
            </a:r>
            <a:r>
              <a:rPr lang="en-US" sz="3600" dirty="0"/>
              <a:t> </a:t>
            </a:r>
            <a:r>
              <a:rPr lang="en-US" sz="3600" dirty="0" err="1"/>
              <a:t>menyimpan</a:t>
            </a:r>
            <a:r>
              <a:rPr lang="en-US" sz="3600" dirty="0"/>
              <a:t> </a:t>
            </a:r>
            <a:r>
              <a:rPr lang="en-US" sz="3600" dirty="0" err="1"/>
              <a:t>ketentuan</a:t>
            </a:r>
            <a:r>
              <a:rPr lang="en-US" sz="3600" dirty="0"/>
              <a:t> </a:t>
            </a:r>
            <a:r>
              <a:rPr lang="en-US" sz="3600" dirty="0" err="1"/>
              <a:t>tentang</a:t>
            </a:r>
            <a:r>
              <a:rPr lang="en-US" sz="3600" dirty="0"/>
              <a:t> </a:t>
            </a:r>
            <a:r>
              <a:rPr lang="en-US" sz="3600" dirty="0" err="1"/>
              <a:t>sebuah</a:t>
            </a:r>
            <a:r>
              <a:rPr lang="en-US" sz="3600" dirty="0"/>
              <a:t> pixel, </a:t>
            </a:r>
            <a:r>
              <a:rPr lang="en-US" sz="3600" dirty="0" err="1"/>
              <a:t>menentukan</a:t>
            </a:r>
            <a:r>
              <a:rPr lang="en-US" sz="3600" dirty="0"/>
              <a:t> </a:t>
            </a:r>
            <a:r>
              <a:rPr lang="en-US" sz="3600" dirty="0" err="1"/>
              <a:t>variasi</a:t>
            </a:r>
            <a:r>
              <a:rPr lang="en-US" sz="3600" dirty="0"/>
              <a:t> </a:t>
            </a:r>
            <a:r>
              <a:rPr lang="en-US" sz="3600" dirty="0" err="1"/>
              <a:t>warna</a:t>
            </a:r>
            <a:r>
              <a:rPr lang="en-US" sz="3600" dirty="0"/>
              <a:t> yang </a:t>
            </a:r>
            <a:r>
              <a:rPr lang="en-US" sz="3600" dirty="0" err="1"/>
              <a:t>dihasilkan</a:t>
            </a:r>
            <a:r>
              <a:rPr lang="en-US" sz="3600" dirty="0"/>
              <a:t>.</a:t>
            </a:r>
          </a:p>
        </p:txBody>
      </p:sp>
      <p:sp>
        <p:nvSpPr>
          <p:cNvPr id="3" name="Rectangle 5"/>
          <p:cNvSpPr>
            <a:spLocks noGrp="1" noChangeArrowheads="1"/>
          </p:cNvSpPr>
          <p:nvPr>
            <p:ph type="title"/>
          </p:nvPr>
        </p:nvSpPr>
        <p:spPr>
          <a:xfrm>
            <a:off x="285720" y="500042"/>
            <a:ext cx="7239000" cy="965820"/>
          </a:xfrm>
        </p:spPr>
        <p:txBody>
          <a:bodyPr>
            <a:normAutofit/>
          </a:bodyPr>
          <a:lstStyle/>
          <a:p>
            <a:pPr eaLnBrk="1" hangingPunct="1"/>
            <a:r>
              <a:rPr lang="en-US" sz="6000" dirty="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4283" y="304801"/>
            <a:ext cx="7715304" cy="981060"/>
          </a:xfrm>
        </p:spPr>
        <p:txBody>
          <a:bodyPr>
            <a:normAutofit/>
          </a:bodyPr>
          <a:lstStyle/>
          <a:p>
            <a:pPr algn="ctr" eaLnBrk="1" hangingPunct="1"/>
            <a:r>
              <a:rPr lang="id-ID" sz="4800" dirty="0">
                <a:solidFill>
                  <a:schemeClr val="tx1"/>
                </a:solidFill>
              </a:rPr>
              <a:t>Adapter </a:t>
            </a:r>
            <a:r>
              <a:rPr lang="en-US" sz="4800" dirty="0">
                <a:solidFill>
                  <a:schemeClr val="tx1"/>
                </a:solidFill>
              </a:rPr>
              <a:t>Monitor</a:t>
            </a:r>
          </a:p>
        </p:txBody>
      </p:sp>
      <p:sp>
        <p:nvSpPr>
          <p:cNvPr id="5123" name="Rectangle 30"/>
          <p:cNvSpPr>
            <a:spLocks noChangeArrowheads="1"/>
          </p:cNvSpPr>
          <p:nvPr/>
        </p:nvSpPr>
        <p:spPr bwMode="auto">
          <a:xfrm>
            <a:off x="611188" y="1785926"/>
            <a:ext cx="7318398" cy="4786345"/>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pPr>
            <a:r>
              <a:rPr lang="en-US" sz="3200" dirty="0">
                <a:solidFill>
                  <a:srgbClr val="3399FF"/>
                </a:solidFill>
              </a:rPr>
              <a:t>CGA </a:t>
            </a:r>
            <a:r>
              <a:rPr lang="en-US" sz="3200" dirty="0"/>
              <a:t>(C</a:t>
            </a:r>
            <a:r>
              <a:rPr lang="id-ID" sz="3200" dirty="0"/>
              <a:t>o</a:t>
            </a:r>
            <a:r>
              <a:rPr lang="en-US" sz="3200" dirty="0" err="1"/>
              <a:t>lor</a:t>
            </a:r>
            <a:r>
              <a:rPr lang="en-US" sz="3200" dirty="0"/>
              <a:t> Graphic Adapter); 1981,memiliki 4 </a:t>
            </a:r>
            <a:r>
              <a:rPr lang="en-US" sz="3200" dirty="0" err="1"/>
              <a:t>variasi</a:t>
            </a:r>
            <a:r>
              <a:rPr lang="en-US" sz="3200" dirty="0"/>
              <a:t> </a:t>
            </a:r>
            <a:r>
              <a:rPr lang="en-US" sz="3200" dirty="0" err="1"/>
              <a:t>warna</a:t>
            </a:r>
            <a:r>
              <a:rPr lang="en-US" sz="3200" dirty="0"/>
              <a:t> </a:t>
            </a:r>
            <a:r>
              <a:rPr lang="en-US" sz="3200" dirty="0" err="1"/>
              <a:t>dengan</a:t>
            </a:r>
            <a:r>
              <a:rPr lang="en-US" sz="3200" dirty="0"/>
              <a:t> </a:t>
            </a:r>
            <a:r>
              <a:rPr lang="en-US" sz="3200" dirty="0" err="1"/>
              <a:t>resolusi</a:t>
            </a:r>
            <a:r>
              <a:rPr lang="en-US" sz="3200" dirty="0"/>
              <a:t> 320x200 pixel</a:t>
            </a:r>
          </a:p>
          <a:p>
            <a:pPr marL="469900" indent="-469900">
              <a:spcBef>
                <a:spcPct val="20000"/>
              </a:spcBef>
              <a:buClr>
                <a:schemeClr val="accent2"/>
              </a:buClr>
              <a:buFont typeface="Wingdings" pitchFamily="2" charset="2"/>
              <a:buChar char="o"/>
            </a:pPr>
            <a:r>
              <a:rPr lang="en-US" sz="3200" dirty="0">
                <a:solidFill>
                  <a:srgbClr val="3399FF"/>
                </a:solidFill>
              </a:rPr>
              <a:t>EGA </a:t>
            </a:r>
            <a:r>
              <a:rPr lang="en-US" sz="3200" dirty="0"/>
              <a:t>(Enhanced Graphic Adapter); 1984,memiliki 16 </a:t>
            </a:r>
            <a:r>
              <a:rPr lang="en-US" sz="3200" dirty="0" err="1"/>
              <a:t>warna</a:t>
            </a:r>
            <a:r>
              <a:rPr lang="en-US" sz="3200" dirty="0"/>
              <a:t> </a:t>
            </a:r>
            <a:r>
              <a:rPr lang="en-US" sz="3200" dirty="0" err="1"/>
              <a:t>dengan</a:t>
            </a:r>
            <a:r>
              <a:rPr lang="en-US" sz="3200" dirty="0"/>
              <a:t> </a:t>
            </a:r>
            <a:r>
              <a:rPr lang="en-US" sz="3200" dirty="0" err="1"/>
              <a:t>resolusi</a:t>
            </a:r>
            <a:r>
              <a:rPr lang="en-US" sz="3200" dirty="0"/>
              <a:t> 640x350 pixel</a:t>
            </a:r>
          </a:p>
          <a:p>
            <a:pPr marL="469900" indent="-469900">
              <a:spcBef>
                <a:spcPct val="20000"/>
              </a:spcBef>
              <a:buClr>
                <a:schemeClr val="accent2"/>
              </a:buClr>
              <a:buFont typeface="Wingdings" pitchFamily="2" charset="2"/>
              <a:buChar char="o"/>
            </a:pPr>
            <a:r>
              <a:rPr lang="en-US" sz="3200" dirty="0">
                <a:solidFill>
                  <a:srgbClr val="3399FF"/>
                </a:solidFill>
              </a:rPr>
              <a:t>VGA</a:t>
            </a:r>
            <a:r>
              <a:rPr lang="en-US" sz="3200" dirty="0"/>
              <a:t> (Video </a:t>
            </a:r>
            <a:r>
              <a:rPr lang="en-US" sz="3200" dirty="0" err="1"/>
              <a:t>Grahic</a:t>
            </a:r>
            <a:r>
              <a:rPr lang="en-US" sz="3200" dirty="0"/>
              <a:t> Adapter); 1987, </a:t>
            </a:r>
            <a:r>
              <a:rPr lang="en-US" sz="3200" dirty="0" err="1"/>
              <a:t>digunakan</a:t>
            </a:r>
            <a:r>
              <a:rPr lang="en-US" sz="3200" dirty="0"/>
              <a:t> </a:t>
            </a:r>
            <a:r>
              <a:rPr lang="en-US" sz="3200" dirty="0" err="1"/>
              <a:t>pada</a:t>
            </a:r>
            <a:r>
              <a:rPr lang="en-US" sz="3200" dirty="0"/>
              <a:t> </a:t>
            </a:r>
            <a:r>
              <a:rPr lang="en-US" sz="3200" dirty="0" err="1"/>
              <a:t>mesin</a:t>
            </a:r>
            <a:r>
              <a:rPr lang="en-US" sz="3200" dirty="0"/>
              <a:t> 386&amp;486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12" dur="5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7" dur="5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22"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0"/>
          <p:cNvSpPr>
            <a:spLocks noChangeArrowheads="1"/>
          </p:cNvSpPr>
          <p:nvPr/>
        </p:nvSpPr>
        <p:spPr bwMode="auto">
          <a:xfrm>
            <a:off x="611188" y="1714488"/>
            <a:ext cx="7104084" cy="4857783"/>
          </a:xfrm>
          <a:prstGeom prst="rect">
            <a:avLst/>
          </a:prstGeom>
          <a:noFill/>
          <a:ln w="9525">
            <a:noFill/>
            <a:miter lim="800000"/>
            <a:headEnd/>
            <a:tailEnd/>
          </a:ln>
        </p:spPr>
        <p:txBody>
          <a:bodyPr/>
          <a:lstStyle/>
          <a:p>
            <a:pPr marL="469900" indent="-469900">
              <a:spcBef>
                <a:spcPct val="20000"/>
              </a:spcBef>
              <a:buClr>
                <a:schemeClr val="accent2"/>
              </a:buClr>
              <a:buFont typeface="Wingdings" pitchFamily="2" charset="2"/>
              <a:buChar char="o"/>
            </a:pPr>
            <a:r>
              <a:rPr lang="en-US" sz="3200" dirty="0">
                <a:solidFill>
                  <a:srgbClr val="3399FF"/>
                </a:solidFill>
              </a:rPr>
              <a:t>SVGA</a:t>
            </a:r>
            <a:r>
              <a:rPr lang="en-US" sz="3200" dirty="0"/>
              <a:t> (Super Video Graphic Array); 800x600 pixel,16 </a:t>
            </a:r>
            <a:r>
              <a:rPr lang="en-US" sz="3200" dirty="0" err="1"/>
              <a:t>juta</a:t>
            </a:r>
            <a:r>
              <a:rPr lang="en-US" sz="3200" dirty="0"/>
              <a:t> </a:t>
            </a:r>
            <a:r>
              <a:rPr lang="en-US" sz="3200" dirty="0" err="1"/>
              <a:t>warna</a:t>
            </a:r>
            <a:endParaRPr lang="en-US" sz="3200" dirty="0"/>
          </a:p>
          <a:p>
            <a:pPr marL="469900" indent="-469900">
              <a:spcBef>
                <a:spcPct val="20000"/>
              </a:spcBef>
              <a:buClr>
                <a:schemeClr val="accent2"/>
              </a:buClr>
              <a:buFont typeface="Wingdings" pitchFamily="2" charset="2"/>
              <a:buChar char="o"/>
            </a:pPr>
            <a:r>
              <a:rPr lang="en-US" sz="3200" dirty="0">
                <a:solidFill>
                  <a:srgbClr val="3399FF"/>
                </a:solidFill>
              </a:rPr>
              <a:t>XGA</a:t>
            </a:r>
            <a:r>
              <a:rPr lang="en-US" sz="3200" dirty="0"/>
              <a:t> (Extended Graphic Array); 1024x768 pixel, 65.536 </a:t>
            </a:r>
            <a:r>
              <a:rPr lang="en-US" sz="3200" dirty="0" err="1"/>
              <a:t>warna</a:t>
            </a:r>
            <a:endParaRPr lang="en-US" sz="3200" dirty="0"/>
          </a:p>
          <a:p>
            <a:pPr marL="469900" indent="-469900">
              <a:spcBef>
                <a:spcPct val="20000"/>
              </a:spcBef>
              <a:buClr>
                <a:schemeClr val="accent2"/>
              </a:buClr>
              <a:buFont typeface="Wingdings" pitchFamily="2" charset="2"/>
              <a:buChar char="o"/>
            </a:pPr>
            <a:r>
              <a:rPr lang="en-US" sz="3200" dirty="0">
                <a:solidFill>
                  <a:srgbClr val="3399FF"/>
                </a:solidFill>
              </a:rPr>
              <a:t>SXGA </a:t>
            </a:r>
            <a:r>
              <a:rPr lang="en-US" sz="3200" dirty="0"/>
              <a:t>(Super Extended Graphic Array); 1280x1024</a:t>
            </a:r>
          </a:p>
          <a:p>
            <a:pPr marL="469900" indent="-469900">
              <a:spcBef>
                <a:spcPct val="20000"/>
              </a:spcBef>
              <a:buClr>
                <a:schemeClr val="accent2"/>
              </a:buClr>
              <a:buFont typeface="Wingdings" pitchFamily="2" charset="2"/>
              <a:buChar char="o"/>
            </a:pPr>
            <a:r>
              <a:rPr lang="en-US" sz="3200" dirty="0">
                <a:solidFill>
                  <a:srgbClr val="3399FF"/>
                </a:solidFill>
              </a:rPr>
              <a:t>UXGA </a:t>
            </a:r>
            <a:r>
              <a:rPr lang="en-US" sz="3200" dirty="0"/>
              <a:t>(Ultra Extended Graphic Array); 1600x1200</a:t>
            </a:r>
          </a:p>
        </p:txBody>
      </p:sp>
      <p:sp>
        <p:nvSpPr>
          <p:cNvPr id="5" name="Rectangle 2"/>
          <p:cNvSpPr>
            <a:spLocks noGrp="1" noChangeArrowheads="1"/>
          </p:cNvSpPr>
          <p:nvPr>
            <p:ph type="title"/>
          </p:nvPr>
        </p:nvSpPr>
        <p:spPr>
          <a:xfrm>
            <a:off x="214283" y="304801"/>
            <a:ext cx="7715304" cy="981060"/>
          </a:xfrm>
        </p:spPr>
        <p:txBody>
          <a:bodyPr>
            <a:normAutofit/>
          </a:bodyPr>
          <a:lstStyle/>
          <a:p>
            <a:pPr algn="ctr" eaLnBrk="1" hangingPunct="1"/>
            <a:r>
              <a:rPr lang="id-ID" sz="4800" dirty="0">
                <a:solidFill>
                  <a:schemeClr val="tx1"/>
                </a:solidFill>
              </a:rPr>
              <a:t>Adapter </a:t>
            </a:r>
            <a:r>
              <a:rPr lang="en-US" sz="4800" dirty="0">
                <a:solidFill>
                  <a:schemeClr val="tx1"/>
                </a:solidFill>
              </a:rPr>
              <a:t>Monitor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checkerboard(across)">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checkerboard(across)">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slide(fromBottom)">
                                      <p:cBhvr>
                                        <p:cTn id="22" dur="5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a:t>ara </a:t>
            </a:r>
            <a:r>
              <a:rPr lang="en-US" sz="4800" dirty="0"/>
              <a:t>K</a:t>
            </a:r>
            <a:r>
              <a:rPr lang="id-ID" sz="4800" dirty="0"/>
              <a:t>erja </a:t>
            </a:r>
            <a:r>
              <a:rPr lang="en-US" sz="4800" dirty="0"/>
              <a:t>M</a:t>
            </a:r>
            <a:r>
              <a:rPr lang="id-ID" sz="4800" dirty="0"/>
              <a:t>onitor</a:t>
            </a:r>
          </a:p>
        </p:txBody>
      </p:sp>
      <p:sp>
        <p:nvSpPr>
          <p:cNvPr id="8195" name="Content Placeholder 2"/>
          <p:cNvSpPr>
            <a:spLocks noGrp="1"/>
          </p:cNvSpPr>
          <p:nvPr>
            <p:ph idx="1"/>
          </p:nvPr>
        </p:nvSpPr>
        <p:spPr>
          <a:xfrm>
            <a:off x="214313" y="1714488"/>
            <a:ext cx="7572397" cy="4929200"/>
          </a:xfrm>
        </p:spPr>
        <p:txBody>
          <a:bodyPr>
            <a:normAutofit/>
          </a:bodyPr>
          <a:lstStyle/>
          <a:p>
            <a:r>
              <a:rPr lang="id-ID" sz="2600" dirty="0"/>
              <a:t>Prinsip kerja monitor konvensional, monitor CRT (Cathode Ray Tube), sama dengan prinsip kerja televisi yang berbasis CRT. Elektron ditembakkan dari belakang tabung gambar menuju bagian dalam tabung yang dilapis elemen yang terbuat dari bagian yang memiliki kemampuan untuk memendarkan cahaya. </a:t>
            </a:r>
            <a:endParaRPr lang="en-US" sz="2600" dirty="0"/>
          </a:p>
          <a:p>
            <a:r>
              <a:rPr lang="id-ID" sz="2600" dirty="0"/>
              <a:t>Sinar elektron tersebut melewati serangkaian magnet kuat yang membelok-belokkan sinar menuju bagian-bagian tertentu dari tabung bagian dalam.</a:t>
            </a: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12" dur="500"/>
                                        <p:tgtEl>
                                          <p:spTgt spid="8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wedge">
                                      <p:cBhvr>
                                        <p:cTn id="17" dur="2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14313" y="1571612"/>
            <a:ext cx="7572397" cy="5072076"/>
          </a:xfrm>
        </p:spPr>
        <p:txBody>
          <a:bodyPr>
            <a:normAutofit lnSpcReduction="10000"/>
          </a:bodyPr>
          <a:lstStyle/>
          <a:p>
            <a:r>
              <a:rPr lang="id-ID" sz="2600" dirty="0"/>
              <a:t>Begitu sinar tersebut sampai ke bagian kaca tabung TV atau monitor, dia akan menyinari lapisan berpendar, menyebabkan tempat-tempat tertentu untuk berpendar secara temporer.</a:t>
            </a:r>
          </a:p>
          <a:p>
            <a:r>
              <a:rPr lang="id-ID" sz="2800" dirty="0"/>
              <a:t>Setiap tempat tertentu mewakili pixel tertentu. Dengan mengontrol tegangan dari sinar tersebut, terciptalah teknologi yang mampu mengatur pixel-pixel tersebut untuk berpendar dengan intensitas cahaya tertentu. Dari pixel-pixel tersebut, dapat dibentuklah gambar.</a:t>
            </a:r>
            <a:endParaRPr lang="en-US" sz="2800" dirty="0"/>
          </a:p>
        </p:txBody>
      </p:sp>
      <p:sp>
        <p:nvSpPr>
          <p:cNvPr id="5" name="Title 1"/>
          <p:cNvSpPr>
            <a:spLocks noGrp="1"/>
          </p:cNvSpPr>
          <p:nvPr>
            <p:ph type="title"/>
          </p:nvPr>
        </p:nvSpPr>
        <p:spPr>
          <a:xfrm>
            <a:off x="457200" y="462916"/>
            <a:ext cx="7239000" cy="822944"/>
          </a:xfrm>
        </p:spPr>
        <p:txBody>
          <a:bodyPr>
            <a:noAutofit/>
          </a:bodyPr>
          <a:lstStyle/>
          <a:p>
            <a:pPr algn="ctr"/>
            <a:r>
              <a:rPr lang="en-US" sz="4800" dirty="0"/>
              <a:t>C</a:t>
            </a:r>
            <a:r>
              <a:rPr lang="id-ID" sz="4800" dirty="0"/>
              <a:t>ara </a:t>
            </a:r>
            <a:r>
              <a:rPr lang="en-US" sz="4800" dirty="0"/>
              <a:t>K</a:t>
            </a:r>
            <a:r>
              <a:rPr lang="id-ID" sz="4800" dirty="0"/>
              <a:t>erja </a:t>
            </a:r>
            <a:r>
              <a:rPr lang="en-US" sz="4800" dirty="0"/>
              <a:t>M</a:t>
            </a:r>
            <a:r>
              <a:rPr lang="id-ID" sz="4800" dirty="0"/>
              <a:t>onitor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Left)">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7218</TotalTime>
  <Words>2800</Words>
  <Application>Microsoft Office PowerPoint</Application>
  <PresentationFormat>On-screen Show (4:3)</PresentationFormat>
  <Paragraphs>171</Paragraphs>
  <Slides>47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Symbol</vt:lpstr>
      <vt:lpstr>Tahoma</vt:lpstr>
      <vt:lpstr>Times New Roman</vt:lpstr>
      <vt:lpstr>Trebuchet MS</vt:lpstr>
      <vt:lpstr>Wingdings</vt:lpstr>
      <vt:lpstr>Wingdings 2</vt:lpstr>
      <vt:lpstr>Opulent</vt:lpstr>
      <vt:lpstr>PowerPoint Presentation</vt:lpstr>
      <vt:lpstr>Monitor</vt:lpstr>
      <vt:lpstr>Monitor</vt:lpstr>
      <vt:lpstr>Monitor</vt:lpstr>
      <vt:lpstr>Monitor</vt:lpstr>
      <vt:lpstr>Adapter Monitor</vt:lpstr>
      <vt:lpstr>Adapter Monitor</vt:lpstr>
      <vt:lpstr>Cara Kerja Monitor</vt:lpstr>
      <vt:lpstr>Cara Kerja Monitor</vt:lpstr>
      <vt:lpstr>Cara Kerja Monitor</vt:lpstr>
      <vt:lpstr>Jenis-jenis monitor</vt:lpstr>
      <vt:lpstr>CRT (Cathode Ray Tube)</vt:lpstr>
      <vt:lpstr>PowerPoint Presentation</vt:lpstr>
      <vt:lpstr>PowerPoint Presentation</vt:lpstr>
      <vt:lpstr>CRT (Cathode Ray Tube)</vt:lpstr>
      <vt:lpstr>CRT (Cathode Ray Tube)</vt:lpstr>
      <vt:lpstr>Cara kerja monitor CRT</vt:lpstr>
      <vt:lpstr>Penampang monitor Crt</vt:lpstr>
      <vt:lpstr>Kelebihan Monitor CRT</vt:lpstr>
      <vt:lpstr>Kelebihan Monitor CRT</vt:lpstr>
      <vt:lpstr>Kekurangan Monitor CRT</vt:lpstr>
      <vt:lpstr>Kekurangan Monitor CRT</vt:lpstr>
      <vt:lpstr>LCD (Liquid Crystal Display)</vt:lpstr>
      <vt:lpstr>LCD (Liquid Crystal Display)</vt:lpstr>
      <vt:lpstr>LCD (Liquid Crystal Display)</vt:lpstr>
      <vt:lpstr>LCD (Liquid Crystal Display)</vt:lpstr>
      <vt:lpstr>Kelebihan monitor LCD</vt:lpstr>
      <vt:lpstr>kekurangan monitor LCD</vt:lpstr>
      <vt:lpstr>Cara kerja monitor LCD</vt:lpstr>
      <vt:lpstr>Cara kerja Monitor LCD</vt:lpstr>
      <vt:lpstr>Cara kerja monitor LCD</vt:lpstr>
      <vt:lpstr>Contrast ratio</vt:lpstr>
      <vt:lpstr>Contrast ratio</vt:lpstr>
      <vt:lpstr>Response time</vt:lpstr>
      <vt:lpstr>Response time</vt:lpstr>
      <vt:lpstr>PowerPoint Presentation</vt:lpstr>
      <vt:lpstr>PowerPoint Presentation</vt:lpstr>
      <vt:lpstr>plasma</vt:lpstr>
      <vt:lpstr>Contoh Plasma Monitor</vt:lpstr>
      <vt:lpstr>plasma</vt:lpstr>
      <vt:lpstr>plasma</vt:lpstr>
      <vt:lpstr>plasma</vt:lpstr>
      <vt:lpstr>Beberapa faktor yang mempengaruhi kualitas dari sebuah monitor</vt:lpstr>
      <vt:lpstr>Beberapa faktor yang mempengaruhi kualitas dari sebuah monitor</vt:lpstr>
      <vt:lpstr>Beberapa faktor yang mempengaruhi kualitas dari sebuah monitor</vt:lpstr>
      <vt:lpstr>Beberapa faktor yang mempengaruhi kualitas dari sebuah monitor</vt:lpstr>
      <vt:lpstr>Tugas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Monitor</dc:title>
  <dc:creator>Elmor Wagiu</dc:creator>
  <cp:lastModifiedBy>Windows User</cp:lastModifiedBy>
  <cp:revision>12</cp:revision>
  <cp:lastPrinted>1601-01-01T00:00:00Z</cp:lastPrinted>
  <dcterms:created xsi:type="dcterms:W3CDTF">2000-05-25T12:59:09Z</dcterms:created>
  <dcterms:modified xsi:type="dcterms:W3CDTF">2018-09-27T12:40:47Z</dcterms:modified>
</cp:coreProperties>
</file>