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75" r:id="rId3"/>
    <p:sldId id="298" r:id="rId4"/>
    <p:sldId id="299" r:id="rId5"/>
    <p:sldId id="300" r:id="rId6"/>
    <p:sldId id="277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301" r:id="rId22"/>
    <p:sldId id="302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>
      <p:cViewPr varScale="1">
        <p:scale>
          <a:sx n="75" d="100"/>
          <a:sy n="75" d="100"/>
        </p:scale>
        <p:origin x="-4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33F3B1C-6434-416C-9512-B3C598EED892}" type="datetimeFigureOut">
              <a:rPr lang="en-US"/>
              <a:pPr>
                <a:defRPr/>
              </a:pPr>
              <a:t>10/23/2014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5629A21-AAF2-4DF1-94FC-E1BF29E97D4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34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920A0A-08A7-4BD6-AC79-A4250183B9ED}" type="slidenum">
              <a:rPr lang="en-AU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33A1A8-A557-4A63-BC77-7D7952E13913}" type="slidenum">
              <a:rPr lang="en-AU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0F8354-CF12-4DCD-8317-38580516A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93B2F-4809-4B41-A103-9E49BF9F00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DB4A6-2F37-4683-8DDF-B6AA9FF0D6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46683-7766-4A43-B8FD-1042374BB6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799257B-A700-4AC3-9A77-7E655951D4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D438F-30C1-4801-8BFC-FB74463C73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5A1E7-5AE0-4C06-ACAB-C9C50F36FC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6B27C-947B-48DF-B5B5-764315C5E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D7717-42AB-493A-97E8-F931CB4841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FE352-EEAE-488C-898E-768E607A6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BC936CD-A505-4928-915B-3EF764F63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D913A6E-25C6-4433-BD95-544FE531A0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b="1" smtClean="0"/>
              <a:t>Clipping 2D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00800" cy="533400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Andriana</a:t>
            </a:r>
            <a:r>
              <a:rPr lang="en-US" dirty="0" smtClean="0"/>
              <a:t>., S.</a:t>
            </a:r>
            <a:r>
              <a:rPr lang="en-US" dirty="0" err="1" smtClean="0"/>
              <a:t>Kom</a:t>
            </a:r>
            <a:r>
              <a:rPr lang="en-US" dirty="0" smtClean="0"/>
              <a:t>.,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04800"/>
            <a:ext cx="561340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33400" y="36576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400"/>
              <a:t>Gambar 5.2</a:t>
            </a:r>
            <a:r>
              <a:rPr lang="en-US" sz="2400" b="1"/>
              <a:t>. </a:t>
            </a:r>
            <a:r>
              <a:rPr lang="en-US" sz="2400" i="1"/>
              <a:t>Region code dinyatakan dengan biner memperlihatkan posisi dari titik terhadap bidang clipping.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area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xMin</a:t>
            </a:r>
            <a:r>
              <a:rPr lang="en-US" dirty="0" smtClean="0"/>
              <a:t> = 1, </a:t>
            </a:r>
            <a:r>
              <a:rPr lang="en-US" dirty="0" err="1" smtClean="0"/>
              <a:t>yMin</a:t>
            </a:r>
            <a:r>
              <a:rPr lang="en-US" dirty="0" smtClean="0"/>
              <a:t> =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xMax</a:t>
            </a:r>
            <a:r>
              <a:rPr lang="en-US" dirty="0" smtClean="0"/>
              <a:t> = 4, </a:t>
            </a:r>
            <a:r>
              <a:rPr lang="en-US" dirty="0" err="1" smtClean="0"/>
              <a:t>yMax</a:t>
            </a:r>
            <a:r>
              <a:rPr lang="en-US" dirty="0" smtClean="0"/>
              <a:t>= 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P(-1,-2) – (5,6)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region code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err="1" smtClean="0"/>
              <a:t>Jawab</a:t>
            </a:r>
            <a:r>
              <a:rPr lang="en-US" sz="2000" b="1" dirty="0" smtClean="0"/>
              <a:t>: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/>
              <a:t>	1.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P: </a:t>
            </a:r>
            <a:r>
              <a:rPr lang="en-US" sz="2000" dirty="0" smtClean="0"/>
              <a:t>	Ujung </a:t>
            </a:r>
            <a:r>
              <a:rPr lang="en-US" sz="2000" dirty="0" err="1" smtClean="0"/>
              <a:t>garis</a:t>
            </a:r>
            <a:r>
              <a:rPr lang="en-US" sz="2000" dirty="0" smtClean="0"/>
              <a:t> P(-1, -2)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L = 1;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x &lt; </a:t>
            </a:r>
            <a:r>
              <a:rPr lang="en-US" sz="2000" dirty="0" err="1" smtClean="0"/>
              <a:t>xMin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-1 &lt; 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R = 0;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x &lt; </a:t>
            </a:r>
            <a:r>
              <a:rPr lang="en-US" sz="2000" dirty="0" err="1" smtClean="0"/>
              <a:t>xMax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-1 &lt; 4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B = 1;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y &lt; </a:t>
            </a:r>
            <a:r>
              <a:rPr lang="en-US" sz="2000" dirty="0" err="1" smtClean="0"/>
              <a:t>yMin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-2 &lt; 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 = 0;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y &lt; </a:t>
            </a:r>
            <a:r>
              <a:rPr lang="en-US" sz="2000" dirty="0" err="1" smtClean="0"/>
              <a:t>yMax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-2 &lt; 5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region code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ujung</a:t>
            </a:r>
            <a:r>
              <a:rPr lang="en-US" sz="2000" dirty="0" smtClean="0"/>
              <a:t> P(-1,-2)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0101,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		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04800"/>
            <a:ext cx="29130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48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		 Ujung </a:t>
            </a:r>
            <a:r>
              <a:rPr lang="en-US" sz="2800" dirty="0" err="1" smtClean="0"/>
              <a:t>garis</a:t>
            </a:r>
            <a:r>
              <a:rPr lang="en-US" sz="2800" dirty="0" smtClean="0"/>
              <a:t> P(5,6).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 = 0;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x &gt; </a:t>
            </a:r>
            <a:r>
              <a:rPr lang="en-US" sz="2800" dirty="0" err="1" smtClean="0"/>
              <a:t>xMin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5 &gt; 1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 = 1;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x &gt; </a:t>
            </a:r>
            <a:r>
              <a:rPr lang="en-US" sz="2800" dirty="0" err="1" smtClean="0"/>
              <a:t>xMax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5 &gt; 4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 = 0;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y &gt; </a:t>
            </a:r>
            <a:r>
              <a:rPr lang="en-US" sz="2800" dirty="0" err="1" smtClean="0"/>
              <a:t>yMin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6 &gt; 1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 = 1;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y &gt; </a:t>
            </a:r>
            <a:r>
              <a:rPr lang="en-US" sz="2800" dirty="0" err="1" smtClean="0"/>
              <a:t>yMax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6 &gt; 5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i="1" dirty="0" smtClean="0"/>
              <a:t>region code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ujung</a:t>
            </a:r>
            <a:r>
              <a:rPr lang="en-US" sz="2800" dirty="0" smtClean="0"/>
              <a:t> P(5,6)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1010,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i="1" dirty="0" smtClean="0"/>
              <a:t>region code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ujung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0000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P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partialy</a:t>
            </a:r>
            <a:r>
              <a:rPr lang="en-US" sz="2800" i="1" dirty="0" smtClean="0"/>
              <a:t> invisible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dipotong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Menentukan Titik Potong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ketampakannya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area </a:t>
            </a:r>
            <a:r>
              <a:rPr lang="en-US" dirty="0" err="1" smtClean="0"/>
              <a:t>gambar</a:t>
            </a:r>
            <a:r>
              <a:rPr lang="en-US" dirty="0" smtClean="0"/>
              <a:t>.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bit=1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region code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Tabel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81000" y="685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Tabel 5.2</a:t>
            </a:r>
            <a:r>
              <a:rPr lang="en-US" sz="2400" b="1"/>
              <a:t>. </a:t>
            </a:r>
            <a:r>
              <a:rPr lang="en-US" sz="2400" i="1"/>
              <a:t>Mencari titik potong.</a:t>
            </a: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22020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Dengan</a:t>
            </a:r>
            <a:r>
              <a:rPr lang="en-US" sz="2000" dirty="0" smtClean="0"/>
              <a:t> Xp1, Xp2, Yp1 </a:t>
            </a:r>
            <a:r>
              <a:rPr lang="en-US" sz="2000" dirty="0" err="1" smtClean="0"/>
              <a:t>dan</a:t>
            </a:r>
            <a:r>
              <a:rPr lang="en-US" sz="2000" dirty="0" smtClean="0"/>
              <a:t> Yp2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Ymin</a:t>
            </a:r>
            <a:r>
              <a:rPr lang="en-US" sz="2000" dirty="0" smtClean="0"/>
              <a:t> – y1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Xp1 = x1+ 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	      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Ymax</a:t>
            </a:r>
            <a:r>
              <a:rPr lang="en-US" sz="2000" dirty="0" smtClean="0"/>
              <a:t> – y1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Xp2 = x1 + 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	     M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Yp1 = y1 + m * (</a:t>
            </a:r>
            <a:r>
              <a:rPr lang="en-US" sz="2000" dirty="0" err="1" smtClean="0"/>
              <a:t>xmin</a:t>
            </a:r>
            <a:r>
              <a:rPr lang="en-US" sz="2000" dirty="0" smtClean="0"/>
              <a:t> – x1)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Yp2 = y1 + m * (</a:t>
            </a:r>
            <a:r>
              <a:rPr lang="en-US" sz="2000" dirty="0" err="1" smtClean="0"/>
              <a:t>xmax</a:t>
            </a:r>
            <a:r>
              <a:rPr lang="en-US" sz="2000" dirty="0" smtClean="0"/>
              <a:t> – x1)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b="1" dirty="0" err="1" smtClean="0"/>
              <a:t>Dengan</a:t>
            </a:r>
            <a:r>
              <a:rPr lang="en-US" sz="2000" b="1" dirty="0" smtClean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Y2 – Y1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 = 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X2 - X1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381000"/>
            <a:ext cx="8229600" cy="4525963"/>
          </a:xfrm>
        </p:spPr>
        <p:txBody>
          <a:bodyPr/>
          <a:lstStyle/>
          <a:p>
            <a:r>
              <a:rPr lang="en-US" smtClean="0"/>
              <a:t>Bergantung kepada lokasi ujung garis maka kita akan memperoleh 2, 3, atau 4 titik potong seperti pada </a:t>
            </a:r>
            <a:r>
              <a:rPr lang="en-US" b="1" smtClean="0"/>
              <a:t>Gambar 5.3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133600"/>
            <a:ext cx="6858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762000" y="3886200"/>
            <a:ext cx="691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Gambar 5.3 </a:t>
            </a:r>
            <a:r>
              <a:rPr lang="en-US" sz="2400" i="1"/>
              <a:t>Kemungkinan banyaknya titik potong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potong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P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: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Cara </a:t>
            </a:r>
            <a:r>
              <a:rPr lang="en-US" sz="2000" b="1" dirty="0" err="1" smtClean="0"/>
              <a:t>mencari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potong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berikut</a:t>
            </a:r>
            <a:r>
              <a:rPr lang="en-US" sz="2000" b="1" dirty="0" smtClean="0"/>
              <a:t> :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potong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P (-1,-2) – (5,6)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	y2 – y1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 = 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     x2 – x1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    6 – (-2 )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= 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    5 - (-1)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= 8/6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Region code 0101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titik</a:t>
            </a:r>
            <a:r>
              <a:rPr lang="en-US" sz="2000" b="1" dirty="0" smtClean="0"/>
              <a:t> (-1,-2):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 L=1  yp1 = y1 + m * (</a:t>
            </a:r>
            <a:r>
              <a:rPr lang="en-US" sz="2000" dirty="0" err="1" smtClean="0"/>
              <a:t>xmin</a:t>
            </a:r>
            <a:r>
              <a:rPr lang="en-US" sz="2000" dirty="0" smtClean="0"/>
              <a:t> – x1)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        = -2 + (8/6) * (1-(-1))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 yp1 = 0,86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potongnya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(xmin,yp1) = </a:t>
            </a:r>
            <a:r>
              <a:rPr lang="en-US" sz="2000" b="1" dirty="0" smtClean="0"/>
              <a:t>(1, 0.86)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	         </a:t>
            </a:r>
            <a:r>
              <a:rPr lang="en-US" sz="2000" dirty="0" err="1" smtClean="0"/>
              <a:t>Ymin</a:t>
            </a:r>
            <a:r>
              <a:rPr lang="en-US" sz="2000" dirty="0" smtClean="0"/>
              <a:t> – y1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 B = 1  xp1 = x1 + 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		 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   (1 – (-2))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= -1 + 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		      8/6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	xp1 = 1.25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potongnya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(xp1, </a:t>
            </a:r>
            <a:r>
              <a:rPr lang="en-US" sz="2000" dirty="0" err="1" smtClean="0"/>
              <a:t>ymin</a:t>
            </a:r>
            <a:r>
              <a:rPr lang="en-US" sz="2000" dirty="0" smtClean="0"/>
              <a:t>) = </a:t>
            </a:r>
            <a:r>
              <a:rPr lang="en-US" sz="2000" b="1" dirty="0" smtClean="0"/>
              <a:t>(1.25 , 1)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Pendahuluan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Clipping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digambar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i="1" dirty="0" smtClean="0"/>
              <a:t>window viewing </a:t>
            </a:r>
            <a:r>
              <a:rPr lang="en-US" dirty="0" smtClean="0"/>
              <a:t>(area </a:t>
            </a:r>
            <a:r>
              <a:rPr lang="en-US" dirty="0" err="1" smtClean="0"/>
              <a:t>gambar</a:t>
            </a:r>
            <a:r>
              <a:rPr lang="en-US" dirty="0" smtClean="0"/>
              <a:t>).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algoritam</a:t>
            </a:r>
            <a:r>
              <a:rPr lang="en-US" dirty="0" smtClean="0"/>
              <a:t> </a:t>
            </a:r>
            <a:r>
              <a:rPr lang="en-US" i="1" dirty="0" smtClean="0"/>
              <a:t>clipping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b="1" dirty="0" smtClean="0"/>
              <a:t>Cohen–Sutherland.</a:t>
            </a:r>
            <a:endParaRPr lang="en-US" dirty="0" smtClean="0"/>
          </a:p>
          <a:p>
            <a:pPr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3810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Region code 1010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titik</a:t>
            </a:r>
            <a:r>
              <a:rPr lang="en-US" sz="2400" b="1" dirty="0" smtClean="0"/>
              <a:t> (5,6):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 R =1  yp2 = y1 + m * (</a:t>
            </a:r>
            <a:r>
              <a:rPr lang="en-US" sz="2400" dirty="0" err="1" smtClean="0"/>
              <a:t>xmax</a:t>
            </a:r>
            <a:r>
              <a:rPr lang="en-US" sz="2400" dirty="0" smtClean="0"/>
              <a:t> – x1)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		= 6 + (8/6) * (4-5)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	    yp2 = 4.7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potongnya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(</a:t>
            </a:r>
            <a:r>
              <a:rPr lang="en-US" sz="2400" dirty="0" err="1" smtClean="0"/>
              <a:t>xmax</a:t>
            </a:r>
            <a:r>
              <a:rPr lang="en-US" sz="2400" dirty="0" smtClean="0"/>
              <a:t>, yp2) = (</a:t>
            </a:r>
            <a:r>
              <a:rPr lang="en-US" sz="2400" b="1" dirty="0" smtClean="0"/>
              <a:t>4, 4.7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			   </a:t>
            </a:r>
            <a:r>
              <a:rPr lang="en-US" sz="2400" dirty="0" err="1" smtClean="0"/>
              <a:t>Ymax</a:t>
            </a:r>
            <a:r>
              <a:rPr lang="en-US" sz="2400" dirty="0" smtClean="0"/>
              <a:t> – y1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 T =1  xp2 = x1 + 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		 		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		(5 – 6)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= 5 + 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			8/6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xp2 = 4.25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potongnya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(xp2, </a:t>
            </a:r>
            <a:r>
              <a:rPr lang="en-US" sz="2400" dirty="0" err="1" smtClean="0"/>
              <a:t>ymax</a:t>
            </a:r>
            <a:r>
              <a:rPr lang="en-US" sz="2400" dirty="0" smtClean="0"/>
              <a:t>) = (</a:t>
            </a:r>
            <a:r>
              <a:rPr lang="en-US" sz="2400" b="1" dirty="0" smtClean="0"/>
              <a:t>4.25 , 5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potong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P </a:t>
            </a:r>
            <a:r>
              <a:rPr lang="en-US" sz="2400" dirty="0" err="1" smtClean="0"/>
              <a:t>yaitu</a:t>
            </a:r>
            <a:r>
              <a:rPr lang="en-US" sz="2400" dirty="0" smtClean="0"/>
              <a:t> (1, 0.86) , (1.25 ,1 ) , (4 , 4.7) , (4.25 , 5).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potong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b="1" i="1" dirty="0" smtClean="0"/>
              <a:t>viewport </a:t>
            </a:r>
            <a:r>
              <a:rPr lang="en-US" sz="2400" dirty="0" err="1" smtClean="0"/>
              <a:t>yaitu</a:t>
            </a:r>
            <a:r>
              <a:rPr lang="en-US" sz="2400" dirty="0" smtClean="0"/>
              <a:t> (</a:t>
            </a:r>
            <a:r>
              <a:rPr lang="en-US" sz="2400" b="1" dirty="0" smtClean="0"/>
              <a:t>1.25 , 1</a:t>
            </a:r>
            <a:r>
              <a:rPr lang="en-US" sz="2400" dirty="0" smtClean="0"/>
              <a:t>) 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dan</a:t>
            </a:r>
            <a:r>
              <a:rPr lang="en-US" sz="2400" dirty="0" smtClean="0"/>
              <a:t> (</a:t>
            </a:r>
            <a:r>
              <a:rPr lang="en-US" sz="2400" b="1" dirty="0" smtClean="0"/>
              <a:t>4 , 4.7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region</a:t>
            </a:r>
            <a:r>
              <a:rPr lang="en-US" dirty="0" smtClean="0"/>
              <a:t> </a:t>
            </a:r>
            <a:r>
              <a:rPr lang="en-US" i="1" dirty="0" smtClean="0"/>
              <a:t>code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Q(-1,5) – (6,7)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area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xMin</a:t>
            </a:r>
            <a:r>
              <a:rPr lang="en-US" dirty="0" smtClean="0"/>
              <a:t> = 1, </a:t>
            </a:r>
            <a:r>
              <a:rPr lang="en-US" dirty="0" err="1" smtClean="0"/>
              <a:t>yMin</a:t>
            </a:r>
            <a:r>
              <a:rPr lang="en-US" dirty="0" smtClean="0"/>
              <a:t> =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xMax</a:t>
            </a:r>
            <a:r>
              <a:rPr lang="en-US" dirty="0" smtClean="0"/>
              <a:t> = 4, </a:t>
            </a:r>
            <a:r>
              <a:rPr lang="en-US" dirty="0" err="1" smtClean="0"/>
              <a:t>yMax</a:t>
            </a:r>
            <a:r>
              <a:rPr lang="en-US" dirty="0" smtClean="0"/>
              <a:t>= 5 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potongnya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7200" dirty="0" smtClean="0"/>
              <a:t>Terimakasih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Selamat Belajar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F97-A64C-44CD-A61D-AB439543006E}" type="slidenum">
              <a:rPr lang="en-US" altLang="en-US"/>
              <a:pPr/>
              <a:t>3</a:t>
            </a:fld>
            <a:endParaRPr lang="en-US" alt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1524" y="1714500"/>
            <a:ext cx="6458857" cy="4286250"/>
            <a:chOff x="672" y="768"/>
            <a:chExt cx="4272" cy="2880"/>
          </a:xfrm>
        </p:grpSpPr>
        <p:sp>
          <p:nvSpPr>
            <p:cNvPr id="105478" name="Line 6"/>
            <p:cNvSpPr>
              <a:spLocks noChangeShapeType="1"/>
            </p:cNvSpPr>
            <p:nvPr/>
          </p:nvSpPr>
          <p:spPr bwMode="auto">
            <a:xfrm>
              <a:off x="1392" y="816"/>
              <a:ext cx="0" cy="278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>
              <a:off x="4224" y="768"/>
              <a:ext cx="0" cy="28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0" name="Line 8"/>
            <p:cNvSpPr>
              <a:spLocks noChangeShapeType="1"/>
            </p:cNvSpPr>
            <p:nvPr/>
          </p:nvSpPr>
          <p:spPr bwMode="auto">
            <a:xfrm>
              <a:off x="672" y="1440"/>
              <a:ext cx="4272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1" name="Line 9"/>
            <p:cNvSpPr>
              <a:spLocks noChangeShapeType="1"/>
            </p:cNvSpPr>
            <p:nvPr/>
          </p:nvSpPr>
          <p:spPr bwMode="auto">
            <a:xfrm>
              <a:off x="672" y="3072"/>
              <a:ext cx="4272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2" name="Line 10"/>
            <p:cNvSpPr>
              <a:spLocks noChangeShapeType="1"/>
            </p:cNvSpPr>
            <p:nvPr/>
          </p:nvSpPr>
          <p:spPr bwMode="auto">
            <a:xfrm>
              <a:off x="1392" y="1440"/>
              <a:ext cx="0" cy="16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3" name="Line 11"/>
            <p:cNvSpPr>
              <a:spLocks noChangeShapeType="1"/>
            </p:cNvSpPr>
            <p:nvPr/>
          </p:nvSpPr>
          <p:spPr bwMode="auto">
            <a:xfrm>
              <a:off x="1392" y="1440"/>
              <a:ext cx="2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4" name="Line 12"/>
            <p:cNvSpPr>
              <a:spLocks noChangeShapeType="1"/>
            </p:cNvSpPr>
            <p:nvPr/>
          </p:nvSpPr>
          <p:spPr bwMode="auto">
            <a:xfrm>
              <a:off x="1392" y="3072"/>
              <a:ext cx="2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5" name="Line 13"/>
            <p:cNvSpPr>
              <a:spLocks noChangeShapeType="1"/>
            </p:cNvSpPr>
            <p:nvPr/>
          </p:nvSpPr>
          <p:spPr bwMode="auto">
            <a:xfrm>
              <a:off x="4224" y="1440"/>
              <a:ext cx="0" cy="16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2148417" y="2995911"/>
            <a:ext cx="1741714" cy="156864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>
            <a:off x="1136952" y="2286000"/>
            <a:ext cx="145143" cy="26431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88" name="Line 16"/>
          <p:cNvSpPr>
            <a:spLocks noChangeShapeType="1"/>
          </p:cNvSpPr>
          <p:nvPr/>
        </p:nvSpPr>
        <p:spPr bwMode="auto">
          <a:xfrm flipV="1">
            <a:off x="3749524" y="4000500"/>
            <a:ext cx="1378857" cy="17145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89" name="Line 17"/>
          <p:cNvSpPr>
            <a:spLocks noChangeShapeType="1"/>
          </p:cNvSpPr>
          <p:nvPr/>
        </p:nvSpPr>
        <p:spPr bwMode="auto">
          <a:xfrm flipV="1">
            <a:off x="4209143" y="4000500"/>
            <a:ext cx="919238" cy="1143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>
            <a:off x="3531810" y="2000250"/>
            <a:ext cx="3048000" cy="25717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>
            <a:off x="4402667" y="2735461"/>
            <a:ext cx="1669143" cy="1407914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6118679" y="1714500"/>
            <a:ext cx="2231329" cy="4412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r>
              <a:rPr lang="en-US" sz="2300" dirty="0">
                <a:latin typeface="Times New Roman" pitchFamily="18" charset="0"/>
              </a:rPr>
              <a:t>Clipping window</a:t>
            </a:r>
          </a:p>
        </p:txBody>
      </p:sp>
      <p:sp>
        <p:nvSpPr>
          <p:cNvPr id="105493" name="Line 21"/>
          <p:cNvSpPr>
            <a:spLocks noChangeShapeType="1"/>
          </p:cNvSpPr>
          <p:nvPr/>
        </p:nvSpPr>
        <p:spPr bwMode="auto">
          <a:xfrm flipH="1">
            <a:off x="4983238" y="2071688"/>
            <a:ext cx="2177143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483810" y="5429250"/>
            <a:ext cx="2155987" cy="4412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r>
              <a:rPr lang="en-US" sz="2300" dirty="0">
                <a:latin typeface="Times New Roman" pitchFamily="18" charset="0"/>
              </a:rPr>
              <a:t>(</a:t>
            </a:r>
            <a:r>
              <a:rPr lang="en-US" sz="2300" dirty="0" err="1">
                <a:latin typeface="Times New Roman" pitchFamily="18" charset="0"/>
              </a:rPr>
              <a:t>xwmin</a:t>
            </a:r>
            <a:r>
              <a:rPr lang="en-US" sz="2300" dirty="0">
                <a:latin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</a:rPr>
              <a:t>ywmin</a:t>
            </a:r>
            <a:r>
              <a:rPr lang="en-US" sz="2300" dirty="0">
                <a:latin typeface="Times New Roman" pitchFamily="18" charset="0"/>
              </a:rPr>
              <a:t>)</a:t>
            </a:r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 flipV="1">
            <a:off x="1427238" y="5143500"/>
            <a:ext cx="362857" cy="3571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1282096" y="1928813"/>
            <a:ext cx="2205681" cy="4412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r>
              <a:rPr lang="en-US" sz="2300" dirty="0">
                <a:latin typeface="Times New Roman" pitchFamily="18" charset="0"/>
              </a:rPr>
              <a:t>(</a:t>
            </a:r>
            <a:r>
              <a:rPr lang="en-US" sz="2300" dirty="0" err="1">
                <a:latin typeface="Times New Roman" pitchFamily="18" charset="0"/>
              </a:rPr>
              <a:t>xwmin</a:t>
            </a:r>
            <a:r>
              <a:rPr lang="en-US" sz="2300" dirty="0">
                <a:latin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</a:rPr>
              <a:t>ywmax</a:t>
            </a:r>
            <a:r>
              <a:rPr lang="en-US" sz="2300" dirty="0">
                <a:latin typeface="Times New Roman" pitchFamily="18" charset="0"/>
              </a:rPr>
              <a:t>)</a:t>
            </a:r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 flipH="1">
            <a:off x="1790095" y="2286000"/>
            <a:ext cx="508000" cy="4286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498" name="Text Box 26"/>
          <p:cNvSpPr txBox="1">
            <a:spLocks noChangeArrowheads="1"/>
          </p:cNvSpPr>
          <p:nvPr/>
        </p:nvSpPr>
        <p:spPr bwMode="auto">
          <a:xfrm>
            <a:off x="6071810" y="5572125"/>
            <a:ext cx="2205681" cy="4412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r>
              <a:rPr lang="en-US" sz="2300" dirty="0">
                <a:latin typeface="Times New Roman" pitchFamily="18" charset="0"/>
              </a:rPr>
              <a:t>(</a:t>
            </a:r>
            <a:r>
              <a:rPr lang="en-US" sz="2300" dirty="0" err="1">
                <a:latin typeface="Times New Roman" pitchFamily="18" charset="0"/>
              </a:rPr>
              <a:t>xwmax</a:t>
            </a:r>
            <a:r>
              <a:rPr lang="en-US" sz="2300" dirty="0">
                <a:latin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</a:rPr>
              <a:t>ywmin</a:t>
            </a:r>
            <a:r>
              <a:rPr lang="en-US" sz="2300" dirty="0">
                <a:latin typeface="Times New Roman" pitchFamily="18" charset="0"/>
              </a:rPr>
              <a:t>)</a:t>
            </a:r>
          </a:p>
        </p:txBody>
      </p:sp>
      <p:sp>
        <p:nvSpPr>
          <p:cNvPr id="105499" name="Line 27"/>
          <p:cNvSpPr>
            <a:spLocks noChangeShapeType="1"/>
          </p:cNvSpPr>
          <p:nvPr/>
        </p:nvSpPr>
        <p:spPr bwMode="auto">
          <a:xfrm flipH="1" flipV="1">
            <a:off x="6071810" y="5143500"/>
            <a:ext cx="1016000" cy="5000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6144381" y="3071813"/>
            <a:ext cx="2255373" cy="4412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86493" tIns="43247" rIns="86493" bIns="43247">
            <a:spAutoFit/>
          </a:bodyPr>
          <a:lstStyle/>
          <a:p>
            <a:r>
              <a:rPr lang="en-US" sz="2300" dirty="0">
                <a:latin typeface="Times New Roman" pitchFamily="18" charset="0"/>
              </a:rPr>
              <a:t>(</a:t>
            </a:r>
            <a:r>
              <a:rPr lang="en-US" sz="2300" dirty="0" err="1">
                <a:latin typeface="Times New Roman" pitchFamily="18" charset="0"/>
              </a:rPr>
              <a:t>xwmax</a:t>
            </a:r>
            <a:r>
              <a:rPr lang="en-US" sz="2300" dirty="0">
                <a:latin typeface="Times New Roman" pitchFamily="18" charset="0"/>
              </a:rPr>
              <a:t>, </a:t>
            </a:r>
            <a:r>
              <a:rPr lang="en-US" sz="2300" dirty="0" err="1">
                <a:latin typeface="Times New Roman" pitchFamily="18" charset="0"/>
              </a:rPr>
              <a:t>ywmax</a:t>
            </a:r>
            <a:r>
              <a:rPr lang="en-US" sz="2300" dirty="0">
                <a:latin typeface="Times New Roman" pitchFamily="18" charset="0"/>
              </a:rPr>
              <a:t>)</a:t>
            </a:r>
          </a:p>
        </p:txBody>
      </p:sp>
      <p:sp>
        <p:nvSpPr>
          <p:cNvPr id="105501" name="Line 29"/>
          <p:cNvSpPr>
            <a:spLocks noChangeShapeType="1"/>
          </p:cNvSpPr>
          <p:nvPr/>
        </p:nvSpPr>
        <p:spPr bwMode="auto">
          <a:xfrm flipH="1" flipV="1">
            <a:off x="6071810" y="2714625"/>
            <a:ext cx="1233714" cy="5000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217714" y="214313"/>
            <a:ext cx="7547429" cy="54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493" tIns="43247" rIns="86493" bIns="43247">
            <a:spAutoFit/>
          </a:bodyPr>
          <a:lstStyle/>
          <a:p>
            <a:pPr defTabSz="914485"/>
            <a:r>
              <a:rPr lang="en-US" sz="3000" dirty="0" err="1"/>
              <a:t>Apa</a:t>
            </a:r>
            <a:r>
              <a:rPr lang="en-US" sz="3000" dirty="0"/>
              <a:t> Yang </a:t>
            </a:r>
            <a:r>
              <a:rPr lang="en-US" sz="3000" dirty="0" err="1"/>
              <a:t>Diinginkan</a:t>
            </a:r>
            <a:r>
              <a:rPr lang="en-US" sz="3000" dirty="0"/>
              <a:t> Dari </a:t>
            </a:r>
            <a:r>
              <a:rPr lang="en-US" sz="3000" dirty="0" err="1"/>
              <a:t>Kliping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6" grpId="0" animBg="1"/>
      <p:bldP spid="105487" grpId="0" animBg="1"/>
      <p:bldP spid="105488" grpId="0" animBg="1"/>
      <p:bldP spid="105489" grpId="0" animBg="1"/>
      <p:bldP spid="105490" grpId="0" animBg="1"/>
      <p:bldP spid="1054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5" y="285750"/>
            <a:ext cx="7544405" cy="642938"/>
          </a:xfrm>
        </p:spPr>
        <p:txBody>
          <a:bodyPr>
            <a:normAutofit fontScale="90000"/>
          </a:bodyPr>
          <a:lstStyle/>
          <a:p>
            <a:r>
              <a:rPr lang="en-US" sz="3500" dirty="0" err="1"/>
              <a:t>Kliping</a:t>
            </a:r>
            <a:r>
              <a:rPr lang="en-US" sz="3500" dirty="0"/>
              <a:t> </a:t>
            </a:r>
            <a:r>
              <a:rPr lang="en-US" sz="3500" dirty="0" err="1"/>
              <a:t>Titik</a:t>
            </a:r>
            <a:endParaRPr lang="en-US" sz="3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2277-ABED-41A5-AC24-A66D640BB09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7714" y="1071563"/>
            <a:ext cx="8926286" cy="54292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menentukan</a:t>
            </a:r>
            <a:r>
              <a:rPr lang="en-US" sz="2300" dirty="0"/>
              <a:t> </a:t>
            </a:r>
            <a:r>
              <a:rPr lang="en-US" sz="2300" dirty="0" err="1"/>
              <a:t>letak</a:t>
            </a:r>
            <a:r>
              <a:rPr lang="en-US" sz="2300" dirty="0"/>
              <a:t> </a:t>
            </a:r>
            <a:r>
              <a:rPr lang="en-US" sz="2300" dirty="0" err="1"/>
              <a:t>suatu</a:t>
            </a:r>
            <a:r>
              <a:rPr lang="en-US" sz="2300" dirty="0"/>
              <a:t> </a:t>
            </a:r>
            <a:r>
              <a:rPr lang="en-US" sz="2300" dirty="0" err="1"/>
              <a:t>titik</a:t>
            </a:r>
            <a:r>
              <a:rPr lang="en-US" sz="2300" dirty="0"/>
              <a:t> </a:t>
            </a:r>
            <a:r>
              <a:rPr lang="en-US" sz="2300" dirty="0" err="1"/>
              <a:t>di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jendela</a:t>
            </a:r>
            <a:r>
              <a:rPr lang="en-US" sz="2300" dirty="0"/>
              <a:t> </a:t>
            </a:r>
            <a:r>
              <a:rPr lang="en-US" sz="2300" dirty="0" err="1"/>
              <a:t>kliping</a:t>
            </a:r>
            <a:r>
              <a:rPr lang="en-US" sz="2300" dirty="0"/>
              <a:t>, </a:t>
            </a:r>
            <a:r>
              <a:rPr lang="en-US" sz="2300" dirty="0" err="1"/>
              <a:t>digunakan</a:t>
            </a:r>
            <a:r>
              <a:rPr lang="en-US" sz="2300" dirty="0"/>
              <a:t> </a:t>
            </a:r>
            <a:r>
              <a:rPr lang="en-US" sz="2300" dirty="0" err="1"/>
              <a:t>ketentuan</a:t>
            </a:r>
            <a:r>
              <a:rPr lang="en-US" sz="2300" dirty="0"/>
              <a:t> 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 i="1" dirty="0"/>
              <a:t>	</a:t>
            </a:r>
            <a:r>
              <a:rPr lang="en-US" sz="2300" i="1" dirty="0" err="1"/>
              <a:t>x</a:t>
            </a:r>
            <a:r>
              <a:rPr lang="en-US" sz="2300" i="1" baseline="-25000" dirty="0" err="1"/>
              <a:t>min</a:t>
            </a:r>
            <a:r>
              <a:rPr lang="en-US" sz="2300" i="1" dirty="0"/>
              <a:t> </a:t>
            </a:r>
            <a:r>
              <a:rPr lang="en-US" sz="2300" u="sng" dirty="0"/>
              <a:t>&lt;</a:t>
            </a:r>
            <a:r>
              <a:rPr lang="en-US" sz="2300" i="1" dirty="0"/>
              <a:t> x </a:t>
            </a:r>
            <a:r>
              <a:rPr lang="en-US" sz="2300" u="sng" dirty="0"/>
              <a:t>&lt;</a:t>
            </a:r>
            <a:r>
              <a:rPr lang="en-US" sz="2300" i="1" dirty="0"/>
              <a:t> </a:t>
            </a:r>
            <a:r>
              <a:rPr lang="en-US" sz="2300" i="1" dirty="0" err="1"/>
              <a:t>x</a:t>
            </a:r>
            <a:r>
              <a:rPr lang="en-US" sz="2300" i="1" baseline="-25000" dirty="0" err="1"/>
              <a:t>max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i="1" dirty="0" err="1"/>
              <a:t>y</a:t>
            </a:r>
            <a:r>
              <a:rPr lang="en-US" sz="2300" i="1" baseline="-25000" dirty="0" err="1"/>
              <a:t>min</a:t>
            </a:r>
            <a:r>
              <a:rPr lang="en-US" sz="2300" dirty="0"/>
              <a:t> </a:t>
            </a:r>
            <a:r>
              <a:rPr lang="en-US" sz="2300" u="sng" dirty="0"/>
              <a:t>&lt;</a:t>
            </a:r>
            <a:r>
              <a:rPr lang="en-US" sz="2300" dirty="0"/>
              <a:t> </a:t>
            </a:r>
            <a:r>
              <a:rPr lang="en-US" sz="2300" i="1" dirty="0"/>
              <a:t>y</a:t>
            </a:r>
            <a:r>
              <a:rPr lang="en-US" sz="2300" dirty="0"/>
              <a:t> </a:t>
            </a:r>
            <a:r>
              <a:rPr lang="en-US" sz="2300" u="sng" dirty="0"/>
              <a:t>&lt;</a:t>
            </a:r>
            <a:r>
              <a:rPr lang="en-US" sz="2300" dirty="0"/>
              <a:t> </a:t>
            </a:r>
            <a:r>
              <a:rPr lang="en-US" sz="2300" i="1" dirty="0" err="1"/>
              <a:t>y</a:t>
            </a:r>
            <a:r>
              <a:rPr lang="en-US" sz="2300" i="1" baseline="-25000" dirty="0" err="1"/>
              <a:t>max</a:t>
            </a:r>
            <a:r>
              <a:rPr lang="en-US" sz="23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gambar</a:t>
            </a:r>
            <a:r>
              <a:rPr lang="en-US" sz="2300" dirty="0"/>
              <a:t> </a:t>
            </a:r>
            <a:r>
              <a:rPr lang="en-US" sz="2300" dirty="0" err="1"/>
              <a:t>di</a:t>
            </a:r>
            <a:r>
              <a:rPr lang="en-US" sz="2300" dirty="0"/>
              <a:t> </a:t>
            </a:r>
            <a:r>
              <a:rPr lang="en-US" sz="2300" dirty="0" err="1"/>
              <a:t>atas</a:t>
            </a:r>
            <a:r>
              <a:rPr lang="en-US" sz="2300" dirty="0"/>
              <a:t>, </a:t>
            </a:r>
            <a:r>
              <a:rPr lang="en-US" sz="2300" dirty="0" err="1"/>
              <a:t>terdapat</a:t>
            </a:r>
            <a:r>
              <a:rPr lang="en-US" sz="2300" dirty="0"/>
              <a:t> </a:t>
            </a:r>
            <a:r>
              <a:rPr lang="en-US" sz="2300" dirty="0" err="1"/>
              <a:t>sebuah</a:t>
            </a:r>
            <a:r>
              <a:rPr lang="en-US" sz="2300" dirty="0"/>
              <a:t> </a:t>
            </a:r>
            <a:r>
              <a:rPr lang="en-US" sz="2300" dirty="0" err="1"/>
              <a:t>jendela</a:t>
            </a:r>
            <a:r>
              <a:rPr lang="en-US" sz="2300" dirty="0"/>
              <a:t> </a:t>
            </a:r>
            <a:r>
              <a:rPr lang="en-US" sz="2300" dirty="0" err="1"/>
              <a:t>kliping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parameter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berikut</a:t>
            </a:r>
            <a:r>
              <a:rPr lang="en-US" sz="2300" dirty="0"/>
              <a:t>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/>
              <a:t>	</a:t>
            </a:r>
            <a:r>
              <a:rPr lang="en-US" sz="2300" i="1" dirty="0" err="1"/>
              <a:t>x</a:t>
            </a:r>
            <a:r>
              <a:rPr lang="en-US" sz="2300" i="1" baseline="-25000" dirty="0" err="1"/>
              <a:t>min</a:t>
            </a:r>
            <a:r>
              <a:rPr lang="en-US" sz="2300" dirty="0"/>
              <a:t> - </a:t>
            </a:r>
            <a:r>
              <a:rPr lang="en-US" sz="2300" dirty="0" err="1"/>
              <a:t>batas</a:t>
            </a:r>
            <a:r>
              <a:rPr lang="en-US" sz="2300" dirty="0"/>
              <a:t> minimum </a:t>
            </a:r>
            <a:r>
              <a:rPr lang="en-US" sz="2300" dirty="0" err="1"/>
              <a:t>sumbu</a:t>
            </a:r>
            <a:r>
              <a:rPr lang="en-US" sz="2300" dirty="0"/>
              <a:t> 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/>
              <a:t> 	</a:t>
            </a:r>
            <a:r>
              <a:rPr lang="en-US" sz="2300" i="1" dirty="0" err="1"/>
              <a:t>x</a:t>
            </a:r>
            <a:r>
              <a:rPr lang="en-US" sz="2300" i="1" baseline="-25000" dirty="0" err="1"/>
              <a:t>max</a:t>
            </a:r>
            <a:r>
              <a:rPr lang="en-US" sz="2300" dirty="0"/>
              <a:t> - </a:t>
            </a:r>
            <a:r>
              <a:rPr lang="en-US" sz="2300" dirty="0" err="1"/>
              <a:t>batas</a:t>
            </a:r>
            <a:r>
              <a:rPr lang="en-US" sz="2300" dirty="0"/>
              <a:t> </a:t>
            </a:r>
            <a:r>
              <a:rPr lang="en-US" sz="2300" dirty="0" err="1"/>
              <a:t>maksimum</a:t>
            </a:r>
            <a:r>
              <a:rPr lang="en-US" sz="2300" dirty="0"/>
              <a:t> </a:t>
            </a:r>
            <a:r>
              <a:rPr lang="en-US" sz="2300" dirty="0" err="1"/>
              <a:t>sumbu</a:t>
            </a:r>
            <a:r>
              <a:rPr lang="en-US" sz="2300" dirty="0"/>
              <a:t> 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/>
              <a:t>     </a:t>
            </a:r>
            <a:r>
              <a:rPr lang="en-US" sz="2300" i="1" dirty="0" err="1"/>
              <a:t>y</a:t>
            </a:r>
            <a:r>
              <a:rPr lang="en-US" sz="2300" i="1" baseline="-25000" dirty="0" err="1"/>
              <a:t>min</a:t>
            </a:r>
            <a:r>
              <a:rPr lang="en-US" sz="2300" dirty="0"/>
              <a:t> - </a:t>
            </a:r>
            <a:r>
              <a:rPr lang="en-US" sz="2300" dirty="0" err="1"/>
              <a:t>batas</a:t>
            </a:r>
            <a:r>
              <a:rPr lang="en-US" sz="2300" dirty="0"/>
              <a:t> minimum </a:t>
            </a:r>
            <a:r>
              <a:rPr lang="en-US" sz="2300" dirty="0" err="1"/>
              <a:t>sumbu</a:t>
            </a:r>
            <a:r>
              <a:rPr lang="en-US" sz="2300" dirty="0"/>
              <a:t> 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/>
              <a:t>     </a:t>
            </a:r>
            <a:r>
              <a:rPr lang="en-US" sz="2300" i="1" dirty="0" err="1"/>
              <a:t>y</a:t>
            </a:r>
            <a:r>
              <a:rPr lang="en-US" sz="2300" i="1" baseline="-25000" dirty="0" err="1"/>
              <a:t>max</a:t>
            </a:r>
            <a:r>
              <a:rPr lang="en-US" sz="2300" dirty="0"/>
              <a:t> - </a:t>
            </a:r>
            <a:r>
              <a:rPr lang="en-US" sz="2300" dirty="0" err="1"/>
              <a:t>batas</a:t>
            </a:r>
            <a:r>
              <a:rPr lang="en-US" sz="2300" dirty="0"/>
              <a:t> </a:t>
            </a:r>
            <a:r>
              <a:rPr lang="en-US" sz="2300" dirty="0" err="1"/>
              <a:t>maksimum</a:t>
            </a:r>
            <a:r>
              <a:rPr lang="en-US" sz="2300" dirty="0"/>
              <a:t> </a:t>
            </a:r>
            <a:r>
              <a:rPr lang="en-US" sz="2300" dirty="0" err="1"/>
              <a:t>sumbu</a:t>
            </a:r>
            <a:r>
              <a:rPr lang="en-US" sz="2300" dirty="0"/>
              <a:t> Y</a:t>
            </a:r>
          </a:p>
          <a:p>
            <a:pPr>
              <a:lnSpc>
                <a:spcPct val="80000"/>
              </a:lnSpc>
            </a:pPr>
            <a:r>
              <a:rPr lang="en-US" sz="2300" dirty="0" err="1" smtClean="0"/>
              <a:t>Terdapat</a:t>
            </a:r>
            <a:r>
              <a:rPr lang="en-US" sz="2300" dirty="0" smtClean="0"/>
              <a:t> 2 </a:t>
            </a:r>
            <a:r>
              <a:rPr lang="en-US" sz="2300" dirty="0" err="1" smtClean="0"/>
              <a:t>buah</a:t>
            </a:r>
            <a:r>
              <a:rPr lang="en-US" sz="2300" dirty="0" smtClean="0"/>
              <a:t> </a:t>
            </a:r>
            <a:r>
              <a:rPr lang="en-US" sz="2300" dirty="0" err="1" smtClean="0"/>
              <a:t>titik</a:t>
            </a:r>
            <a:r>
              <a:rPr lang="en-US" sz="2300" dirty="0" smtClean="0"/>
              <a:t> P1(x1,y1) </a:t>
            </a:r>
            <a:r>
              <a:rPr lang="en-US" sz="2300" dirty="0" err="1" smtClean="0"/>
              <a:t>dan</a:t>
            </a:r>
            <a:r>
              <a:rPr lang="en-US" sz="2300" dirty="0" smtClean="0"/>
              <a:t> P2 (x2,y2),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: </a:t>
            </a:r>
          </a:p>
          <a:p>
            <a:pPr>
              <a:lnSpc>
                <a:spcPct val="80000"/>
              </a:lnSpc>
              <a:buNone/>
            </a:pPr>
            <a:r>
              <a:rPr lang="en-US" sz="2300" dirty="0" smtClean="0"/>
              <a:t>	P1 </a:t>
            </a:r>
            <a:r>
              <a:rPr lang="en-US" sz="2300" dirty="0" err="1" smtClean="0"/>
              <a:t>terletak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clipping window,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: </a:t>
            </a:r>
          </a:p>
          <a:p>
            <a:pPr>
              <a:lnSpc>
                <a:spcPct val="80000"/>
              </a:lnSpc>
              <a:buNone/>
            </a:pPr>
            <a:r>
              <a:rPr lang="en-US" sz="2300" dirty="0" smtClean="0"/>
              <a:t>	 </a:t>
            </a:r>
            <a:r>
              <a:rPr lang="en-US" sz="2300" dirty="0" err="1" smtClean="0"/>
              <a:t>Xmin</a:t>
            </a:r>
            <a:r>
              <a:rPr lang="en-US" sz="2300" dirty="0" smtClean="0"/>
              <a:t> ≤ X1 ≤ </a:t>
            </a:r>
            <a:r>
              <a:rPr lang="en-US" sz="2300" dirty="0" err="1" smtClean="0"/>
              <a:t>Xmax</a:t>
            </a:r>
            <a:r>
              <a:rPr lang="en-US" sz="2300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2300" dirty="0" smtClean="0"/>
              <a:t>	 </a:t>
            </a:r>
            <a:r>
              <a:rPr lang="en-US" sz="2300" dirty="0" err="1" smtClean="0"/>
              <a:t>Ymin</a:t>
            </a:r>
            <a:r>
              <a:rPr lang="en-US" sz="2300" dirty="0" smtClean="0"/>
              <a:t> ≤ Y1 ≤ </a:t>
            </a:r>
            <a:r>
              <a:rPr lang="en-US" sz="2300" dirty="0" err="1" smtClean="0"/>
              <a:t>Ymax</a:t>
            </a:r>
            <a:endParaRPr lang="en-US" sz="2300" dirty="0" smtClean="0"/>
          </a:p>
          <a:p>
            <a:pPr>
              <a:lnSpc>
                <a:spcPct val="80000"/>
              </a:lnSpc>
              <a:buNone/>
            </a:pPr>
            <a:r>
              <a:rPr lang="en-US" sz="2300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2300" dirty="0" smtClean="0"/>
              <a:t>	P2 </a:t>
            </a:r>
            <a:r>
              <a:rPr lang="en-US" sz="2300" dirty="0" err="1" smtClean="0"/>
              <a:t>terletak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luar</a:t>
            </a:r>
            <a:r>
              <a:rPr lang="en-US" sz="2300" dirty="0" smtClean="0"/>
              <a:t> clipping window,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: </a:t>
            </a:r>
          </a:p>
          <a:p>
            <a:pPr>
              <a:lnSpc>
                <a:spcPct val="80000"/>
              </a:lnSpc>
              <a:buNone/>
            </a:pPr>
            <a:r>
              <a:rPr lang="en-US" sz="2300" dirty="0" smtClean="0"/>
              <a:t> 	X2 ≥ </a:t>
            </a:r>
            <a:r>
              <a:rPr lang="en-US" sz="2300" dirty="0" err="1" smtClean="0"/>
              <a:t>Xmax</a:t>
            </a:r>
            <a:r>
              <a:rPr lang="en-US" sz="2300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2300" dirty="0" smtClean="0"/>
              <a:t> 	</a:t>
            </a:r>
            <a:r>
              <a:rPr lang="en-US" sz="2300" dirty="0" err="1" smtClean="0"/>
              <a:t>walaupun</a:t>
            </a:r>
            <a:r>
              <a:rPr lang="en-US" sz="2300" dirty="0" smtClean="0"/>
              <a:t>  </a:t>
            </a:r>
            <a:r>
              <a:rPr lang="en-US" sz="2300" dirty="0" err="1" smtClean="0"/>
              <a:t>Ymin</a:t>
            </a:r>
            <a:r>
              <a:rPr lang="en-US" sz="2300" dirty="0" smtClean="0"/>
              <a:t> ≤ Y2≤ </a:t>
            </a:r>
            <a:r>
              <a:rPr lang="en-US" sz="2300" dirty="0" err="1" smtClean="0"/>
              <a:t>Ymax</a:t>
            </a:r>
            <a:r>
              <a:rPr lang="en-US" sz="2300" dirty="0" smtClean="0"/>
              <a:t> ,</a:t>
            </a:r>
            <a:r>
              <a:rPr lang="en-US" sz="2300" dirty="0" err="1" smtClean="0"/>
              <a:t>dan</a:t>
            </a:r>
            <a:r>
              <a:rPr lang="en-US" sz="2300" dirty="0" smtClean="0"/>
              <a:t>  X2 ≥ </a:t>
            </a:r>
            <a:r>
              <a:rPr lang="en-US" sz="2300" dirty="0" err="1" smtClean="0"/>
              <a:t>Xmin</a:t>
            </a:r>
            <a:endParaRPr lang="en-US" sz="23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33333" t="34306" r="36275" b="27331"/>
          <a:stretch>
            <a:fillRect/>
          </a:stretch>
        </p:blipFill>
        <p:spPr bwMode="auto">
          <a:xfrm>
            <a:off x="5486400" y="4114800"/>
            <a:ext cx="365067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143" y="214313"/>
            <a:ext cx="7544405" cy="428625"/>
          </a:xfrm>
        </p:spPr>
        <p:txBody>
          <a:bodyPr>
            <a:normAutofit fontScale="90000"/>
          </a:bodyPr>
          <a:lstStyle/>
          <a:p>
            <a:r>
              <a:rPr lang="en-US" sz="3500" dirty="0" err="1"/>
              <a:t>Kliping</a:t>
            </a:r>
            <a:r>
              <a:rPr lang="en-US" sz="3500" dirty="0"/>
              <a:t> </a:t>
            </a:r>
            <a:r>
              <a:rPr lang="en-US" sz="3500" dirty="0" err="1"/>
              <a:t>Garis</a:t>
            </a:r>
            <a:r>
              <a:rPr lang="en-US" sz="3500" dirty="0"/>
              <a:t> (</a:t>
            </a:r>
            <a:r>
              <a:rPr lang="en-US" sz="3500" dirty="0" err="1"/>
              <a:t>Lanjt</a:t>
            </a:r>
            <a:r>
              <a:rPr lang="en-US" sz="35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6C37-DD1C-4234-8757-58AB2EDAEE9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7715" y="685800"/>
            <a:ext cx="8469690" cy="5444431"/>
          </a:xfrm>
        </p:spPr>
        <p:txBody>
          <a:bodyPr/>
          <a:lstStyle/>
          <a:p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jendela</a:t>
            </a:r>
            <a:r>
              <a:rPr lang="en-US" sz="2400" dirty="0"/>
              <a:t> </a:t>
            </a:r>
            <a:r>
              <a:rPr lang="en-US" sz="2400" dirty="0" err="1"/>
              <a:t>kliping</a:t>
            </a:r>
            <a:r>
              <a:rPr lang="en-US" sz="2400" dirty="0"/>
              <a:t> 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– </a:t>
            </a:r>
            <a:r>
              <a:rPr lang="en-US" sz="2400" b="1" dirty="0"/>
              <a:t>Invisible</a:t>
            </a:r>
            <a:r>
              <a:rPr lang="en-US" sz="2400" dirty="0"/>
              <a:t>: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kelihatan</a:t>
            </a:r>
            <a:r>
              <a:rPr lang="en-US" sz="2400" dirty="0"/>
              <a:t>,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jendela</a:t>
            </a:r>
            <a:r>
              <a:rPr lang="en-US" sz="2400" dirty="0"/>
              <a:t> </a:t>
            </a:r>
            <a:r>
              <a:rPr lang="en-US" sz="2400" dirty="0" err="1"/>
              <a:t>kliping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    – </a:t>
            </a:r>
            <a:r>
              <a:rPr lang="en-US" sz="2400" b="1" dirty="0"/>
              <a:t>Visible</a:t>
            </a:r>
            <a:r>
              <a:rPr lang="en-US" sz="2400" dirty="0"/>
              <a:t>: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dalm</a:t>
            </a:r>
            <a:r>
              <a:rPr lang="en-US" sz="2400" dirty="0"/>
              <a:t> </a:t>
            </a:r>
            <a:r>
              <a:rPr lang="en-US" sz="2400" dirty="0" err="1"/>
              <a:t>jendela</a:t>
            </a:r>
            <a:r>
              <a:rPr lang="en-US" sz="2400" dirty="0"/>
              <a:t> </a:t>
            </a:r>
            <a:r>
              <a:rPr lang="en-US" sz="2400" dirty="0" err="1"/>
              <a:t>kliping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    – </a:t>
            </a:r>
            <a:r>
              <a:rPr lang="en-US" sz="2400" b="1" dirty="0" err="1"/>
              <a:t>Halfpartial</a:t>
            </a:r>
            <a:r>
              <a:rPr lang="en-US" sz="2400" dirty="0"/>
              <a:t>: </a:t>
            </a:r>
            <a:r>
              <a:rPr lang="en-US" sz="2400" dirty="0" err="1"/>
              <a:t>Terpotong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jendela</a:t>
            </a:r>
            <a:r>
              <a:rPr lang="en-US" sz="2400" dirty="0"/>
              <a:t> </a:t>
            </a:r>
            <a:r>
              <a:rPr lang="en-US" sz="2400" dirty="0" err="1"/>
              <a:t>kliping</a:t>
            </a:r>
            <a:r>
              <a:rPr lang="en-US" sz="2400" dirty="0"/>
              <a:t>,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bawah</a:t>
            </a:r>
            <a:r>
              <a:rPr lang="en-US" sz="2400" dirty="0"/>
              <a:t>,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    – </a:t>
            </a:r>
            <a:r>
              <a:rPr lang="en-US" sz="2400" b="1" dirty="0" err="1"/>
              <a:t>Vollpartial</a:t>
            </a:r>
            <a:r>
              <a:rPr lang="en-US" sz="2400" dirty="0"/>
              <a:t>: </a:t>
            </a:r>
            <a:r>
              <a:rPr lang="en-US" sz="2400" dirty="0" err="1"/>
              <a:t>Terpotong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jendela</a:t>
            </a:r>
            <a:r>
              <a:rPr lang="en-US" sz="2400" dirty="0"/>
              <a:t> </a:t>
            </a:r>
            <a:r>
              <a:rPr lang="en-US" sz="2400" dirty="0" err="1"/>
              <a:t>kliping</a:t>
            </a:r>
            <a:r>
              <a:rPr lang="en-US" sz="2400" dirty="0"/>
              <a:t>.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melintasi</a:t>
            </a:r>
            <a:r>
              <a:rPr lang="en-US" sz="2400" dirty="0"/>
              <a:t> </a:t>
            </a:r>
            <a:r>
              <a:rPr lang="en-US" sz="2400" dirty="0" err="1"/>
              <a:t>jendela</a:t>
            </a:r>
            <a:r>
              <a:rPr lang="en-US" sz="2400" dirty="0"/>
              <a:t> </a:t>
            </a:r>
            <a:r>
              <a:rPr lang="en-US" sz="2400" dirty="0" err="1" smtClean="0"/>
              <a:t>kliping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Algoritma Cohen - Sutherland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2000" dirty="0" smtClean="0"/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smtClean="0"/>
              <a:t>Ivan </a:t>
            </a:r>
            <a:r>
              <a:rPr lang="en-US" sz="2000" dirty="0" smtClean="0"/>
              <a:t>Edward </a:t>
            </a:r>
            <a:r>
              <a:rPr lang="en-US" sz="2000" b="1" dirty="0" smtClean="0"/>
              <a:t>Sutherland </a:t>
            </a:r>
            <a:r>
              <a:rPr lang="en-US" sz="2000" dirty="0" err="1" smtClean="0"/>
              <a:t>lahir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1938 di </a:t>
            </a:r>
            <a:r>
              <a:rPr lang="en-US" sz="2000" dirty="0" err="1" smtClean="0"/>
              <a:t>hastings,nebraska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,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perintis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internet.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Turing </a:t>
            </a:r>
            <a:r>
              <a:rPr lang="en-US" sz="2000" dirty="0" smtClean="0"/>
              <a:t>Award 1988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penemu</a:t>
            </a:r>
            <a:r>
              <a:rPr lang="en-US" sz="2000" dirty="0" smtClean="0"/>
              <a:t> Sketchpad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awa</a:t>
            </a:r>
            <a:r>
              <a:rPr lang="en-US" sz="2000" dirty="0" err="1" smtClean="0"/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antarmuka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grafis</a:t>
            </a:r>
            <a:r>
              <a:rPr lang="en-US" sz="2000" dirty="0" smtClean="0"/>
              <a:t> di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. 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sarjana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institut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carnegie</a:t>
            </a:r>
            <a:r>
              <a:rPr lang="en-US" sz="2000" dirty="0" smtClean="0"/>
              <a:t> (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carnegie</a:t>
            </a:r>
            <a:r>
              <a:rPr lang="en-US" sz="2000" dirty="0" smtClean="0"/>
              <a:t> </a:t>
            </a:r>
            <a:r>
              <a:rPr lang="en-US" sz="2000" dirty="0" err="1" smtClean="0"/>
              <a:t>mellon</a:t>
            </a:r>
            <a:r>
              <a:rPr lang="en-US" sz="2000" dirty="0" smtClean="0"/>
              <a:t> university), </a:t>
            </a:r>
            <a:r>
              <a:rPr lang="en-US" sz="2000" dirty="0" err="1" smtClean="0"/>
              <a:t>pasca</a:t>
            </a:r>
            <a:r>
              <a:rPr lang="en-US" sz="2000" dirty="0" smtClean="0"/>
              <a:t> </a:t>
            </a:r>
            <a:r>
              <a:rPr lang="en-US" sz="2000" dirty="0" err="1" smtClean="0"/>
              <a:t>sarjana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caltech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smtClean="0"/>
              <a:t>PhD </a:t>
            </a:r>
            <a:r>
              <a:rPr lang="en-US" sz="2000" dirty="0" err="1" smtClean="0"/>
              <a:t>dari</a:t>
            </a:r>
            <a:r>
              <a:rPr lang="en-US" sz="2000" dirty="0" smtClean="0"/>
              <a:t> MIT di EECS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1963.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nastional</a:t>
            </a:r>
            <a:r>
              <a:rPr lang="en-US" sz="2000" dirty="0" smtClean="0"/>
              <a:t> academy of engineering,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smtClean="0"/>
              <a:t>national academy </a:t>
            </a:r>
            <a:r>
              <a:rPr lang="en-US" sz="2000" dirty="0" smtClean="0"/>
              <a:t>of sciences.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352800"/>
            <a:ext cx="1879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Menentukan Ketampakan Garis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Cohen-Sutherland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Area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area </a:t>
            </a:r>
            <a:r>
              <a:rPr lang="en-US" dirty="0" err="1" smtClean="0"/>
              <a:t>segiempat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b="1" dirty="0" err="1" smtClean="0"/>
              <a:t>xMin</a:t>
            </a:r>
            <a:r>
              <a:rPr lang="en-US" dirty="0" smtClean="0"/>
              <a:t>, </a:t>
            </a:r>
            <a:r>
              <a:rPr lang="en-US" b="1" dirty="0" err="1" smtClean="0"/>
              <a:t>xMax</a:t>
            </a:r>
            <a:r>
              <a:rPr lang="en-US" dirty="0" smtClean="0"/>
              <a:t>, </a:t>
            </a:r>
            <a:r>
              <a:rPr lang="en-US" b="1" dirty="0" err="1" smtClean="0"/>
              <a:t>yMin</a:t>
            </a:r>
            <a:r>
              <a:rPr lang="en-US" dirty="0" smtClean="0"/>
              <a:t>, </a:t>
            </a:r>
            <a:r>
              <a:rPr lang="en-US" b="1" dirty="0" err="1" smtClean="0"/>
              <a:t>yMax</a:t>
            </a:r>
            <a:r>
              <a:rPr lang="en-US" b="1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dibawah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07720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33400" y="36576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000"/>
              <a:t>Setiap ujung garis diberi kode 4 bit dan disebut sebagai </a:t>
            </a:r>
            <a:r>
              <a:rPr lang="en-US" sz="2000" i="1"/>
              <a:t>region code</a:t>
            </a:r>
            <a:r>
              <a:rPr lang="en-US" sz="2000"/>
              <a:t>, </a:t>
            </a:r>
            <a:r>
              <a:rPr lang="en-US" sz="2000" i="1"/>
              <a:t>region code </a:t>
            </a:r>
            <a:r>
              <a:rPr lang="en-US" sz="2000"/>
              <a:t>ditentukan berdasarkan area dimana ujung garis tersebut berada. </a:t>
            </a:r>
            <a:r>
              <a:rPr lang="en-US" sz="2000" b="1"/>
              <a:t>Cohen-Sutherland </a:t>
            </a:r>
            <a:r>
              <a:rPr lang="en-US" sz="2000"/>
              <a:t>menyusun </a:t>
            </a:r>
            <a:r>
              <a:rPr lang="en-US" sz="2000" i="1"/>
              <a:t>region code</a:t>
            </a: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724400"/>
            <a:ext cx="29130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429000" y="617220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Susunan Region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304800"/>
            <a:ext cx="8229600" cy="4525963"/>
          </a:xfrm>
        </p:spPr>
        <p:txBody>
          <a:bodyPr/>
          <a:lstStyle/>
          <a:p>
            <a:r>
              <a:rPr lang="en-US" smtClean="0"/>
              <a:t>Dimana isi dari masing-masing bit ditentukan berdasarkan pengujian seperti pada Tabel 5.1 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819400"/>
            <a:ext cx="49387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667000" y="2133600"/>
            <a:ext cx="371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Tabel 5.1 Isi Region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419</TotalTime>
  <Words>456</Words>
  <Application>Microsoft Office PowerPoint</Application>
  <PresentationFormat>On-screen Show (4:3)</PresentationFormat>
  <Paragraphs>136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Clipping 2D</vt:lpstr>
      <vt:lpstr>Pendahuluan</vt:lpstr>
      <vt:lpstr>PowerPoint Presentation</vt:lpstr>
      <vt:lpstr>Kliping Titik</vt:lpstr>
      <vt:lpstr>Kliping Garis (Lanjt)</vt:lpstr>
      <vt:lpstr>Algoritma Cohen - Sutherland</vt:lpstr>
      <vt:lpstr>Menentukan Ketampakan Garis</vt:lpstr>
      <vt:lpstr>PowerPoint Presentation</vt:lpstr>
      <vt:lpstr>PowerPoint Presentation</vt:lpstr>
      <vt:lpstr>PowerPoint Presentation</vt:lpstr>
      <vt:lpstr>Contoh </vt:lpstr>
      <vt:lpstr>PowerPoint Presentation</vt:lpstr>
      <vt:lpstr>PowerPoint Presentation</vt:lpstr>
      <vt:lpstr>Menentukan Titik Potong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</vt:lpstr>
      <vt:lpstr>PowerPoint Presentation</vt:lpstr>
      <vt:lpstr>Terimakasih  Selamat Belajar</vt:lpstr>
    </vt:vector>
  </TitlesOfParts>
  <Company>Unissula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CITRA DIGITAL</dc:title>
  <dc:creator>Eka Nuryanto BS</dc:creator>
  <cp:lastModifiedBy>Admin</cp:lastModifiedBy>
  <cp:revision>54</cp:revision>
  <dcterms:created xsi:type="dcterms:W3CDTF">2008-03-17T02:01:47Z</dcterms:created>
  <dcterms:modified xsi:type="dcterms:W3CDTF">2014-10-23T12:39:02Z</dcterms:modified>
</cp:coreProperties>
</file>