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8" r:id="rId2"/>
    <p:sldId id="275" r:id="rId3"/>
    <p:sldId id="352" r:id="rId4"/>
    <p:sldId id="301" r:id="rId5"/>
    <p:sldId id="354" r:id="rId6"/>
    <p:sldId id="380" r:id="rId7"/>
    <p:sldId id="355" r:id="rId8"/>
    <p:sldId id="363" r:id="rId9"/>
    <p:sldId id="375" r:id="rId10"/>
    <p:sldId id="411" r:id="rId11"/>
    <p:sldId id="386" r:id="rId12"/>
    <p:sldId id="389" r:id="rId13"/>
    <p:sldId id="391" r:id="rId14"/>
    <p:sldId id="392" r:id="rId15"/>
    <p:sldId id="393" r:id="rId16"/>
    <p:sldId id="395" r:id="rId17"/>
    <p:sldId id="408" r:id="rId18"/>
    <p:sldId id="416" r:id="rId19"/>
    <p:sldId id="401" r:id="rId20"/>
    <p:sldId id="404" r:id="rId21"/>
    <p:sldId id="394" r:id="rId22"/>
    <p:sldId id="402" r:id="rId23"/>
    <p:sldId id="412" r:id="rId24"/>
    <p:sldId id="413" r:id="rId25"/>
    <p:sldId id="414" r:id="rId26"/>
    <p:sldId id="415" r:id="rId27"/>
    <p:sldId id="384" r:id="rId28"/>
    <p:sldId id="381" r:id="rId29"/>
    <p:sldId id="410" r:id="rId30"/>
    <p:sldId id="400" r:id="rId31"/>
    <p:sldId id="405" r:id="rId32"/>
    <p:sldId id="406" r:id="rId33"/>
    <p:sldId id="407" r:id="rId34"/>
    <p:sldId id="383" r:id="rId35"/>
    <p:sldId id="329" r:id="rId36"/>
    <p:sldId id="271" r:id="rId37"/>
    <p:sldId id="40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2829E9-B6C7-4F71-9C32-1F96BDF8565E}">
          <p14:sldIdLst>
            <p14:sldId id="288"/>
            <p14:sldId id="275"/>
            <p14:sldId id="352"/>
            <p14:sldId id="301"/>
            <p14:sldId id="354"/>
            <p14:sldId id="380"/>
            <p14:sldId id="355"/>
            <p14:sldId id="363"/>
            <p14:sldId id="375"/>
            <p14:sldId id="411"/>
            <p14:sldId id="386"/>
            <p14:sldId id="389"/>
            <p14:sldId id="391"/>
            <p14:sldId id="392"/>
            <p14:sldId id="393"/>
            <p14:sldId id="395"/>
          </p14:sldIdLst>
        </p14:section>
        <p14:section name="Untitled Section" id="{4591E6EC-3387-46AE-B9BE-A6D6152D55E2}">
          <p14:sldIdLst>
            <p14:sldId id="408"/>
            <p14:sldId id="416"/>
            <p14:sldId id="401"/>
            <p14:sldId id="404"/>
            <p14:sldId id="394"/>
            <p14:sldId id="402"/>
            <p14:sldId id="412"/>
            <p14:sldId id="413"/>
            <p14:sldId id="414"/>
            <p14:sldId id="415"/>
            <p14:sldId id="384"/>
            <p14:sldId id="381"/>
            <p14:sldId id="410"/>
            <p14:sldId id="400"/>
            <p14:sldId id="405"/>
            <p14:sldId id="406"/>
            <p14:sldId id="407"/>
            <p14:sldId id="383"/>
            <p14:sldId id="329"/>
            <p14:sldId id="271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5" autoAdjust="0"/>
  </p:normalViewPr>
  <p:slideViewPr>
    <p:cSldViewPr>
      <p:cViewPr varScale="1">
        <p:scale>
          <a:sx n="66" d="100"/>
          <a:sy n="66" d="100"/>
        </p:scale>
        <p:origin x="1204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EB4C-2375-408B-B431-73A8E3C912EC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E876F-4345-4EF1-8165-736D3F329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4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9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6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3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3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0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1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4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2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8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78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9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3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9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7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0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0B23-A085-4CE6-9AD9-2B63A9CABB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20000" cy="152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MATERI PERKULIAHAN</a:t>
            </a:r>
            <a:br>
              <a:rPr lang="en-US" sz="1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KECERDASAN BUATAN</a:t>
            </a:r>
            <a:endParaRPr lang="en-US" sz="2800" b="1" dirty="0">
              <a:latin typeface="Arial" panose="020B0604020202020204" pitchFamily="34" charset="0"/>
              <a:ea typeface="Kozuka Gothic Pro H" pitchFamily="34" charset="-128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943600"/>
            <a:ext cx="4572000" cy="533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Ken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Kinanti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Purnamasari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2858869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3849469"/>
            <a:ext cx="12192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pic>
        <p:nvPicPr>
          <p:cNvPr id="3074" name="Picture 2" descr="E:\Pictures\logo_unik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022" y="304800"/>
            <a:ext cx="984178" cy="99730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66800" y="3544669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3011269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Print" pitchFamily="2" charset="0"/>
                <a:ea typeface="Cambria Math" pitchFamily="18" charset="0"/>
              </a:rPr>
              <a:t>REASONING</a:t>
            </a:r>
            <a:endParaRPr lang="en-US" sz="20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73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Wumpus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World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63868"/>
            <a:ext cx="3867150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52" y="1828800"/>
            <a:ext cx="3971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Wumpus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World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20569"/>
            <a:ext cx="5410200" cy="4834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055476"/>
            <a:ext cx="8362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13018"/>
              </p:ext>
            </p:extLst>
          </p:nvPr>
        </p:nvGraphicFramePr>
        <p:xfrm>
          <a:off x="914400" y="457200"/>
          <a:ext cx="7416904" cy="616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958"/>
                <a:gridCol w="6118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KRITERIA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KETERANGAN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+1000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berhasil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mengambil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emas</a:t>
                      </a:r>
                      <a:endParaRPr lang="en-US" baseline="0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–1000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ketika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jatuh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lubang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wumpus</a:t>
                      </a:r>
                      <a:endParaRPr lang="en-US" baseline="0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–1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setiap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langkah</a:t>
                      </a:r>
                      <a:endParaRPr lang="en-US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–10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panah</a:t>
                      </a:r>
                      <a:endParaRPr lang="en-US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Game </a:t>
                      </a:r>
                      <a:r>
                        <a:rPr lang="en-US" dirty="0" err="1" smtClean="0"/>
                        <a:t>selesai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ketika</a:t>
                      </a:r>
                      <a:r>
                        <a:rPr lang="en-US" dirty="0" smtClean="0"/>
                        <a:t> Agent </a:t>
                      </a:r>
                      <a:r>
                        <a:rPr lang="en-US" dirty="0" err="1" smtClean="0"/>
                        <a:t>mati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berhasil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keluar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Papan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Permainan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berukuran</a:t>
                      </a:r>
                      <a:r>
                        <a:rPr lang="en-US" baseline="0" dirty="0" smtClean="0"/>
                        <a:t> 4x4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aseline="0" dirty="0" err="1" smtClean="0"/>
                        <a:t>Titik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mulai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dirty="0" smtClean="0"/>
                        <a:t>[1,1], </a:t>
                      </a:r>
                      <a:r>
                        <a:rPr lang="en-US" dirty="0" err="1" smtClean="0"/>
                        <a:t>mengarah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kanan</a:t>
                      </a:r>
                      <a:r>
                        <a:rPr lang="en-US" dirty="0" smtClean="0"/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wumpus</a:t>
                      </a:r>
                      <a:r>
                        <a:rPr lang="en-US" dirty="0" smtClean="0"/>
                        <a:t> random (</a:t>
                      </a:r>
                      <a:r>
                        <a:rPr lang="en-US" dirty="0" err="1" smtClean="0"/>
                        <a:t>selain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mulai</a:t>
                      </a:r>
                      <a:r>
                        <a:rPr lang="en-US" dirty="0" smtClean="0"/>
                        <a:t>). </a:t>
                      </a:r>
                      <a:r>
                        <a:rPr lang="en-US" dirty="0" err="1" smtClean="0"/>
                        <a:t>Kemungkinan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lubang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sebesar</a:t>
                      </a:r>
                      <a:r>
                        <a:rPr lang="en-US" baseline="0" dirty="0" smtClean="0"/>
                        <a:t> 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Tombol</a:t>
                      </a:r>
                      <a:r>
                        <a:rPr lang="en-US" dirty="0" smtClean="0"/>
                        <a:t> Forward, </a:t>
                      </a:r>
                      <a:r>
                        <a:rPr lang="en-US" dirty="0" err="1" smtClean="0"/>
                        <a:t>TurnLeft</a:t>
                      </a:r>
                      <a:r>
                        <a:rPr lang="en-US" dirty="0" smtClean="0"/>
                        <a:t> by 90◦, </a:t>
                      </a:r>
                      <a:r>
                        <a:rPr lang="en-US" dirty="0" err="1" smtClean="0"/>
                        <a:t>TurnRight</a:t>
                      </a:r>
                      <a:r>
                        <a:rPr lang="en-US" dirty="0" smtClean="0"/>
                        <a:t> by 90◦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i="1" dirty="0" smtClean="0"/>
                        <a:t>Stench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wumpus</a:t>
                      </a:r>
                      <a:r>
                        <a:rPr lang="en-US" dirty="0" smtClean="0"/>
                        <a:t>), </a:t>
                      </a:r>
                      <a:r>
                        <a:rPr lang="en-US" b="1" i="1" dirty="0" smtClean="0"/>
                        <a:t>Breeze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lubang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b="1" i="1" dirty="0" smtClean="0"/>
                        <a:t>Glitter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emas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b="1" i="1" dirty="0" smtClean="0"/>
                        <a:t>Bump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menabrak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dinding</a:t>
                      </a:r>
                      <a:r>
                        <a:rPr lang="en-US" dirty="0" smtClean="0"/>
                        <a:t>), </a:t>
                      </a:r>
                      <a:r>
                        <a:rPr lang="en-US" b="1" i="1" dirty="0" smtClean="0"/>
                        <a:t>Scream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Wumpus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mati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1487"/>
          <a:stretch/>
        </p:blipFill>
        <p:spPr>
          <a:xfrm>
            <a:off x="-15931" y="762000"/>
            <a:ext cx="5292180" cy="526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37"/>
          <a:stretch/>
        </p:blipFill>
        <p:spPr>
          <a:xfrm>
            <a:off x="5257800" y="761999"/>
            <a:ext cx="3768180" cy="526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" t="78119" r="-258"/>
          <a:stretch/>
        </p:blipFill>
        <p:spPr>
          <a:xfrm>
            <a:off x="0" y="4876800"/>
            <a:ext cx="9044428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058"/>
          <a:stretch/>
        </p:blipFill>
        <p:spPr>
          <a:xfrm>
            <a:off x="76821" y="785812"/>
            <a:ext cx="5350359" cy="528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214"/>
          <a:stretch/>
        </p:blipFill>
        <p:spPr>
          <a:xfrm>
            <a:off x="5350980" y="785812"/>
            <a:ext cx="3793020" cy="528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8829"/>
          <a:stretch/>
        </p:blipFill>
        <p:spPr>
          <a:xfrm>
            <a:off x="66675" y="4953000"/>
            <a:ext cx="9077325" cy="11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790575"/>
            <a:ext cx="90582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  <a:t>P R O P O S I T I O N A L </a:t>
            </a:r>
            <a:b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3200" dirty="0" err="1" smtClean="0">
                <a:latin typeface="Arial Rounded MT Bold" panose="020F0704030504030204" pitchFamily="34" charset="0"/>
                <a:cs typeface="Arabic Typesetting" pitchFamily="66" charset="-78"/>
              </a:rPr>
              <a:t>L</a:t>
            </a:r>
            <a:r>
              <a:rPr lang="en-US" sz="3200" dirty="0" smtClean="0">
                <a:latin typeface="Arial Rounded MT Bold" panose="020F0704030504030204" pitchFamily="34" charset="0"/>
                <a:cs typeface="Arabic Typesetting" pitchFamily="66" charset="-78"/>
              </a:rPr>
              <a:t> O G I C</a:t>
            </a:r>
            <a:endParaRPr lang="en-US" sz="2800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7526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Propositional Logic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8741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Representasi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Logika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/>
              <a:t>statement </a:t>
            </a:r>
            <a:r>
              <a:rPr lang="en-US" sz="2800" dirty="0" err="1"/>
              <a:t>sederhana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statement yang </a:t>
            </a:r>
            <a:r>
              <a:rPr lang="en-US" sz="2800" dirty="0" err="1"/>
              <a:t>kompleks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i="1" dirty="0"/>
              <a:t>propositional </a:t>
            </a:r>
            <a:r>
              <a:rPr lang="en-US" sz="2800" i="1" dirty="0" smtClean="0"/>
              <a:t>connective</a:t>
            </a:r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endParaRPr lang="en-US" sz="2800" i="1" dirty="0" smtClean="0">
              <a:latin typeface="+mj-lt"/>
              <a:ea typeface="Cambria Math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Propositional Logic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874104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/>
              <a:t>Dalam Propositional Logic, </a:t>
            </a:r>
          </a:p>
          <a:p>
            <a:pPr algn="ctr">
              <a:lnSpc>
                <a:spcPct val="150000"/>
              </a:lnSpc>
            </a:pPr>
            <a:r>
              <a:rPr lang="en-US" sz="2800" smtClean="0"/>
              <a:t>Kebenaran dari sebuah statement kompleks direpresentasikan oleh statement yang lebih sederhana.</a:t>
            </a:r>
          </a:p>
          <a:p>
            <a:pPr algn="ctr">
              <a:lnSpc>
                <a:spcPct val="150000"/>
              </a:lnSpc>
            </a:pPr>
            <a:endParaRPr lang="en-US" sz="2800" i="1" dirty="0" smtClean="0">
              <a:latin typeface="+mj-lt"/>
              <a:ea typeface="Cambria Math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Relasi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</a:t>
            </a:r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Logika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70743"/>
              </p:ext>
            </p:extLst>
          </p:nvPr>
        </p:nvGraphicFramePr>
        <p:xfrm>
          <a:off x="1524000" y="1397000"/>
          <a:ext cx="6096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19812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KATA HUBUNG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ISTILAH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SIMBOL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Tidak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Negasi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¬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Konjungsi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∧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Atau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Disjungsi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∨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Implikasi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⇒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Jika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Hanya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Jika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Biimplikasi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⇔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066800" y="3048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latin typeface="Segoe Print" pitchFamily="2" charset="0"/>
              <a:ea typeface="Cambria Math" pitchFamily="18" charset="0"/>
            </a:endParaRPr>
          </a:p>
          <a:p>
            <a:r>
              <a:rPr lang="en-US" sz="3600" b="1" dirty="0" err="1" smtClean="0">
                <a:latin typeface="Segoe Print" pitchFamily="2" charset="0"/>
                <a:ea typeface="Cambria Math" pitchFamily="18" charset="0"/>
              </a:rPr>
              <a:t>Tujuan</a:t>
            </a:r>
            <a:endParaRPr lang="en-US" sz="3200" b="1" dirty="0">
              <a:latin typeface="Segoe Print" pitchFamily="2" charset="0"/>
              <a:ea typeface="Cambria Math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43000" y="1524000"/>
            <a:ext cx="7467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20574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Memahami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konsep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Reasoning</a:t>
            </a:r>
            <a:endParaRPr lang="en-US" sz="3200" i="1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Ekivalensi Logika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458200" cy="4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942975"/>
            <a:ext cx="9020175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Syntax (BNF)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Semantic (Tabel Kebenaran)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676400"/>
            <a:ext cx="9058275" cy="3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Knowledge Base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40" y="1676400"/>
            <a:ext cx="84296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Knowledge Base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4067175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727" y="3749456"/>
            <a:ext cx="6343650" cy="124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3993"/>
          <a:stretch/>
        </p:blipFill>
        <p:spPr>
          <a:xfrm>
            <a:off x="562577" y="2590800"/>
            <a:ext cx="7362224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6268"/>
          <a:stretch/>
        </p:blipFill>
        <p:spPr>
          <a:xfrm>
            <a:off x="990600" y="3086100"/>
            <a:ext cx="3762375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691900"/>
            <a:ext cx="2752725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2745"/>
          <a:stretch/>
        </p:blipFill>
        <p:spPr>
          <a:xfrm>
            <a:off x="996215" y="5180122"/>
            <a:ext cx="108585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815" y="5213529"/>
            <a:ext cx="603885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577" y="5160525"/>
            <a:ext cx="371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Inference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1131"/>
            <a:ext cx="8680606" cy="5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Inference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29" t="7442" r="28154" b="710"/>
          <a:stretch/>
        </p:blipFill>
        <p:spPr>
          <a:xfrm>
            <a:off x="685799" y="1295400"/>
            <a:ext cx="6477001" cy="1880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23" r="22921"/>
          <a:stretch/>
        </p:blipFill>
        <p:spPr>
          <a:xfrm>
            <a:off x="609600" y="3276600"/>
            <a:ext cx="708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  <a:cs typeface="Arabic Typesetting" pitchFamily="66" charset="-78"/>
              </a:rPr>
              <a:t>K N O W L E D G E - B A S E D </a:t>
            </a:r>
            <a: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  <a:t/>
            </a:r>
            <a:b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  <a:t>S Y S T E M</a:t>
            </a:r>
            <a:endParaRPr lang="en-US" sz="2800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7526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Horn Form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7" y="1524000"/>
            <a:ext cx="8616704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Forward vs Backward 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84023"/>
              </p:ext>
            </p:extLst>
          </p:nvPr>
        </p:nvGraphicFramePr>
        <p:xfrm>
          <a:off x="533400" y="1371600"/>
          <a:ext cx="8229600" cy="47912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80986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Forward Chaining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Backward Chaining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00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planning, control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86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data-driven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goal-driven (hypothesis)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86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bottom-up reasoning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top-down reasoning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 possible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conclusions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supported by given facts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facts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that support a given hypothesis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similar to breadth-first search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similar to depth-first search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antecedents (LHS) control evaluation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consequents (RHS) control evaluation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abic Typesetting" pitchFamily="66" charset="-78"/>
              </a:rPr>
              <a:t>R E A S O N I N 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24384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Contoh</a:t>
            </a:r>
            <a:endParaRPr lang="en-US" sz="3600" b="1" u="sng" dirty="0" smtClean="0">
              <a:latin typeface="Segoe Print" pitchFamily="2" charset="0"/>
              <a:ea typeface="Cambria Math" pitchFamily="18" charset="0"/>
            </a:endParaRPr>
          </a:p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Forward &amp; Backward 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Segoe Print" pitchFamily="2" charset="0"/>
                <a:ea typeface="Cambria Math" pitchFamily="18" charset="0"/>
              </a:rPr>
              <a:t>Forward &amp; Backward 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391400" y="3390899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4337953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772275" y="5791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24384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2895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3528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38862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43434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48768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53340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7391400" y="3377281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6172200" y="4337952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6772275" y="5781675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86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Segoe Print" pitchFamily="2" charset="0"/>
                <a:ea typeface="Cambria Math" pitchFamily="18" charset="0"/>
              </a:rPr>
              <a:t>Forward 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391400" y="3390899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4337953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772275" y="5791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24384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2895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3528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38862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43434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48768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53340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7391400" y="3377281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6172200" y="4337952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6772275" y="5781675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08442" y="4876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7810" y="48812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7174" y="39242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5794" y="28619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3073" y="18265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Backward </a:t>
            </a:r>
            <a:r>
              <a:rPr lang="en-US" sz="3600" b="1" u="sng" dirty="0">
                <a:latin typeface="Segoe Print" pitchFamily="2" charset="0"/>
                <a:ea typeface="Cambria Math" pitchFamily="18" charset="0"/>
              </a:rPr>
              <a:t>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391400" y="3390899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4337953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772275" y="5791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3" name="Oval 2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7391400" y="3377281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6172200" y="4337952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6772275" y="5781675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6172200" y="4347477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7391400" y="338455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31" name="Oval 30"/>
          <p:cNvSpPr/>
          <p:nvPr/>
        </p:nvSpPr>
        <p:spPr>
          <a:xfrm>
            <a:off x="6572250" y="236220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32" name="Oval 31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33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Alternative Inference Method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81200"/>
            <a:ext cx="7772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9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5181600" cy="1676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6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Ada </a:t>
            </a:r>
            <a:r>
              <a:rPr lang="en-US" sz="3600" b="1" dirty="0" err="1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Pertanyaan</a:t>
            </a:r>
            <a:r>
              <a:rPr lang="en-US" sz="36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 ???</a:t>
            </a:r>
            <a:endParaRPr lang="en-US" sz="3600" b="1" dirty="0">
              <a:latin typeface="Arial" panose="020B0604020202020204" pitchFamily="34" charset="0"/>
              <a:ea typeface="Kozuka Gothic Pro H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0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71650" y="40386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650" y="41148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:\Desktop\tndtany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4648200"/>
            <a:ext cx="2609850" cy="1752600"/>
          </a:xfrm>
          <a:prstGeom prst="rect">
            <a:avLst/>
          </a:prstGeom>
          <a:noFill/>
        </p:spPr>
      </p:pic>
      <p:pic>
        <p:nvPicPr>
          <p:cNvPr id="1027" name="Picture 3" descr="D:\Desktop\tndtany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876800"/>
            <a:ext cx="1885950" cy="1247775"/>
          </a:xfrm>
          <a:prstGeom prst="rect">
            <a:avLst/>
          </a:prstGeom>
          <a:noFill/>
        </p:spPr>
      </p:pic>
      <p:pic>
        <p:nvPicPr>
          <p:cNvPr id="1028" name="Picture 4" descr="D:\Desktop\tndtany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050" y="4572000"/>
            <a:ext cx="2457450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7620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egoe Print" pitchFamily="2" charset="0"/>
                <a:ea typeface="Cambria Math" pitchFamily="18" charset="0"/>
              </a:rPr>
              <a:t>REFERENSI . . .</a:t>
            </a:r>
            <a:endParaRPr lang="en-US" sz="36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1143000" y="1524000"/>
            <a:ext cx="7467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43000" y="2286000"/>
            <a:ext cx="7095460" cy="1371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Russell, S., </a:t>
            </a:r>
            <a:r>
              <a:rPr lang="en-US" sz="2400" dirty="0" err="1"/>
              <a:t>Norvig</a:t>
            </a:r>
            <a:r>
              <a:rPr lang="en-US" sz="2400" dirty="0"/>
              <a:t>, P. </a:t>
            </a:r>
            <a:r>
              <a:rPr lang="en-US" sz="2400" b="1" i="1" dirty="0"/>
              <a:t>Artificial Intelligence A Modern Approach</a:t>
            </a:r>
            <a:r>
              <a:rPr lang="en-US" sz="2400" i="1" dirty="0"/>
              <a:t> (Third Edition)</a:t>
            </a:r>
            <a:r>
              <a:rPr lang="en-US" sz="2400" dirty="0"/>
              <a:t>. 2010. Pearson Education, 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TUGAS KELOMPOK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52600" y="7620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8382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57485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ea typeface="Kozuka Gothic Pro H" pitchFamily="34" charset="-128"/>
              </a:rPr>
              <a:t>Buatlah</a:t>
            </a:r>
            <a:r>
              <a:rPr lang="en-US" sz="2400" dirty="0" smtClean="0">
                <a:ea typeface="Kozuka Gothic Pro H" pitchFamily="34" charset="-128"/>
              </a:rPr>
              <a:t> program </a:t>
            </a:r>
            <a:r>
              <a:rPr lang="en-US" sz="2400" err="1" smtClean="0">
                <a:ea typeface="Kozuka Gothic Pro H" pitchFamily="34" charset="-128"/>
              </a:rPr>
              <a:t>sesuai</a:t>
            </a:r>
            <a:r>
              <a:rPr lang="en-US" sz="2400" smtClean="0">
                <a:ea typeface="Kozuka Gothic Pro H" pitchFamily="34" charset="-128"/>
              </a:rPr>
              <a:t> algoritma tugas besar yang dipilih</a:t>
            </a:r>
            <a:endParaRPr lang="en-US" sz="2400" dirty="0" smtClean="0">
              <a:ea typeface="Kozuka Gothic Pro H" pitchFamily="34" charset="-128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ea typeface="Kozuka Gothic Pro H" pitchFamily="34" charset="-128"/>
              </a:rPr>
              <a:t>Buat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penjelasan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singkat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tentang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isi</a:t>
            </a:r>
            <a:r>
              <a:rPr lang="en-US" sz="2400" dirty="0" smtClean="0">
                <a:ea typeface="Kozuka Gothic Pro H" pitchFamily="34" charset="-128"/>
              </a:rPr>
              <a:t> program </a:t>
            </a:r>
          </a:p>
          <a:p>
            <a:pPr marL="0" indent="0">
              <a:buNone/>
            </a:pP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smtClean="0">
                <a:ea typeface="Kozuka Gothic Pro H" pitchFamily="34" charset="-128"/>
              </a:rPr>
              <a:t>      (proses-proses </a:t>
            </a:r>
            <a:r>
              <a:rPr lang="en-US" sz="2400" dirty="0" err="1" smtClean="0">
                <a:ea typeface="Kozuka Gothic Pro H" pitchFamily="34" charset="-128"/>
              </a:rPr>
              <a:t>apa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saja</a:t>
            </a:r>
            <a:r>
              <a:rPr lang="en-US" sz="2400" dirty="0" smtClean="0">
                <a:ea typeface="Kozuka Gothic Pro H" pitchFamily="34" charset="-128"/>
              </a:rPr>
              <a:t> yang </a:t>
            </a:r>
            <a:r>
              <a:rPr lang="en-US" sz="2400" dirty="0" err="1" smtClean="0">
                <a:ea typeface="Kozuka Gothic Pro H" pitchFamily="34" charset="-128"/>
              </a:rPr>
              <a:t>ada</a:t>
            </a:r>
            <a:r>
              <a:rPr lang="en-US" sz="2400" dirty="0" smtClean="0">
                <a:ea typeface="Kozuka Gothic Pro H" pitchFamily="34" charset="-128"/>
              </a:rPr>
              <a:t> di </a:t>
            </a:r>
            <a:r>
              <a:rPr lang="en-US" sz="2400" dirty="0" err="1" smtClean="0">
                <a:ea typeface="Kozuka Gothic Pro H" pitchFamily="34" charset="-128"/>
              </a:rPr>
              <a:t>dalamnya</a:t>
            </a:r>
            <a:r>
              <a:rPr lang="en-US" sz="2400" dirty="0" smtClean="0">
                <a:ea typeface="Kozuka Gothic Pro H" pitchFamily="34" charset="-128"/>
              </a:rPr>
              <a:t>)</a:t>
            </a:r>
          </a:p>
          <a:p>
            <a:pPr marL="0" indent="0">
              <a:buNone/>
            </a:pPr>
            <a:endParaRPr lang="en-US" sz="2000" dirty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400" dirty="0" err="1">
                <a:ea typeface="Kozuka Gothic Pro H" pitchFamily="34" charset="-128"/>
              </a:rPr>
              <a:t>Kumpulkan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>
                <a:ea typeface="Kozuka Gothic Pro H" pitchFamily="34" charset="-128"/>
              </a:rPr>
              <a:t>dalam</a:t>
            </a:r>
            <a:r>
              <a:rPr lang="en-US" sz="2400" dirty="0">
                <a:ea typeface="Kozuka Gothic Pro H" pitchFamily="34" charset="-128"/>
              </a:rPr>
              <a:t> 1 CD per </a:t>
            </a:r>
            <a:r>
              <a:rPr lang="en-US" sz="2400" dirty="0" err="1">
                <a:ea typeface="Kozuka Gothic Pro H" pitchFamily="34" charset="-128"/>
              </a:rPr>
              <a:t>kelas</a:t>
            </a:r>
            <a:r>
              <a:rPr lang="en-US" sz="2400" dirty="0">
                <a:ea typeface="Kozuka Gothic Pro H" pitchFamily="34" charset="-128"/>
              </a:rPr>
              <a:t>, </a:t>
            </a:r>
            <a:endParaRPr lang="en-US" sz="2400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400" dirty="0" err="1" smtClean="0">
                <a:ea typeface="Kozuka Gothic Pro H" pitchFamily="34" charset="-128"/>
              </a:rPr>
              <a:t>dengan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>
                <a:ea typeface="Kozuka Gothic Pro H" pitchFamily="34" charset="-128"/>
              </a:rPr>
              <a:t>1 folder </a:t>
            </a:r>
            <a:r>
              <a:rPr lang="en-US" sz="2400" dirty="0" err="1">
                <a:ea typeface="Kozuka Gothic Pro H" pitchFamily="34" charset="-128"/>
              </a:rPr>
              <a:t>untuk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>
                <a:ea typeface="Kozuka Gothic Pro H" pitchFamily="34" charset="-128"/>
              </a:rPr>
              <a:t>setiap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kelompok</a:t>
            </a:r>
            <a:r>
              <a:rPr lang="en-US" sz="2400" dirty="0" smtClean="0">
                <a:ea typeface="Kozuka Gothic Pro H" pitchFamily="34" charset="-128"/>
              </a:rPr>
              <a:t>.</a:t>
            </a:r>
            <a:endParaRPr lang="en-US" sz="2400" dirty="0">
              <a:ea typeface="Kozuka Gothic Pro H" pitchFamily="34" charset="-128"/>
            </a:endParaRPr>
          </a:p>
          <a:p>
            <a:pPr marL="0" indent="0">
              <a:buNone/>
            </a:pPr>
            <a:endParaRPr lang="en-US" sz="2000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000" b="1" dirty="0" smtClean="0">
                <a:ea typeface="Kozuka Gothic Pro H" pitchFamily="34" charset="-128"/>
              </a:rPr>
              <a:t>Format Folder : </a:t>
            </a:r>
          </a:p>
          <a:p>
            <a:pPr marL="0" indent="0">
              <a:buNone/>
            </a:pPr>
            <a:r>
              <a:rPr lang="en-US" sz="2000" dirty="0" err="1" smtClean="0">
                <a:ea typeface="Kozuka Gothic Pro H" pitchFamily="34" charset="-128"/>
              </a:rPr>
              <a:t>Kelas_Kelompok</a:t>
            </a:r>
            <a:endParaRPr lang="en-US" sz="2000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000" dirty="0" smtClean="0">
                <a:ea typeface="Kozuka Gothic Pro H" pitchFamily="34" charset="-128"/>
              </a:rPr>
              <a:t>AI - 12_Kelompok 01</a:t>
            </a:r>
            <a:endParaRPr lang="en-US" sz="2000" i="1" dirty="0">
              <a:ea typeface="Kozuka Gothic Pro H" pitchFamily="34" charset="-128"/>
            </a:endParaRPr>
          </a:p>
          <a:p>
            <a:pPr marL="0" indent="0">
              <a:buNone/>
            </a:pPr>
            <a:endParaRPr lang="en-US" sz="2000" i="1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ea typeface="Kozuka Gothic Pro H" pitchFamily="34" charset="-128"/>
              </a:rPr>
              <a:t>Isi Folder :</a:t>
            </a:r>
          </a:p>
          <a:p>
            <a:pPr>
              <a:buFontTx/>
              <a:buChar char="-"/>
            </a:pPr>
            <a:r>
              <a:rPr lang="en-US" sz="2000" dirty="0">
                <a:ea typeface="Kozuka Gothic Pro H" pitchFamily="34" charset="-128"/>
              </a:rPr>
              <a:t>Program (source + .exe)</a:t>
            </a:r>
          </a:p>
          <a:p>
            <a:pPr>
              <a:buFontTx/>
              <a:buChar char="-"/>
            </a:pPr>
            <a:r>
              <a:rPr lang="en-US" sz="2000" dirty="0" err="1">
                <a:ea typeface="Kozuka Gothic Pro H" pitchFamily="34" charset="-128"/>
              </a:rPr>
              <a:t>Penjelasan</a:t>
            </a:r>
            <a:r>
              <a:rPr lang="en-US" sz="2000" dirty="0">
                <a:ea typeface="Kozuka Gothic Pro H" pitchFamily="34" charset="-128"/>
              </a:rPr>
              <a:t> Isi Program</a:t>
            </a:r>
          </a:p>
          <a:p>
            <a:pPr marL="0" indent="0">
              <a:buNone/>
            </a:pPr>
            <a:endParaRPr lang="en-US" sz="2000" dirty="0">
              <a:ea typeface="Kozuka Gothic Pro H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09964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  <a:ea typeface="Kozuka Gothic Pro H" pitchFamily="34" charset="-128"/>
              </a:rPr>
              <a:t>Deadline : </a:t>
            </a:r>
            <a:endParaRPr lang="en-US" sz="2000" b="1" i="1" dirty="0" smtClean="0">
              <a:solidFill>
                <a:srgbClr val="FF0000"/>
              </a:solidFill>
              <a:ea typeface="Kozuka Gothic Pro H" pitchFamily="34" charset="-128"/>
            </a:endParaRPr>
          </a:p>
          <a:p>
            <a:pPr algn="r"/>
            <a:r>
              <a:rPr lang="en-US" sz="2000" b="1" i="1" dirty="0" smtClean="0">
                <a:solidFill>
                  <a:srgbClr val="FF0000"/>
                </a:solidFill>
                <a:ea typeface="Kozuka Gothic Pro H" pitchFamily="34" charset="-128"/>
              </a:rPr>
              <a:t>H-1 </a:t>
            </a:r>
            <a:r>
              <a:rPr lang="en-US" sz="2000" b="1" i="1" dirty="0" err="1">
                <a:solidFill>
                  <a:srgbClr val="FF0000"/>
                </a:solidFill>
                <a:ea typeface="Kozuka Gothic Pro H" pitchFamily="34" charset="-128"/>
              </a:rPr>
              <a:t>pertemuan</a:t>
            </a:r>
            <a:r>
              <a:rPr lang="en-US" sz="2000" b="1" i="1" dirty="0">
                <a:solidFill>
                  <a:srgbClr val="FF0000"/>
                </a:solidFill>
                <a:ea typeface="Kozuka Gothic Pro H" pitchFamily="34" charset="-128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a typeface="Kozuka Gothic Pro H" pitchFamily="34" charset="-128"/>
              </a:rPr>
              <a:t>selanjutnya</a:t>
            </a:r>
            <a:endParaRPr lang="en-US" sz="2400" b="1" i="1" dirty="0">
              <a:solidFill>
                <a:srgbClr val="FF0000"/>
              </a:solidFill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5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merepresentasikan</a:t>
            </a:r>
            <a:r>
              <a:rPr lang="en-US" sz="2800" dirty="0" smtClean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basis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b="1" i="1" dirty="0"/>
              <a:t>logic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b="1" i="1" dirty="0" err="1"/>
              <a:t>bahasa</a:t>
            </a:r>
            <a:r>
              <a:rPr lang="en-US" sz="2800" b="1" i="1" dirty="0"/>
              <a:t> formal</a:t>
            </a:r>
            <a:r>
              <a:rPr lang="en-US" sz="2800" dirty="0"/>
              <a:t>.</a:t>
            </a:r>
            <a:endParaRPr lang="id-ID" sz="2800" dirty="0">
              <a:sym typeface="Wingdings" pitchFamily="2" charset="2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REASONING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Searching vs Reasoning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40767"/>
              </p:ext>
            </p:extLst>
          </p:nvPr>
        </p:nvGraphicFramePr>
        <p:xfrm>
          <a:off x="685800" y="1371600"/>
          <a:ext cx="7610475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675"/>
                <a:gridCol w="28194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SEARCHING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REASONING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Representasi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State,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dirty="0" err="1" smtClean="0"/>
                        <a:t>Ruang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masalah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Basis </a:t>
                      </a:r>
                      <a:r>
                        <a:rPr lang="en-US" sz="2400" dirty="0" err="1" smtClean="0"/>
                        <a:t>pengetahuan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Teknik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Strategi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pencarian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Penalaran</a:t>
                      </a:r>
                      <a:r>
                        <a:rPr lang="en-US" sz="2400" baseline="0" smtClean="0"/>
                        <a:t> </a:t>
                      </a:r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Tujuan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Menemukan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tertentu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Menghasilkan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kesimpulan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Masalah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Kelengkapan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representasi</a:t>
                      </a:r>
                      <a:r>
                        <a:rPr lang="en-US" sz="2400" baseline="0" dirty="0" smtClean="0"/>
                        <a:t> state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Kelengkapan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aturan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Pendekatan</a:t>
            </a:r>
            <a:r>
              <a:rPr lang="en-US" dirty="0">
                <a:sym typeface="Wingdings" pitchFamily="2" charset="2"/>
              </a:rPr>
              <a:t>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smtClean="0"/>
              <a:t>propositional</a:t>
            </a:r>
            <a:r>
              <a:rPr lang="en-US" i="1" dirty="0"/>
              <a:t>, first order/predicate)</a:t>
            </a:r>
          </a:p>
          <a:p>
            <a:pPr lvl="1"/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i="1" dirty="0"/>
              <a:t>(fuzzy logic)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REASONING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295275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Jenis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Logic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59144"/>
              </p:ext>
            </p:extLst>
          </p:nvPr>
        </p:nvGraphicFramePr>
        <p:xfrm>
          <a:off x="533400" y="1371600"/>
          <a:ext cx="8001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0066"/>
                <a:gridCol w="2545904"/>
                <a:gridCol w="31650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JENIS LOGIC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YANG ADA DI DUNIA</a:t>
                      </a:r>
                      <a:r>
                        <a:rPr lang="en-US" sz="2000" b="1" baseline="0" dirty="0" smtClean="0"/>
                        <a:t> NYATA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APA YG DIPERCAYA AGENT TENTANG NYATA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Propositional</a:t>
                      </a:r>
                      <a:r>
                        <a:rPr lang="en-US" sz="2000" b="1" i="1" baseline="0" dirty="0" smtClean="0"/>
                        <a:t> </a:t>
                      </a:r>
                      <a:r>
                        <a:rPr lang="en-US" sz="2000" b="0" i="1" baseline="0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Fakta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Benar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salah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diketahui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First order </a:t>
                      </a:r>
                      <a:r>
                        <a:rPr lang="en-US" sz="2000" b="0" i="1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Fakta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Objek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Relasi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Benar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salah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diketahui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Temporary </a:t>
                      </a:r>
                      <a:r>
                        <a:rPr lang="en-US" sz="2000" b="0" i="1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Fakta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Objek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Relasi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Waktu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Benar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salah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diketahui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Probability theory</a:t>
                      </a:r>
                      <a:endParaRPr lang="en-US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Fakta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Derajat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</a:t>
                      </a:r>
                      <a:r>
                        <a:rPr lang="en-US" sz="2000" dirty="0" smtClean="0"/>
                        <a:t> [1,0]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Fuzzy </a:t>
                      </a:r>
                      <a:r>
                        <a:rPr lang="en-US" sz="2000" b="0" i="1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Derajat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Derajat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</a:t>
                      </a:r>
                      <a:r>
                        <a:rPr lang="en-US" sz="2000" dirty="0" smtClean="0"/>
                        <a:t> [1,0]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  <a:cs typeface="Arabic Typesetting" pitchFamily="66" charset="-78"/>
              </a:rPr>
              <a:t>K N O W L E D G E - B A S E D </a:t>
            </a:r>
            <a: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  <a:t/>
            </a:r>
            <a:b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  <a:t>A G E N T</a:t>
            </a:r>
            <a:endParaRPr lang="en-US" sz="2800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7526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KB Agent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874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Agent yang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menentukan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aksi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berdasarkan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pengetahuan</a:t>
            </a:r>
            <a:r>
              <a:rPr lang="en-US" sz="2800" i="1" dirty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yang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dimilikinya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(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melakukan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reasoning).</a:t>
            </a:r>
          </a:p>
        </p:txBody>
      </p:sp>
    </p:spTree>
    <p:extLst>
      <p:ext uri="{BB962C8B-B14F-4D97-AF65-F5344CB8AC3E}">
        <p14:creationId xmlns:p14="http://schemas.microsoft.com/office/powerpoint/2010/main" val="10491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11975</TotalTime>
  <Words>642</Words>
  <Application>Microsoft Office PowerPoint</Application>
  <PresentationFormat>On-screen Show (4:3)</PresentationFormat>
  <Paragraphs>232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Arabic Typesetting</vt:lpstr>
      <vt:lpstr>Arial</vt:lpstr>
      <vt:lpstr>Arial Rounded MT Bold</vt:lpstr>
      <vt:lpstr>Calibri</vt:lpstr>
      <vt:lpstr>Cambria Math</vt:lpstr>
      <vt:lpstr>Kozuka Gothic Pro H</vt:lpstr>
      <vt:lpstr>Segoe Print</vt:lpstr>
      <vt:lpstr>Wingdings</vt:lpstr>
      <vt:lpstr>Office Theme</vt:lpstr>
      <vt:lpstr>MATERI PERKULIAHAN KECERDASAN BUATAN</vt:lpstr>
      <vt:lpstr>PowerPoint Presentation</vt:lpstr>
      <vt:lpstr>R E A S O N I N G</vt:lpstr>
      <vt:lpstr>PowerPoint Presentation</vt:lpstr>
      <vt:lpstr>PowerPoint Presentation</vt:lpstr>
      <vt:lpstr>PowerPoint Presentation</vt:lpstr>
      <vt:lpstr>PowerPoint Presentation</vt:lpstr>
      <vt:lpstr>K N O W L E D G E - B A S E D  A G E N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 R O P O S I T I O N A L  L O G I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 N O W L E D G E - B A S E D  S Y S T E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KELOMPOK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Berorientasi Objek &lt;PBO&gt;</dc:title>
  <dc:creator>Ken</dc:creator>
  <cp:lastModifiedBy>kinantiken@gmail.com</cp:lastModifiedBy>
  <cp:revision>631</cp:revision>
  <dcterms:created xsi:type="dcterms:W3CDTF">2012-02-22T14:18:32Z</dcterms:created>
  <dcterms:modified xsi:type="dcterms:W3CDTF">2018-10-23T05:21:10Z</dcterms:modified>
</cp:coreProperties>
</file>