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notesMasterIdLst>
    <p:notesMasterId r:id="rId31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4" r:id="rId23"/>
    <p:sldId id="275" r:id="rId24"/>
    <p:sldId id="276" r:id="rId25"/>
    <p:sldId id="270" r:id="rId26"/>
    <p:sldId id="271" r:id="rId27"/>
    <p:sldId id="272" r:id="rId28"/>
    <p:sldId id="279" r:id="rId29"/>
    <p:sldId id="27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60930-C282-4E3B-9983-FAEE7A54C11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1214A-19F4-43E8-BD96-01A80431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3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214A-19F4-43E8-BD96-01A80431C4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4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214A-19F4-43E8-BD96-01A80431C4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4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214A-19F4-43E8-BD96-01A80431C4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4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214A-19F4-43E8-BD96-01A80431C4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36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91450" y="2667000"/>
            <a:ext cx="1352550" cy="220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800" y="2667000"/>
            <a:ext cx="3905250" cy="220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B04EF-324F-4A9A-9050-8A922EFDEE4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3839-8384-4145-A9FC-3842044CD31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D339-DCD5-4AD8-80A1-8D7F129E25D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676400"/>
            <a:ext cx="29337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1676400"/>
            <a:ext cx="29337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AB88-7EE1-41F5-8B11-CE5275E1729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11451-82AA-4468-93E6-2F4957C661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64BD3-C326-4EB6-A018-E37F668B84D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2424-3155-47F7-810D-1AFD1E02908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986D1-03B2-4974-8711-ACB7DEFD91B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57348-D810-43DB-B405-796E1122ACD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582F1-51A2-4F61-B4AF-45F52094771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150495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0" y="609600"/>
            <a:ext cx="436245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916CD-A31D-4B51-B360-1FFFEDA0DCF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5B0A2-5861-4C19-B6BD-80EAED9D1EB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E88D-B5CE-49F9-B2A2-2A0A96C42CA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7EA05-C65D-43E4-84B7-E34E1E0CCAE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6002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16002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1BD0-0C34-4004-BAD4-D16F7F5C194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778FE-5DC9-4CFF-BEAF-6666AA12955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B8BC3-C67D-438E-9C22-F694CC38B20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243BC-056C-44F3-B26C-EF472B39F21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E1B62-6EA6-4FCF-9EDD-7AF2E51D3CB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12321-E313-420D-B1FE-7340680BCC1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2088-8A99-4284-8239-C56B3BC2501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533400"/>
            <a:ext cx="161925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533400"/>
            <a:ext cx="470535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336F-2B19-4743-B1CE-AF6EBC4A792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E1254-6E78-45E4-87FD-CA20963E9F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0032A-FD01-4485-86F2-F53753B7C3F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8AA47-E702-4D5F-9A80-C59C5DA44D3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86A52-784E-4DBF-BACC-E9094D82BFD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E13A3-B067-4977-BF4E-FC2614E8F2C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59447-30EC-463F-9C63-549EA39AF31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3800" y="4419600"/>
            <a:ext cx="2628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100" y="4419600"/>
            <a:ext cx="2628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5116E-4A10-4D82-923B-2046EF219AB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6663B-9C96-4B9D-9A5D-8288B2CD0DB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F1538-E4BA-4371-8DD6-109944A325A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6AF3F-ED62-4547-B735-D2AD60C0AA2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990600"/>
            <a:ext cx="211455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191250" cy="513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105B7-0644-4928-B578-DC45CF1059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B04EF-324F-4A9A-9050-8A922EFDEE4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3839-8384-4145-A9FC-3842044CD31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D339-DCD5-4AD8-80A1-8D7F129E25D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3800" y="4419600"/>
            <a:ext cx="2628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100" y="4419600"/>
            <a:ext cx="2628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AB88-7EE1-41F5-8B11-CE5275E1729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11451-82AA-4468-93E6-2F4957C6618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64BD3-C326-4EB6-A018-E37F668B84D3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2424-3155-47F7-810D-1AFD1E02908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986D1-03B2-4974-8711-ACB7DEFD91B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57348-D810-43DB-B405-796E1122ACD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582F1-51A2-4F61-B4AF-45F52094771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91450" y="2667000"/>
            <a:ext cx="1352550" cy="220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800" y="2667000"/>
            <a:ext cx="3905250" cy="220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916CD-A31D-4B51-B360-1FFFEDA0DCF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B04EF-324F-4A9A-9050-8A922EFDEE4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3839-8384-4145-A9FC-3842044CD31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D339-DCD5-4AD8-80A1-8D7F129E25D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676400"/>
            <a:ext cx="29337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1676400"/>
            <a:ext cx="29337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AB88-7EE1-41F5-8B11-CE5275E1729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11451-82AA-4468-93E6-2F4957C661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64BD3-C326-4EB6-A018-E37F668B84D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2424-3155-47F7-810D-1AFD1E02908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986D1-03B2-4974-8711-ACB7DEFD91B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57348-D810-43DB-B405-796E1122ACD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582F1-51A2-4F61-B4AF-45F52094771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150495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0" y="609600"/>
            <a:ext cx="436245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916CD-A31D-4B51-B360-1FFFEDA0DCF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5B0A2-5861-4C19-B6BD-80EAED9D1EB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E88D-B5CE-49F9-B2A2-2A0A96C42CA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7EA05-C65D-43E4-84B7-E34E1E0CCAE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6002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16002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1BD0-0C34-4004-BAD4-D16F7F5C194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778FE-5DC9-4CFF-BEAF-6666AA12955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B8BC3-C67D-438E-9C22-F694CC38B20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243BC-056C-44F3-B26C-EF472B39F21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E1B62-6EA6-4FCF-9EDD-7AF2E51D3CB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12321-E313-420D-B1FE-7340680BCC1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2088-8A99-4284-8239-C56B3BC2501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533400"/>
            <a:ext cx="161925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533400"/>
            <a:ext cx="470535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336F-2B19-4743-B1CE-AF6EBC4A792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E1254-6E78-45E4-87FD-CA20963E9F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0032A-FD01-4485-86F2-F53753B7C3F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8AA47-E702-4D5F-9A80-C59C5DA44D3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86A52-784E-4DBF-BACC-E9094D82BFD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E13A3-B067-4977-BF4E-FC2614E8F2C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59447-30EC-463F-9C63-549EA39AF31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5116E-4A10-4D82-923B-2046EF219AB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6663B-9C96-4B9D-9A5D-8288B2CD0DB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F1538-E4BA-4371-8DD6-109944A325A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6AF3F-ED62-4547-B735-D2AD60C0AA2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990600"/>
            <a:ext cx="211455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191250" cy="513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105B7-0644-4928-B578-DC45CF1059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2667000"/>
            <a:ext cx="518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ONLINE TEMPLATE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3800" y="4419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0" y="609600"/>
            <a:ext cx="60198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0" y="1676400"/>
            <a:ext cx="60198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A4C621-FBF5-46A3-9F24-E7E102B53E99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7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533400"/>
            <a:ext cx="6477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600200"/>
            <a:ext cx="6477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109084-167E-463E-A3D8-4ECBCF9F023A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7600" y="990600"/>
            <a:ext cx="5257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2920ED-C6C8-457A-8EF0-AE2FE89DFE4F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2667000"/>
            <a:ext cx="518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ONLINE TEMPLATE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3800" y="4419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B24D6EC-9702-4BAE-86E9-DC6FF8C22A2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0" y="609600"/>
            <a:ext cx="60198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0" y="1676400"/>
            <a:ext cx="60198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A4C621-FBF5-46A3-9F24-E7E102B53E99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7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533400"/>
            <a:ext cx="6477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600200"/>
            <a:ext cx="6477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109084-167E-463E-A3D8-4ECBCF9F023A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7600" y="990600"/>
            <a:ext cx="5257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2920ED-C6C8-457A-8EF0-AE2FE89DFE4F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79055"/>
            <a:ext cx="7772400" cy="1470025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fter ttnorm" pitchFamily="2" charset="0"/>
              </a:rPr>
              <a:t>T A B E L</a:t>
            </a:r>
            <a:endParaRPr lang="en-US" dirty="0">
              <a:latin typeface="After ttnor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76212" y="456502"/>
            <a:ext cx="5050112" cy="566738"/>
          </a:xfrm>
        </p:spPr>
        <p:txBody>
          <a:bodyPr/>
          <a:lstStyle/>
          <a:p>
            <a:pPr algn="ctr"/>
            <a:r>
              <a:rPr lang="en-US" sz="36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chitextOneType" pitchFamily="2" charset="0"/>
              </a:rPr>
              <a:t>Atribut</a:t>
            </a:r>
            <a:r>
              <a:rPr lang="en-US" sz="3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chitextOneType" pitchFamily="2" charset="0"/>
              </a:rPr>
              <a:t> </a:t>
            </a:r>
            <a:r>
              <a:rPr lang="en-US" sz="36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chitextOneType" pitchFamily="2" charset="0"/>
              </a:rPr>
              <a:t>tabel</a:t>
            </a:r>
            <a:endParaRPr lang="en-US" sz="36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5943" y="1084557"/>
            <a:ext cx="513512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Border </a:t>
            </a:r>
          </a:p>
          <a:p>
            <a:pPr algn="just"/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digunakan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tebal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garis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000" dirty="0" smtClean="0"/>
              <a:t> </a:t>
            </a:r>
            <a:endParaRPr lang="en-US" sz="2000" dirty="0"/>
          </a:p>
          <a:p>
            <a:pPr algn="just"/>
            <a:r>
              <a: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</a:t>
            </a:r>
            <a:r>
              <a:rPr lang="en-US" sz="2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Cellspacing</a:t>
            </a:r>
            <a:r>
              <a: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en-US" sz="2000" dirty="0" err="1" smtClean="0">
                <a:solidFill>
                  <a:schemeClr val="bg1"/>
                </a:solidFill>
              </a:rPr>
              <a:t>Atribut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cellspacing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menentukan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jumlah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spasi</a:t>
            </a:r>
            <a:r>
              <a:rPr lang="en-US" sz="2000" dirty="0">
                <a:solidFill>
                  <a:schemeClr val="bg1"/>
                </a:solidFill>
              </a:rPr>
              <a:t> yang browser </a:t>
            </a:r>
            <a:r>
              <a:rPr lang="en-US" sz="2000" dirty="0" err="1">
                <a:solidFill>
                  <a:schemeClr val="bg1"/>
                </a:solidFill>
              </a:rPr>
              <a:t>tempatkan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diantara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tiap-tiap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sel</a:t>
            </a:r>
            <a:r>
              <a:rPr lang="en-US" sz="2000" dirty="0">
                <a:solidFill>
                  <a:schemeClr val="bg1"/>
                </a:solidFill>
              </a:rPr>
              <a:t> individual </a:t>
            </a:r>
            <a:r>
              <a:rPr lang="en-US" sz="2000" dirty="0" err="1">
                <a:solidFill>
                  <a:schemeClr val="bg1"/>
                </a:solidFill>
              </a:rPr>
              <a:t>atau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spasi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antar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garis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jika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berada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sisi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tabel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/>
          </a:p>
          <a:p>
            <a:pPr algn="just"/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digunakan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tebal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spasi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browser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tempatkan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diantara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garis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sel.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spasi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garis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berada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47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044" y="1628800"/>
            <a:ext cx="6207436" cy="4968552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&lt;HTML&gt; </a:t>
            </a:r>
          </a:p>
          <a:p>
            <a:pPr marL="0" indent="0">
              <a:buNone/>
            </a:pPr>
            <a:r>
              <a:rPr lang="en-US" sz="1400" dirty="0"/>
              <a:t>&lt;HEAD&gt;</a:t>
            </a:r>
          </a:p>
          <a:p>
            <a:pPr marL="0" indent="0">
              <a:buNone/>
            </a:pPr>
            <a:r>
              <a:rPr lang="en-US" sz="1400" dirty="0"/>
              <a:t>&lt;</a:t>
            </a:r>
            <a:r>
              <a:rPr lang="en-US" sz="1400" dirty="0" smtClean="0"/>
              <a:t>TITLE&gt;</a:t>
            </a:r>
            <a:r>
              <a:rPr lang="en-US" sz="1400" dirty="0" err="1"/>
              <a:t>Rowspan</a:t>
            </a:r>
            <a:r>
              <a:rPr lang="en-US" sz="1400" dirty="0" smtClean="0"/>
              <a:t>&lt;/</a:t>
            </a:r>
            <a:r>
              <a:rPr lang="en-US" sz="1400" dirty="0"/>
              <a:t>TITLE&gt;</a:t>
            </a:r>
          </a:p>
          <a:p>
            <a:pPr marL="0" indent="0">
              <a:buNone/>
            </a:pPr>
            <a:r>
              <a:rPr lang="en-US" sz="1400" dirty="0"/>
              <a:t>&lt;/HEAD&gt; </a:t>
            </a:r>
          </a:p>
          <a:p>
            <a:pPr marL="0" indent="0">
              <a:buNone/>
            </a:pPr>
            <a:r>
              <a:rPr lang="en-US" sz="1400" dirty="0"/>
              <a:t>&lt;BODY&gt;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&lt;TABLE border=1 </a:t>
            </a:r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cellspacing</a:t>
            </a:r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 </a:t>
            </a:r>
            <a:r>
              <a:rPr lang="en-US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</a:p>
          <a:p>
            <a:pPr marL="0" indent="0">
              <a:buNone/>
            </a:pPr>
            <a:r>
              <a:rPr lang="en-US" sz="1400" dirty="0"/>
              <a:t>	&lt;TR&gt;</a:t>
            </a:r>
          </a:p>
          <a:p>
            <a:pPr marL="0" indent="0">
              <a:buNone/>
            </a:pPr>
            <a:r>
              <a:rPr lang="en-US" sz="1400" dirty="0"/>
              <a:t>		&lt;TH </a:t>
            </a:r>
            <a:r>
              <a:rPr lang="en-US" sz="1400" dirty="0" err="1"/>
              <a:t>colspan</a:t>
            </a:r>
            <a:r>
              <a:rPr lang="en-US" sz="1400" dirty="0"/>
              <a:t>=2&gt;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header&lt;/TH&gt;</a:t>
            </a:r>
          </a:p>
          <a:p>
            <a:pPr marL="0" indent="0">
              <a:buNone/>
            </a:pPr>
            <a:r>
              <a:rPr lang="en-US" sz="1400" dirty="0"/>
              <a:t>	&lt;/TR&gt; </a:t>
            </a:r>
          </a:p>
          <a:p>
            <a:pPr marL="0" indent="0">
              <a:buNone/>
            </a:pPr>
            <a:r>
              <a:rPr lang="en-US" sz="1400" dirty="0"/>
              <a:t>	&lt;TR&gt; </a:t>
            </a:r>
          </a:p>
          <a:p>
            <a:pPr marL="0" indent="0">
              <a:buNone/>
            </a:pPr>
            <a:r>
              <a:rPr lang="en-US" sz="1400" dirty="0"/>
              <a:t>		&lt;TD </a:t>
            </a:r>
            <a:r>
              <a:rPr lang="en-US" sz="1400" dirty="0" err="1"/>
              <a:t>rowspan</a:t>
            </a:r>
            <a:r>
              <a:rPr lang="en-US" sz="1400" dirty="0"/>
              <a:t>=2&gt;</a:t>
            </a:r>
            <a:r>
              <a:rPr lang="en-US" sz="1400" dirty="0" err="1"/>
              <a:t>kolom</a:t>
            </a:r>
            <a:r>
              <a:rPr lang="en-US" sz="1400" dirty="0"/>
              <a:t> 1 </a:t>
            </a:r>
            <a:r>
              <a:rPr lang="en-US" sz="1400" dirty="0" err="1"/>
              <a:t>rowspan</a:t>
            </a:r>
            <a:r>
              <a:rPr lang="en-US" sz="1400" dirty="0"/>
              <a:t>&lt;/TD&gt; </a:t>
            </a:r>
          </a:p>
          <a:p>
            <a:pPr marL="0" indent="0">
              <a:buNone/>
            </a:pPr>
            <a:r>
              <a:rPr lang="en-US" sz="1400" dirty="0"/>
              <a:t>		&lt;TD&gt;</a:t>
            </a:r>
            <a:r>
              <a:rPr lang="en-US" sz="1400" dirty="0" err="1"/>
              <a:t>baris</a:t>
            </a:r>
            <a:r>
              <a:rPr lang="en-US" sz="1400" dirty="0"/>
              <a:t> 1 </a:t>
            </a:r>
            <a:r>
              <a:rPr lang="en-US" sz="1400" dirty="0" err="1"/>
              <a:t>kolom</a:t>
            </a:r>
            <a:r>
              <a:rPr lang="en-US" sz="1400" dirty="0"/>
              <a:t> 2&lt;/TD&gt;</a:t>
            </a:r>
          </a:p>
          <a:p>
            <a:pPr marL="0" indent="0">
              <a:buNone/>
            </a:pPr>
            <a:r>
              <a:rPr lang="en-US" sz="1400" dirty="0"/>
              <a:t>	&lt;/TR&gt; </a:t>
            </a:r>
          </a:p>
          <a:p>
            <a:pPr marL="0" indent="0">
              <a:buNone/>
            </a:pPr>
            <a:r>
              <a:rPr lang="en-US" sz="1400" dirty="0"/>
              <a:t>	&lt;TR&gt; </a:t>
            </a:r>
          </a:p>
          <a:p>
            <a:pPr marL="0" indent="0">
              <a:buNone/>
            </a:pPr>
            <a:r>
              <a:rPr lang="en-US" sz="1400" dirty="0"/>
              <a:t>		&lt;TD&gt;</a:t>
            </a:r>
            <a:r>
              <a:rPr lang="en-US" sz="1400" dirty="0" err="1"/>
              <a:t>baris</a:t>
            </a:r>
            <a:r>
              <a:rPr lang="en-US" sz="1400" dirty="0"/>
              <a:t> 2 </a:t>
            </a:r>
            <a:r>
              <a:rPr lang="en-US" sz="1400" dirty="0" err="1"/>
              <a:t>kolom</a:t>
            </a:r>
            <a:r>
              <a:rPr lang="en-US" sz="1400" dirty="0"/>
              <a:t> 2&lt;/TD&gt; </a:t>
            </a:r>
          </a:p>
          <a:p>
            <a:pPr marL="0" indent="0">
              <a:buNone/>
            </a:pPr>
            <a:r>
              <a:rPr lang="en-US" sz="1400" dirty="0"/>
              <a:t>	&lt;/TR&gt; </a:t>
            </a:r>
          </a:p>
          <a:p>
            <a:pPr marL="0" indent="0">
              <a:buNone/>
            </a:pPr>
            <a:r>
              <a:rPr lang="en-US" sz="1400" dirty="0"/>
              <a:t>&lt;/TABLE&gt; </a:t>
            </a:r>
          </a:p>
          <a:p>
            <a:pPr marL="0" indent="0">
              <a:buNone/>
            </a:pPr>
            <a:r>
              <a:rPr lang="en-US" sz="1400" dirty="0"/>
              <a:t>&lt;/BODY&gt; </a:t>
            </a:r>
          </a:p>
          <a:p>
            <a:pPr marL="0" indent="0">
              <a:buNone/>
            </a:pPr>
            <a:r>
              <a:rPr lang="en-US" sz="1400" dirty="0"/>
              <a:t>&lt;/HTML&gt;</a:t>
            </a:r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2685044" y="620688"/>
            <a:ext cx="6207436" cy="808038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9pPr>
          </a:lstStyle>
          <a:p>
            <a:pPr algn="ctr"/>
            <a:r>
              <a:rPr lang="en-US" sz="2800" u="sng" dirty="0" smtClean="0">
                <a:latin typeface="ArchitextOneType" pitchFamily="2" charset="0"/>
              </a:rPr>
              <a:t>CONTOH PROGRAM</a:t>
            </a:r>
            <a:br>
              <a:rPr lang="en-US" sz="2800" u="sng" dirty="0" smtClean="0">
                <a:latin typeface="ArchitextOneType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Baskerville Old Face" pitchFamily="18" charset="0"/>
              </a:rPr>
              <a:t>(space.html)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7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dirty="0" smtClean="0">
                <a:solidFill>
                  <a:srgbClr val="FFC000"/>
                </a:solidFill>
                <a:latin typeface="ArchitextOneType" pitchFamily="2" charset="0"/>
              </a:rPr>
              <a:t>ATRIBUT TABEL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2132856"/>
            <a:ext cx="2880320" cy="4104456"/>
          </a:xfrm>
          <a:ln w="19050"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f</a:t>
            </a:r>
            <a:r>
              <a:rPr lang="en-US" sz="2000" dirty="0">
                <a:solidFill>
                  <a:schemeClr val="bg1"/>
                </a:solidFill>
              </a:rPr>
              <a:t>. Width </a:t>
            </a:r>
            <a:endParaRPr lang="en-US" sz="2000" b="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Atribut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width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digunakan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untuk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mengatur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horisontal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tabel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atau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sel.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Pengaturan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ini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menggunakan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angka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dalam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pixel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sebagai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suatu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persentase</a:t>
            </a:r>
            <a:r>
              <a:rPr lang="en-US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tampilan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browser.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3928" y="1628801"/>
            <a:ext cx="5040560" cy="4608512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&lt;HTML&gt;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&lt;TITLE&gt;</a:t>
            </a:r>
            <a:r>
              <a:rPr lang="en-US" sz="1200" dirty="0" err="1">
                <a:solidFill>
                  <a:srgbClr val="C00000"/>
                </a:solidFill>
              </a:rPr>
              <a:t>Cellspacing</a:t>
            </a:r>
            <a:r>
              <a:rPr lang="en-US" sz="1200" dirty="0">
                <a:solidFill>
                  <a:srgbClr val="C00000"/>
                </a:solidFill>
              </a:rPr>
              <a:t>&lt;/TITLE&gt;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&lt;/HEAD&gt;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&lt;BODY&gt;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&lt;TABLE border=1 </a:t>
            </a:r>
            <a:r>
              <a:rPr lang="en-US" sz="1200" dirty="0" err="1">
                <a:solidFill>
                  <a:srgbClr val="C00000"/>
                </a:solidFill>
              </a:rPr>
              <a:t>Cellspacing</a:t>
            </a:r>
            <a:r>
              <a:rPr lang="en-US" sz="1200" dirty="0">
                <a:solidFill>
                  <a:srgbClr val="C00000"/>
                </a:solidFill>
              </a:rPr>
              <a:t>=5 </a:t>
            </a:r>
            <a:r>
              <a:rPr lang="en-US" sz="1200" dirty="0" err="1" smtClean="0">
                <a:solidFill>
                  <a:srgbClr val="C00000"/>
                </a:solidFill>
              </a:rPr>
              <a:t>cellpadding</a:t>
            </a:r>
            <a:r>
              <a:rPr lang="en-US" sz="1200" dirty="0">
                <a:solidFill>
                  <a:srgbClr val="C00000"/>
                </a:solidFill>
              </a:rPr>
              <a:t>=5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width=500</a:t>
            </a:r>
            <a:r>
              <a:rPr lang="en-US" sz="1200" dirty="0" smtClean="0">
                <a:solidFill>
                  <a:srgbClr val="C00000"/>
                </a:solidFill>
              </a:rPr>
              <a:t>&gt; </a:t>
            </a:r>
            <a:endParaRPr lang="en-US" sz="1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&lt;</a:t>
            </a:r>
            <a:r>
              <a:rPr lang="en-US" sz="1200" dirty="0">
                <a:solidFill>
                  <a:srgbClr val="C00000"/>
                </a:solidFill>
              </a:rPr>
              <a:t>TH </a:t>
            </a:r>
            <a:r>
              <a:rPr lang="en-US" sz="1200" dirty="0" err="1">
                <a:solidFill>
                  <a:srgbClr val="C00000"/>
                </a:solidFill>
              </a:rPr>
              <a:t>colspan</a:t>
            </a:r>
            <a:r>
              <a:rPr lang="en-US" sz="1200" dirty="0">
                <a:solidFill>
                  <a:srgbClr val="C00000"/>
                </a:solidFill>
              </a:rPr>
              <a:t>=2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width=100%</a:t>
            </a:r>
            <a:r>
              <a:rPr lang="en-US" sz="1200" dirty="0">
                <a:solidFill>
                  <a:schemeClr val="accent4"/>
                </a:solidFill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ini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adalah</a:t>
            </a:r>
            <a:r>
              <a:rPr lang="en-US" sz="1200" dirty="0">
                <a:solidFill>
                  <a:srgbClr val="C00000"/>
                </a:solidFill>
              </a:rPr>
              <a:t> header&lt;/TH&gt;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 err="1">
                <a:solidFill>
                  <a:srgbClr val="C00000"/>
                </a:solidFill>
              </a:rPr>
              <a:t>rowspan</a:t>
            </a:r>
            <a:r>
              <a:rPr lang="en-US" sz="1200" dirty="0">
                <a:solidFill>
                  <a:srgbClr val="C00000"/>
                </a:solidFill>
              </a:rPr>
              <a:t>=2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width=30%</a:t>
            </a:r>
            <a:r>
              <a:rPr lang="en-US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1 </a:t>
            </a:r>
            <a:r>
              <a:rPr lang="en-US" sz="1200" dirty="0" err="1">
                <a:solidFill>
                  <a:srgbClr val="C00000"/>
                </a:solidFill>
              </a:rPr>
              <a:t>rowspan</a:t>
            </a:r>
            <a:r>
              <a:rPr lang="en-US" sz="1200" dirty="0">
                <a:solidFill>
                  <a:srgbClr val="C00000"/>
                </a:solidFill>
              </a:rPr>
              <a:t>&lt;/TD&gt;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width=70%&gt; </a:t>
            </a:r>
            <a:r>
              <a:rPr lang="en-US" sz="1200" dirty="0" err="1">
                <a:solidFill>
                  <a:srgbClr val="C00000"/>
                </a:solidFill>
              </a:rPr>
              <a:t>baris</a:t>
            </a:r>
            <a:r>
              <a:rPr lang="en-US" sz="1200" dirty="0">
                <a:solidFill>
                  <a:srgbClr val="C00000"/>
                </a:solidFill>
              </a:rPr>
              <a:t> 1 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2&lt;/TD&gt;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width=70%</a:t>
            </a:r>
            <a:r>
              <a:rPr lang="en-US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baris</a:t>
            </a:r>
            <a:r>
              <a:rPr lang="en-US" sz="1200" dirty="0">
                <a:solidFill>
                  <a:srgbClr val="C00000"/>
                </a:solidFill>
              </a:rPr>
              <a:t> 2 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2&lt;/TD&gt;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&lt;/TABLE&gt;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&lt;/BODY&gt;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637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dirty="0" smtClean="0">
                <a:solidFill>
                  <a:srgbClr val="FFC000"/>
                </a:solidFill>
                <a:latin typeface="ArchitextOneType" pitchFamily="2" charset="0"/>
              </a:rPr>
              <a:t>ATRIBUT TABEL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544" y="2132856"/>
            <a:ext cx="2880320" cy="4104456"/>
          </a:xfrm>
          <a:ln w="19050"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g</a:t>
            </a:r>
            <a:r>
              <a:rPr lang="en-US" sz="2000" dirty="0">
                <a:solidFill>
                  <a:schemeClr val="bg1"/>
                </a:solidFill>
              </a:rPr>
              <a:t>. Height </a:t>
            </a:r>
            <a:endParaRPr lang="en-US" sz="2000" b="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Atribut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width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digunakan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untuk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mengatur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vertikal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tabel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atau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sel.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Pengaturan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ini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menggunakan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angka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dalam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pixel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sebagai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suatu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pesentase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tampilan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browser.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4124" y="1628801"/>
            <a:ext cx="5869876" cy="4608512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&lt;HTML&gt;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&lt;TITLE&gt;</a:t>
            </a:r>
            <a:r>
              <a:rPr lang="en-US" sz="1200" dirty="0" err="1">
                <a:solidFill>
                  <a:srgbClr val="C00000"/>
                </a:solidFill>
              </a:rPr>
              <a:t>Cellspacing</a:t>
            </a:r>
            <a:r>
              <a:rPr lang="en-US" sz="1200" dirty="0">
                <a:solidFill>
                  <a:srgbClr val="C00000"/>
                </a:solidFill>
              </a:rPr>
              <a:t>&lt;/TITLE&gt;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&lt;/HEAD&gt;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&lt;BODY&gt;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&lt;TABLE border=1 </a:t>
            </a:r>
            <a:r>
              <a:rPr lang="en-US" sz="1200" dirty="0" err="1">
                <a:solidFill>
                  <a:srgbClr val="C00000"/>
                </a:solidFill>
              </a:rPr>
              <a:t>Cellspacing</a:t>
            </a:r>
            <a:r>
              <a:rPr lang="en-US" sz="1200" dirty="0">
                <a:solidFill>
                  <a:srgbClr val="C00000"/>
                </a:solidFill>
              </a:rPr>
              <a:t>=5 </a:t>
            </a:r>
            <a:r>
              <a:rPr lang="en-US" sz="1200" dirty="0" err="1" smtClean="0">
                <a:solidFill>
                  <a:srgbClr val="C00000"/>
                </a:solidFill>
              </a:rPr>
              <a:t>cellpadding</a:t>
            </a:r>
            <a:r>
              <a:rPr lang="en-US" sz="1200" dirty="0">
                <a:solidFill>
                  <a:srgbClr val="C00000"/>
                </a:solidFill>
              </a:rPr>
              <a:t>=5 width=500 </a:t>
            </a:r>
            <a:r>
              <a:rPr lang="en-US" sz="1200" dirty="0" smtClean="0"/>
              <a:t>height=500</a:t>
            </a:r>
            <a:r>
              <a:rPr lang="en-US" sz="1200" dirty="0" smtClean="0">
                <a:solidFill>
                  <a:srgbClr val="C00000"/>
                </a:solidFill>
              </a:rPr>
              <a:t>&gt; </a:t>
            </a:r>
            <a:endParaRPr lang="en-US" sz="1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&lt;</a:t>
            </a:r>
            <a:r>
              <a:rPr lang="en-US" sz="1200" dirty="0">
                <a:solidFill>
                  <a:srgbClr val="C00000"/>
                </a:solidFill>
              </a:rPr>
              <a:t>TH </a:t>
            </a:r>
            <a:r>
              <a:rPr lang="en-US" sz="1200" dirty="0" err="1">
                <a:solidFill>
                  <a:srgbClr val="C00000"/>
                </a:solidFill>
              </a:rPr>
              <a:t>colspan</a:t>
            </a:r>
            <a:r>
              <a:rPr lang="en-US" sz="1200" dirty="0">
                <a:solidFill>
                  <a:srgbClr val="C00000"/>
                </a:solidFill>
              </a:rPr>
              <a:t>=2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width=100% height=10</a:t>
            </a:r>
            <a:r>
              <a:rPr lang="en-US" sz="1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en-US" sz="1200" dirty="0" smtClean="0">
                <a:solidFill>
                  <a:schemeClr val="accent4"/>
                </a:solidFill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ini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adalah</a:t>
            </a:r>
            <a:r>
              <a:rPr lang="en-US" sz="1200" dirty="0">
                <a:solidFill>
                  <a:srgbClr val="C00000"/>
                </a:solidFill>
              </a:rPr>
              <a:t> header&lt;/TH&gt;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 err="1">
                <a:solidFill>
                  <a:srgbClr val="C00000"/>
                </a:solidFill>
              </a:rPr>
              <a:t>rowspan</a:t>
            </a:r>
            <a:r>
              <a:rPr lang="en-US" sz="1200" dirty="0">
                <a:solidFill>
                  <a:srgbClr val="C00000"/>
                </a:solidFill>
              </a:rPr>
              <a:t>=2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width=30%</a:t>
            </a:r>
            <a:r>
              <a:rPr lang="en-US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1 </a:t>
            </a:r>
            <a:r>
              <a:rPr lang="en-US" sz="1200" dirty="0" err="1">
                <a:solidFill>
                  <a:srgbClr val="C00000"/>
                </a:solidFill>
              </a:rPr>
              <a:t>rowspan</a:t>
            </a:r>
            <a:r>
              <a:rPr lang="en-US" sz="1200" dirty="0">
                <a:solidFill>
                  <a:srgbClr val="C00000"/>
                </a:solidFill>
              </a:rPr>
              <a:t>&lt;/TD&gt;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width=70%&gt; </a:t>
            </a:r>
            <a:r>
              <a:rPr lang="en-US" sz="1200" dirty="0" err="1">
                <a:solidFill>
                  <a:srgbClr val="C00000"/>
                </a:solidFill>
              </a:rPr>
              <a:t>baris</a:t>
            </a:r>
            <a:r>
              <a:rPr lang="en-US" sz="1200" dirty="0">
                <a:solidFill>
                  <a:srgbClr val="C00000"/>
                </a:solidFill>
              </a:rPr>
              <a:t> 1 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2&lt;/TD&gt;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width=70% </a:t>
            </a:r>
            <a:r>
              <a:rPr lang="en-US" sz="1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height=20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n-US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baris</a:t>
            </a:r>
            <a:r>
              <a:rPr lang="en-US" sz="1200" dirty="0">
                <a:solidFill>
                  <a:srgbClr val="C00000"/>
                </a:solidFill>
              </a:rPr>
              <a:t> 2 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2&lt;/TD&gt;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&lt;/TABLE&gt;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&lt;/BODY&gt;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67118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>
                <a:solidFill>
                  <a:srgbClr val="FFC000"/>
                </a:solidFill>
                <a:latin typeface="ArchitextOneType" pitchFamily="2" charset="0"/>
              </a:rPr>
              <a:t>ATRIBUT 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2736304" cy="3096343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h</a:t>
            </a:r>
            <a:r>
              <a:rPr lang="en-US" sz="2400" dirty="0"/>
              <a:t>. </a:t>
            </a:r>
            <a:r>
              <a:rPr lang="en-US" sz="2400" dirty="0" err="1"/>
              <a:t>Bgcolor</a:t>
            </a:r>
            <a:r>
              <a:rPr lang="en-US" sz="2400" dirty="0"/>
              <a:t> </a:t>
            </a:r>
            <a:endParaRPr lang="en-US" sz="2400" b="0" dirty="0"/>
          </a:p>
          <a:p>
            <a:pPr marL="0" indent="0" algn="just">
              <a:buNone/>
            </a:pPr>
            <a:r>
              <a:rPr lang="es-ES" sz="2800" b="0" dirty="0" err="1"/>
              <a:t>Atribut</a:t>
            </a:r>
            <a:r>
              <a:rPr lang="es-ES" sz="2800" b="0" dirty="0"/>
              <a:t> </a:t>
            </a:r>
            <a:r>
              <a:rPr lang="es-ES" sz="2800" b="0" i="1" dirty="0" err="1"/>
              <a:t>bgcolor</a:t>
            </a:r>
            <a:r>
              <a:rPr lang="es-ES" sz="2800" b="0" i="1" dirty="0"/>
              <a:t> </a:t>
            </a:r>
            <a:r>
              <a:rPr lang="es-ES" sz="2800" b="0" dirty="0" err="1"/>
              <a:t>digunakan</a:t>
            </a:r>
            <a:r>
              <a:rPr lang="es-ES" sz="2800" b="0" dirty="0"/>
              <a:t> </a:t>
            </a:r>
            <a:r>
              <a:rPr lang="es-ES" sz="2800" b="0" dirty="0" err="1"/>
              <a:t>untuk</a:t>
            </a:r>
            <a:r>
              <a:rPr lang="es-ES" sz="2800" b="0" dirty="0"/>
              <a:t> </a:t>
            </a:r>
            <a:r>
              <a:rPr lang="es-ES" sz="2800" b="0" dirty="0" err="1"/>
              <a:t>warna</a:t>
            </a:r>
            <a:r>
              <a:rPr lang="es-ES" sz="2800" b="0" dirty="0"/>
              <a:t> </a:t>
            </a:r>
            <a:r>
              <a:rPr lang="es-ES" sz="2800" b="0" dirty="0" err="1"/>
              <a:t>backround</a:t>
            </a:r>
            <a:r>
              <a:rPr lang="es-ES" sz="2800" b="0" dirty="0"/>
              <a:t> pada </a:t>
            </a:r>
            <a:r>
              <a:rPr lang="es-ES" sz="2800" b="0" dirty="0" err="1"/>
              <a:t>tabel</a:t>
            </a:r>
            <a:r>
              <a:rPr lang="es-ES" sz="2800" b="0" dirty="0"/>
              <a:t> dan pada </a:t>
            </a:r>
            <a:r>
              <a:rPr lang="es-ES" sz="2800" b="0" dirty="0" err="1"/>
              <a:t>sel</a:t>
            </a:r>
            <a:r>
              <a:rPr lang="es-ES" sz="2800" b="0" dirty="0" smtClean="0"/>
              <a:t>.</a:t>
            </a:r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63888" y="1741588"/>
            <a:ext cx="5328592" cy="432048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&lt;/TITLE&gt;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&lt;TABLE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Cellspacing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s-ES" sz="12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sz="1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s-ES" sz="12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</a:p>
          <a:p>
            <a:pPr marL="0" indent="0">
              <a:buNone/>
            </a:pPr>
            <a:r>
              <a:rPr lang="es-ES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&lt;TR&gt;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&lt;TH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 </a:t>
            </a:r>
            <a:r>
              <a:rPr lang="es-E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=#C3C3C3</a:t>
            </a:r>
            <a:r>
              <a:rPr lang="es-ES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s-ES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s-ES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header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&lt;/TH&gt;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</a:t>
            </a:r>
            <a:r>
              <a:rPr lang="es-E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=#956ABF</a:t>
            </a:r>
            <a:r>
              <a:rPr lang="es-ES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s-ES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s-ES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&lt;/TABLE&gt;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 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4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688"/>
            <a:ext cx="6477000" cy="796950"/>
          </a:xfrm>
        </p:spPr>
        <p:txBody>
          <a:bodyPr/>
          <a:lstStyle/>
          <a:p>
            <a:r>
              <a:rPr lang="en-US" sz="3600" dirty="0" smtClean="0">
                <a:latin typeface="Adjutant-Normal" pitchFamily="2" charset="0"/>
              </a:rPr>
              <a:t>MENGUBAH  WARNA</a:t>
            </a:r>
            <a:endParaRPr lang="en-US" sz="3600" dirty="0">
              <a:latin typeface="Adjutant-Norma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16833"/>
            <a:ext cx="6477000" cy="3960440"/>
          </a:xfrm>
          <a:solidFill>
            <a:schemeClr val="l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sz="2000" dirty="0" err="1" smtClean="0"/>
              <a:t>Warna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HTML 3.2 </a:t>
            </a:r>
            <a:r>
              <a:rPr lang="en-US" sz="2000" dirty="0" err="1" smtClean="0"/>
              <a:t>hanya</a:t>
            </a:r>
            <a:r>
              <a:rPr lang="en-US" sz="2000" dirty="0" smtClean="0"/>
              <a:t> 16 </a:t>
            </a:r>
            <a:r>
              <a:rPr lang="en-US" sz="2000" dirty="0" err="1" smtClean="0"/>
              <a:t>warna</a:t>
            </a:r>
            <a:r>
              <a:rPr lang="en-US" sz="2000" dirty="0" smtClean="0"/>
              <a:t>. </a:t>
            </a:r>
            <a:r>
              <a:rPr lang="en-US" sz="2000" dirty="0" err="1" smtClean="0"/>
              <a:t>Sekalipun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bertambah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Aqua		- Navy		- Black</a:t>
            </a:r>
          </a:p>
          <a:p>
            <a:r>
              <a:rPr lang="en-US" sz="2000" dirty="0" smtClean="0"/>
              <a:t>Olive		- Blue		- Purple</a:t>
            </a:r>
          </a:p>
          <a:p>
            <a:r>
              <a:rPr lang="en-US" sz="2000" dirty="0" smtClean="0"/>
              <a:t>Fuchsia		- Red		- Gray</a:t>
            </a:r>
          </a:p>
          <a:p>
            <a:r>
              <a:rPr lang="en-US" sz="2000" dirty="0" smtClean="0"/>
              <a:t>Silver		- Green	- Teal</a:t>
            </a:r>
          </a:p>
          <a:p>
            <a:r>
              <a:rPr lang="en-US" sz="2000" dirty="0" smtClean="0"/>
              <a:t>Lime		- White	- Maroon</a:t>
            </a:r>
          </a:p>
          <a:p>
            <a:r>
              <a:rPr lang="en-US" sz="2000" dirty="0" smtClean="0"/>
              <a:t>yellow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96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688"/>
            <a:ext cx="6477000" cy="796950"/>
          </a:xfrm>
        </p:spPr>
        <p:txBody>
          <a:bodyPr/>
          <a:lstStyle/>
          <a:p>
            <a:r>
              <a:rPr lang="en-US" sz="3600" dirty="0" smtClean="0">
                <a:latin typeface="Adjutant-Normal" pitchFamily="2" charset="0"/>
              </a:rPr>
              <a:t>MENGUBAH  WARNA</a:t>
            </a:r>
            <a:endParaRPr lang="en-US" sz="3600" dirty="0">
              <a:latin typeface="Adjutant-Norma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16833"/>
            <a:ext cx="6477000" cy="3960440"/>
          </a:xfrm>
          <a:solidFill>
            <a:schemeClr val="l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sz="3000" dirty="0" err="1" smtClean="0"/>
              <a:t>Selain</a:t>
            </a:r>
            <a:r>
              <a:rPr lang="en-US" sz="3000" dirty="0" smtClean="0"/>
              <a:t>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kata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</a:t>
            </a:r>
            <a:r>
              <a:rPr lang="en-US" sz="3000" dirty="0" err="1" smtClean="0"/>
              <a:t>Inggris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mengubah</a:t>
            </a:r>
            <a:r>
              <a:rPr lang="en-US" sz="3000" dirty="0" smtClean="0"/>
              <a:t> </a:t>
            </a:r>
            <a:r>
              <a:rPr lang="en-US" sz="3000" dirty="0" err="1" smtClean="0"/>
              <a:t>warna</a:t>
            </a:r>
            <a:r>
              <a:rPr lang="en-US" sz="3000" dirty="0" smtClean="0"/>
              <a:t>, </a:t>
            </a:r>
            <a:r>
              <a:rPr lang="en-US" sz="3000" dirty="0" err="1" smtClean="0"/>
              <a:t>cara</a:t>
            </a:r>
            <a:r>
              <a:rPr lang="en-US" sz="3000" dirty="0" smtClean="0"/>
              <a:t> yang lain </a:t>
            </a:r>
            <a:r>
              <a:rPr lang="en-US" sz="3000" dirty="0" err="1" smtClean="0"/>
              <a:t>bisa</a:t>
            </a:r>
            <a:r>
              <a:rPr lang="en-US" sz="3000" dirty="0" smtClean="0"/>
              <a:t>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</a:t>
            </a:r>
            <a:r>
              <a:rPr lang="en-US" sz="3000" i="1" dirty="0" smtClean="0">
                <a:solidFill>
                  <a:srgbClr val="FF0000"/>
                </a:solidFill>
              </a:rPr>
              <a:t>hex code</a:t>
            </a:r>
            <a:r>
              <a:rPr lang="en-US" sz="3000" dirty="0" smtClean="0">
                <a:solidFill>
                  <a:srgbClr val="FF0000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3000" dirty="0" smtClean="0"/>
              <a:t>Cara </a:t>
            </a:r>
            <a:r>
              <a:rPr lang="en-US" sz="3000" dirty="0" err="1" smtClean="0"/>
              <a:t>menuliskannya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dimulai</a:t>
            </a:r>
            <a:r>
              <a:rPr lang="en-US" sz="3000" dirty="0" smtClean="0"/>
              <a:t> </a:t>
            </a:r>
            <a:r>
              <a:rPr lang="en-US" sz="3000" dirty="0" err="1" smtClean="0"/>
              <a:t>karakter</a:t>
            </a:r>
            <a:r>
              <a:rPr lang="en-US" sz="3000" dirty="0" smtClean="0"/>
              <a:t> </a:t>
            </a:r>
            <a:r>
              <a:rPr lang="en-US" sz="3000" dirty="0" err="1" smtClean="0"/>
              <a:t>pagar</a:t>
            </a:r>
            <a:r>
              <a:rPr lang="en-US" sz="3000" dirty="0" smtClean="0"/>
              <a:t> “#”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diikuti</a:t>
            </a:r>
            <a:r>
              <a:rPr lang="en-US" sz="3000" dirty="0" smtClean="0"/>
              <a:t> </a:t>
            </a:r>
            <a:r>
              <a:rPr lang="en-US" sz="3000" dirty="0" err="1" smtClean="0"/>
              <a:t>kombinasi</a:t>
            </a:r>
            <a:r>
              <a:rPr lang="en-US" sz="3000" dirty="0" smtClean="0"/>
              <a:t> RGB (Red, Green, Blue).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07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688"/>
            <a:ext cx="6477000" cy="796950"/>
          </a:xfrm>
        </p:spPr>
        <p:txBody>
          <a:bodyPr/>
          <a:lstStyle/>
          <a:p>
            <a:r>
              <a:rPr lang="en-US" sz="3600" dirty="0" smtClean="0">
                <a:latin typeface="Adjutant-Normal" pitchFamily="2" charset="0"/>
              </a:rPr>
              <a:t>MENGUBAH  WARNA</a:t>
            </a:r>
            <a:endParaRPr lang="en-US" sz="3600" dirty="0">
              <a:latin typeface="Adjutant-Normal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919773"/>
              </p:ext>
            </p:extLst>
          </p:nvPr>
        </p:nvGraphicFramePr>
        <p:xfrm>
          <a:off x="2006233" y="3126259"/>
          <a:ext cx="6477000" cy="2595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#FF0000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#00FF00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HIJAU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#0000FF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#FF00FF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UNGU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#FFFF00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KUNING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#FF8800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#FFFFFF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PUTIH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#00FFFF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#AA8800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COKELAT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#888888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ABU - ABU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#004488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NAVY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60736" y="1811835"/>
            <a:ext cx="6696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menghendaki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diperbanyak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diperbanyak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Dibawah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Ditampilkan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Hex code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17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>
                <a:solidFill>
                  <a:srgbClr val="FFC000"/>
                </a:solidFill>
                <a:latin typeface="ArchitextOneType" pitchFamily="2" charset="0"/>
              </a:rPr>
              <a:t>ATRIBUT 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89250"/>
            <a:ext cx="2736304" cy="3600400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</a:t>
            </a:r>
            <a:r>
              <a:rPr lang="en-US" sz="2400" dirty="0"/>
              <a:t>. </a:t>
            </a:r>
            <a:r>
              <a:rPr lang="en-US" sz="2400" dirty="0" err="1"/>
              <a:t>Bordercolor</a:t>
            </a:r>
            <a:r>
              <a:rPr lang="en-US" sz="2400" dirty="0"/>
              <a:t> </a:t>
            </a:r>
            <a:endParaRPr lang="en-US" sz="2400" b="0" dirty="0"/>
          </a:p>
          <a:p>
            <a:pPr marL="0" indent="0" algn="ctr">
              <a:buNone/>
            </a:pPr>
            <a:r>
              <a:rPr lang="es-ES" sz="2800" b="0" dirty="0" err="1" smtClean="0"/>
              <a:t>Atribut</a:t>
            </a:r>
            <a:r>
              <a:rPr lang="es-ES" sz="2800" b="0" dirty="0" smtClean="0"/>
              <a:t> </a:t>
            </a:r>
            <a:r>
              <a:rPr lang="es-ES" sz="2800" b="0" i="1" dirty="0" err="1" smtClean="0"/>
              <a:t>bordercolor</a:t>
            </a:r>
            <a:r>
              <a:rPr lang="es-ES" sz="2800" b="0" i="1" dirty="0" smtClean="0"/>
              <a:t> </a:t>
            </a:r>
            <a:r>
              <a:rPr lang="es-ES" sz="2800" b="0" dirty="0" err="1"/>
              <a:t>digunakan</a:t>
            </a:r>
            <a:r>
              <a:rPr lang="es-ES" sz="2800" b="0" dirty="0"/>
              <a:t> </a:t>
            </a:r>
            <a:r>
              <a:rPr lang="es-ES" sz="2800" b="0" dirty="0" err="1"/>
              <a:t>untuk</a:t>
            </a:r>
            <a:r>
              <a:rPr lang="es-ES" sz="2800" b="0" dirty="0"/>
              <a:t> </a:t>
            </a:r>
            <a:r>
              <a:rPr lang="en-US" sz="2800" b="0" dirty="0" err="1"/>
              <a:t>memberikan</a:t>
            </a:r>
            <a:r>
              <a:rPr lang="en-US" sz="2800" b="0" dirty="0"/>
              <a:t> </a:t>
            </a:r>
            <a:r>
              <a:rPr lang="en-US" sz="2800" b="0" dirty="0" err="1"/>
              <a:t>warna</a:t>
            </a:r>
            <a:r>
              <a:rPr lang="en-US" sz="2800" b="0" dirty="0"/>
              <a:t> </a:t>
            </a:r>
            <a:r>
              <a:rPr lang="en-US" sz="2800" b="0" dirty="0" err="1"/>
              <a:t>pada</a:t>
            </a:r>
            <a:r>
              <a:rPr lang="en-US" sz="2800" b="0" dirty="0"/>
              <a:t> </a:t>
            </a:r>
            <a:r>
              <a:rPr lang="en-US" sz="2800" b="0" dirty="0" err="1"/>
              <a:t>garis</a:t>
            </a:r>
            <a:r>
              <a:rPr lang="en-US" sz="2800" b="0" dirty="0"/>
              <a:t> </a:t>
            </a:r>
            <a:r>
              <a:rPr lang="en-US" sz="2800" b="0" dirty="0" err="1"/>
              <a:t>tabel</a:t>
            </a:r>
            <a:r>
              <a:rPr lang="en-US" sz="2800" b="0" dirty="0"/>
              <a:t> </a:t>
            </a:r>
            <a:endParaRPr lang="en-US" sz="1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131840" y="1903816"/>
            <a:ext cx="5832648" cy="426367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&lt;/TITLE&gt;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&lt;TABLE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Cellspacing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  <a:r>
              <a:rPr lang="es-ES" sz="1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bordercolor</a:t>
            </a:r>
            <a:r>
              <a:rPr lang="es-ES" sz="1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s-ES" sz="12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</a:p>
          <a:p>
            <a:pPr marL="0" indent="0">
              <a:buNone/>
            </a:pPr>
            <a:r>
              <a:rPr lang="es-ES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&lt;TR&gt;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&lt;TH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=#C3C3C</a:t>
            </a:r>
            <a:r>
              <a:rPr lang="es-ES" sz="1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header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&lt;/TH&gt;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=#956ABF&gt;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&lt;/TABLE&gt;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 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986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solidFill>
                  <a:srgbClr val="FFC000"/>
                </a:solidFill>
                <a:latin typeface="ArchitextOneType" pitchFamily="2" charset="0"/>
              </a:rPr>
              <a:t>ATRIBUT TABEL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48" y="2247376"/>
            <a:ext cx="7920880" cy="3646376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 </a:t>
            </a:r>
            <a:endParaRPr lang="en-US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0" dirty="0" err="1" smtClean="0"/>
              <a:t>Atribut</a:t>
            </a:r>
            <a:r>
              <a:rPr lang="en-US" b="0" dirty="0" smtClean="0"/>
              <a:t> </a:t>
            </a:r>
            <a:r>
              <a:rPr lang="en-US" b="0" dirty="0"/>
              <a:t>align </a:t>
            </a:r>
            <a:r>
              <a:rPr lang="en-US" b="0" dirty="0" err="1"/>
              <a:t>digunakan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menempatkan</a:t>
            </a:r>
            <a:r>
              <a:rPr lang="en-US" b="0" dirty="0"/>
              <a:t> </a:t>
            </a:r>
            <a:r>
              <a:rPr lang="en-US" b="0" dirty="0" err="1"/>
              <a:t>posisi</a:t>
            </a:r>
            <a:r>
              <a:rPr lang="en-US" b="0" dirty="0"/>
              <a:t> </a:t>
            </a:r>
            <a:r>
              <a:rPr lang="en-US" b="0" dirty="0" err="1"/>
              <a:t>tabel</a:t>
            </a:r>
            <a:r>
              <a:rPr lang="en-US" b="0" dirty="0"/>
              <a:t> </a:t>
            </a:r>
            <a:r>
              <a:rPr lang="en-US" b="0" dirty="0" err="1"/>
              <a:t>atau</a:t>
            </a:r>
            <a:r>
              <a:rPr lang="en-US" b="0" dirty="0"/>
              <a:t> text yang </a:t>
            </a:r>
            <a:r>
              <a:rPr lang="en-US" b="0" dirty="0" err="1"/>
              <a:t>ada</a:t>
            </a:r>
            <a:r>
              <a:rPr lang="en-US" b="0" dirty="0"/>
              <a:t>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sel</a:t>
            </a:r>
            <a:r>
              <a:rPr lang="en-US" b="0" dirty="0"/>
              <a:t> </a:t>
            </a:r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dirty="0" err="1"/>
              <a:t>horisontal</a:t>
            </a:r>
            <a:r>
              <a:rPr lang="en-US" b="0" dirty="0"/>
              <a:t>.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ditempatkan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tag &lt;TABLE&gt;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menepatkan</a:t>
            </a:r>
            <a:r>
              <a:rPr lang="en-US" b="0" dirty="0"/>
              <a:t> </a:t>
            </a:r>
            <a:r>
              <a:rPr lang="en-US" b="0" dirty="0" err="1"/>
              <a:t>posisi</a:t>
            </a:r>
            <a:r>
              <a:rPr lang="en-US" b="0" dirty="0"/>
              <a:t> </a:t>
            </a:r>
            <a:r>
              <a:rPr lang="en-US" b="0" dirty="0" err="1"/>
              <a:t>tabel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browser, </a:t>
            </a:r>
            <a:r>
              <a:rPr lang="en-US" b="0" dirty="0" err="1"/>
              <a:t>sedangkan</a:t>
            </a:r>
            <a:r>
              <a:rPr lang="en-US" b="0" dirty="0"/>
              <a:t>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ditempatkan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tag &lt;TD&gt;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menempatkan</a:t>
            </a:r>
            <a:r>
              <a:rPr lang="en-US" b="0" dirty="0"/>
              <a:t> </a:t>
            </a:r>
            <a:r>
              <a:rPr lang="en-US" b="0" dirty="0" err="1"/>
              <a:t>posisi</a:t>
            </a:r>
            <a:r>
              <a:rPr lang="en-US" b="0" dirty="0"/>
              <a:t> </a:t>
            </a:r>
            <a:r>
              <a:rPr lang="en-US" b="0" dirty="0" err="1"/>
              <a:t>teks</a:t>
            </a:r>
            <a:r>
              <a:rPr lang="en-US" b="0" dirty="0"/>
              <a:t> yang </a:t>
            </a:r>
            <a:r>
              <a:rPr lang="en-US" b="0" dirty="0" err="1"/>
              <a:t>ada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cel</a:t>
            </a:r>
            <a:r>
              <a:rPr lang="en-US" b="0" dirty="0"/>
              <a:t>. </a:t>
            </a:r>
            <a:r>
              <a:rPr lang="en-US" b="0" dirty="0" err="1"/>
              <a:t>Nilai</a:t>
            </a:r>
            <a:r>
              <a:rPr lang="en-US" b="0" dirty="0"/>
              <a:t> </a:t>
            </a:r>
            <a:r>
              <a:rPr lang="en-US" b="0" dirty="0" err="1"/>
              <a:t>atribut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ada</a:t>
            </a:r>
            <a:r>
              <a:rPr lang="en-US" b="0" dirty="0"/>
              <a:t> </a:t>
            </a:r>
            <a:r>
              <a:rPr lang="en-US" b="0" dirty="0" err="1"/>
              <a:t>tiga</a:t>
            </a:r>
            <a:r>
              <a:rPr lang="en-US" b="0" dirty="0"/>
              <a:t>, </a:t>
            </a:r>
            <a:r>
              <a:rPr lang="en-US" b="0" dirty="0" err="1"/>
              <a:t>yaitu</a:t>
            </a:r>
            <a:r>
              <a:rPr lang="en-US" b="0" dirty="0"/>
              <a:t> : LEFT, CENTER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smtClean="0"/>
              <a:t>RIGHT</a:t>
            </a:r>
          </a:p>
          <a:p>
            <a:endParaRPr lang="en-US" sz="1600" b="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Valign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0" dirty="0" err="1"/>
              <a:t>Atribut</a:t>
            </a:r>
            <a:r>
              <a:rPr lang="en-US" b="0" dirty="0"/>
              <a:t> </a:t>
            </a:r>
            <a:r>
              <a:rPr lang="en-US" b="0" dirty="0" err="1"/>
              <a:t>valign</a:t>
            </a:r>
            <a:r>
              <a:rPr lang="en-US" b="0" dirty="0"/>
              <a:t> </a:t>
            </a:r>
            <a:r>
              <a:rPr lang="en-US" b="0" dirty="0" err="1"/>
              <a:t>digunakan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menempatkan</a:t>
            </a:r>
            <a:r>
              <a:rPr lang="en-US" b="0" dirty="0"/>
              <a:t> </a:t>
            </a:r>
            <a:r>
              <a:rPr lang="en-US" b="0" dirty="0" err="1"/>
              <a:t>posisi</a:t>
            </a:r>
            <a:r>
              <a:rPr lang="en-US" b="0" dirty="0"/>
              <a:t> text yang </a:t>
            </a:r>
            <a:r>
              <a:rPr lang="en-US" b="0" dirty="0" err="1"/>
              <a:t>ada</a:t>
            </a:r>
            <a:r>
              <a:rPr lang="en-US" b="0" dirty="0"/>
              <a:t>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sel</a:t>
            </a:r>
            <a:r>
              <a:rPr lang="en-US" b="0" dirty="0"/>
              <a:t> </a:t>
            </a:r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dirty="0" err="1"/>
              <a:t>vertikal</a:t>
            </a:r>
            <a:r>
              <a:rPr lang="en-US" b="0" dirty="0"/>
              <a:t>. </a:t>
            </a:r>
            <a:r>
              <a:rPr lang="en-US" b="0" dirty="0" err="1"/>
              <a:t>Atribut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ditempatkan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tag &lt;TD&gt;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menempatkan</a:t>
            </a:r>
            <a:r>
              <a:rPr lang="en-US" b="0" dirty="0"/>
              <a:t> </a:t>
            </a:r>
            <a:r>
              <a:rPr lang="en-US" b="0" dirty="0" err="1"/>
              <a:t>posisi</a:t>
            </a:r>
            <a:r>
              <a:rPr lang="en-US" b="0" dirty="0"/>
              <a:t> </a:t>
            </a:r>
            <a:r>
              <a:rPr lang="en-US" b="0" dirty="0" err="1"/>
              <a:t>teks</a:t>
            </a:r>
            <a:r>
              <a:rPr lang="en-US" b="0" dirty="0"/>
              <a:t> yang </a:t>
            </a:r>
            <a:r>
              <a:rPr lang="en-US" b="0" dirty="0" err="1"/>
              <a:t>ada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cel</a:t>
            </a:r>
            <a:r>
              <a:rPr lang="en-US" b="0" dirty="0"/>
              <a:t>. </a:t>
            </a:r>
            <a:r>
              <a:rPr lang="en-US" b="0" dirty="0" err="1"/>
              <a:t>Nilai</a:t>
            </a:r>
            <a:r>
              <a:rPr lang="en-US" b="0" dirty="0"/>
              <a:t> </a:t>
            </a:r>
            <a:r>
              <a:rPr lang="en-US" b="0" dirty="0" err="1"/>
              <a:t>atribut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ada</a:t>
            </a:r>
            <a:r>
              <a:rPr lang="en-US" b="0" dirty="0"/>
              <a:t> </a:t>
            </a:r>
            <a:r>
              <a:rPr lang="en-US" b="0" dirty="0" err="1"/>
              <a:t>tiga</a:t>
            </a:r>
            <a:r>
              <a:rPr lang="en-US" b="0" dirty="0"/>
              <a:t>, </a:t>
            </a:r>
            <a:r>
              <a:rPr lang="en-US" b="0" dirty="0" err="1"/>
              <a:t>yaitu</a:t>
            </a:r>
            <a:r>
              <a:rPr lang="en-US" b="0" dirty="0"/>
              <a:t> : TOP, MIDDLE </a:t>
            </a:r>
            <a:r>
              <a:rPr lang="en-US" b="0" dirty="0" err="1"/>
              <a:t>dan</a:t>
            </a:r>
            <a:r>
              <a:rPr lang="en-US" b="0" dirty="0"/>
              <a:t> BOTTOM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55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chitextOneType" pitchFamily="2" charset="0"/>
              </a:rPr>
              <a:t>ATRIBUT TABEL</a:t>
            </a:r>
            <a:endParaRPr lang="en-US" sz="2800" dirty="0">
              <a:latin typeface="ArchitextOneType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9800" y="1844825"/>
            <a:ext cx="6477000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Tabel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merupakan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cara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untuk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menampilkan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informasi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dalam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bentuk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sel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yang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terdiri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atas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baris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kolom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.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Untuk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menampilkan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data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dalam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bentuk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tabel</a:t>
            </a:r>
            <a:r>
              <a:rPr lang="en-US" sz="2400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dalam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HTML.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Disamping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itu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tabel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juga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digunakan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untuk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menampilkan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record-record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pada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database.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Untuk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membuat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tabel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digunakan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tag &lt;TABLE&gt;….&lt;/TABLE&gt;. </a:t>
            </a:r>
            <a:endParaRPr lang="en-US" sz="2400" dirty="0" smtClean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dobe Garamond Pro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Akan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tetapi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tag &lt;TABLE&gt;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tersebut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tidak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bisa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berdiri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sendiri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,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harus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disertai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dengan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tag-tag lain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sebagai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pembuat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baris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kolom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yaitu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: </a:t>
            </a:r>
          </a:p>
        </p:txBody>
      </p:sp>
    </p:spTree>
    <p:extLst>
      <p:ext uri="{BB962C8B-B14F-4D97-AF65-F5344CB8AC3E}">
        <p14:creationId xmlns:p14="http://schemas.microsoft.com/office/powerpoint/2010/main" val="30656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/>
          </p:cNvSpPr>
          <p:nvPr/>
        </p:nvSpPr>
        <p:spPr bwMode="auto">
          <a:xfrm>
            <a:off x="2032517" y="664932"/>
            <a:ext cx="6948451" cy="808038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9pPr>
          </a:lstStyle>
          <a:p>
            <a:pPr algn="ctr"/>
            <a:r>
              <a:rPr lang="en-US" sz="2800" u="sng" dirty="0" smtClean="0">
                <a:latin typeface="ArchitextOneType" pitchFamily="2" charset="0"/>
              </a:rPr>
              <a:t>CONTOH PROGRAM</a:t>
            </a:r>
            <a:br>
              <a:rPr lang="en-US" sz="2800" u="sng" dirty="0" smtClean="0">
                <a:latin typeface="ArchitextOneType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Baskerville Old Face" pitchFamily="18" charset="0"/>
              </a:rPr>
              <a:t>(alignment.html)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32517" y="1660920"/>
            <a:ext cx="6955379" cy="4360368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&lt;TITLE&gt;Alignment&lt;/TITLE&gt;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&lt;TABLE border=1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Cellspacing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width=500 height=500 align=right&gt;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&lt;TH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colspan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 width=100% height=10%&gt;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header &lt;/TH&gt;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&lt;/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 align=right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valign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=top&gt;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&lt;/TD&gt;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width=70% align=center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valign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=bottom&gt;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&lt;/TD&gt;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&lt;/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height=20% align=left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valign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=middle&gt;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&lt;/TD&gt;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&lt;/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&lt;/TABLE&gt;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90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425" y="640275"/>
            <a:ext cx="6477000" cy="884238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MENEMPATKAN IMAGE PADA </a:t>
            </a:r>
            <a:br>
              <a:rPr lang="en-US" b="1" dirty="0" smtClean="0"/>
            </a:br>
            <a:r>
              <a:rPr lang="en-US" b="1" dirty="0" smtClean="0"/>
              <a:t>SEL TABEL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658" y="1925857"/>
            <a:ext cx="8427830" cy="423944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&lt;HTML&gt;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       &lt;TITLE&gt;</a:t>
            </a:r>
            <a:r>
              <a:rPr lang="en-US" sz="1300" dirty="0" err="1" smtClean="0">
                <a:latin typeface="Arial" pitchFamily="34" charset="0"/>
                <a:cs typeface="Arial" pitchFamily="34" charset="0"/>
              </a:rPr>
              <a:t>Menempatkan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Image&lt;/TITLE&gt;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&lt;/HEAD&gt;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&lt;BODY&gt;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       &lt;TABLE border=1  width=100%&gt;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           &lt;TR&gt;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                  &lt;TD 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rowspan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=2 width=13%&gt;&lt;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img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src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="</a:t>
            </a:r>
            <a:r>
              <a:rPr lang="en-US" sz="1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images_186.jpg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"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width=165  height=170&gt;&lt;/TD&gt;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       &lt;TD </a:t>
            </a:r>
            <a:r>
              <a:rPr lang="en-US" sz="1300" dirty="0" err="1" smtClean="0">
                <a:latin typeface="Arial" pitchFamily="34" charset="0"/>
                <a:cs typeface="Arial" pitchFamily="34" charset="0"/>
              </a:rPr>
              <a:t>bgcolor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=pink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&gt;&lt;marquee&gt;&lt;h1&gt;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WeLcOmE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To My 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WeBsItE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h1&gt;&lt;/marquee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&gt;&lt;/TD&gt;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   &lt;/TR&gt;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   &lt;TR&gt;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       &lt;TD 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bgcolor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=maroon&gt;&lt;h1&gt;&lt;marquee behavior=alternate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                 &lt;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font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color=“white” face=“</a:t>
            </a:r>
            <a:r>
              <a:rPr lang="en-US" sz="1300" dirty="0" err="1" smtClean="0">
                <a:latin typeface="Arial" pitchFamily="34" charset="0"/>
                <a:cs typeface="Arial" pitchFamily="34" charset="0"/>
              </a:rPr>
              <a:t>broadway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”&gt; </a:t>
            </a:r>
            <a:r>
              <a:rPr lang="en-US" sz="1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 A M A - A K U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&lt;/h1&gt;&lt;/marquee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&gt;&lt;/TD&gt;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    &lt;/TR&gt;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r>
              <a:rPr lang="en-US" sz="13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  &lt;/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table&gt;</a:t>
            </a: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 A T I H A N - 1</a:t>
            </a:r>
            <a:endParaRPr 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5"/>
            <a:ext cx="8496944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456530"/>
            <a:ext cx="6477000" cy="884238"/>
          </a:xfrm>
        </p:spPr>
        <p:txBody>
          <a:bodyPr/>
          <a:lstStyle/>
          <a:p>
            <a:r>
              <a:rPr lang="en-US" sz="3200" dirty="0">
                <a:latin typeface="ArchitextOneType" pitchFamily="2" charset="0"/>
              </a:rPr>
              <a:t>ATRIBUT TABEL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516" y="1761532"/>
            <a:ext cx="4616524" cy="4525963"/>
          </a:xfrm>
          <a:solidFill>
            <a:schemeClr val="l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sz="1800" b="0" dirty="0"/>
          </a:p>
          <a:p>
            <a:pPr marL="0" indent="0">
              <a:buNone/>
            </a:pPr>
            <a:r>
              <a:rPr lang="en-US" sz="1800" dirty="0"/>
              <a:t>a. Table Row (TR) </a:t>
            </a:r>
            <a:endParaRPr lang="en-US" sz="1800" b="0" dirty="0"/>
          </a:p>
          <a:p>
            <a:pPr algn="just"/>
            <a:r>
              <a:rPr lang="en-US" sz="1800" b="0" dirty="0" err="1"/>
              <a:t>Elemen</a:t>
            </a:r>
            <a:r>
              <a:rPr lang="en-US" sz="1800" b="0" dirty="0"/>
              <a:t> </a:t>
            </a:r>
            <a:r>
              <a:rPr lang="en-US" sz="1800" b="0" i="1" dirty="0"/>
              <a:t>Table Row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menandai</a:t>
            </a:r>
            <a:r>
              <a:rPr lang="en-US" sz="1800" b="0" dirty="0"/>
              <a:t> </a:t>
            </a:r>
            <a:r>
              <a:rPr lang="en-US" sz="1800" b="0" dirty="0" err="1"/>
              <a:t>awal</a:t>
            </a:r>
            <a:r>
              <a:rPr lang="en-US" sz="1800" b="0" dirty="0"/>
              <a:t> </a:t>
            </a:r>
            <a:r>
              <a:rPr lang="en-US" sz="1800" b="0" dirty="0" err="1"/>
              <a:t>dari</a:t>
            </a:r>
            <a:r>
              <a:rPr lang="en-US" sz="1800" b="0" dirty="0"/>
              <a:t> </a:t>
            </a:r>
            <a:r>
              <a:rPr lang="en-US" sz="1800" b="0" dirty="0" err="1"/>
              <a:t>tiap</a:t>
            </a:r>
            <a:r>
              <a:rPr lang="en-US" sz="1800" b="0" dirty="0"/>
              <a:t> </a:t>
            </a:r>
            <a:r>
              <a:rPr lang="en-US" sz="1800" b="0" dirty="0" err="1"/>
              <a:t>baris</a:t>
            </a:r>
            <a:r>
              <a:rPr lang="en-US" sz="1800" b="0" dirty="0"/>
              <a:t> </a:t>
            </a:r>
            <a:r>
              <a:rPr lang="en-US" sz="1800" b="0" dirty="0" err="1"/>
              <a:t>pada</a:t>
            </a:r>
            <a:r>
              <a:rPr lang="en-US" sz="1800" b="0" dirty="0"/>
              <a:t> </a:t>
            </a:r>
            <a:r>
              <a:rPr lang="en-US" sz="1800" b="0" dirty="0" err="1"/>
              <a:t>tabel</a:t>
            </a:r>
            <a:r>
              <a:rPr lang="en-US" sz="1800" b="0" dirty="0"/>
              <a:t>, </a:t>
            </a:r>
            <a:r>
              <a:rPr lang="en-US" sz="1800" b="0" dirty="0" err="1"/>
              <a:t>atau</a:t>
            </a:r>
            <a:r>
              <a:rPr lang="en-US" sz="1800" b="0" dirty="0"/>
              <a:t> tag </a:t>
            </a:r>
            <a:r>
              <a:rPr lang="en-US" sz="1800" b="0" dirty="0" err="1"/>
              <a:t>ini</a:t>
            </a:r>
            <a:r>
              <a:rPr lang="en-US" sz="1800" b="0" dirty="0"/>
              <a:t>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membuat</a:t>
            </a:r>
            <a:r>
              <a:rPr lang="en-US" sz="1800" b="0" dirty="0"/>
              <a:t> </a:t>
            </a:r>
            <a:r>
              <a:rPr lang="en-US" sz="1800" b="0" dirty="0" err="1"/>
              <a:t>baris</a:t>
            </a:r>
            <a:r>
              <a:rPr lang="en-US" sz="1800" b="0" dirty="0"/>
              <a:t> </a:t>
            </a:r>
            <a:r>
              <a:rPr lang="en-US" sz="1800" b="0" dirty="0" err="1"/>
              <a:t>tabel</a:t>
            </a:r>
            <a:r>
              <a:rPr lang="en-US" sz="1800" b="0" dirty="0"/>
              <a:t>. Tag yang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adalah</a:t>
            </a:r>
            <a:r>
              <a:rPr lang="en-US" sz="1800" b="0" dirty="0"/>
              <a:t> tag &lt;TR&gt;…..&lt;/TR&gt;. </a:t>
            </a:r>
          </a:p>
          <a:p>
            <a:pPr marL="0" indent="0">
              <a:buNone/>
            </a:pPr>
            <a:r>
              <a:rPr lang="en-US" sz="1800" dirty="0"/>
              <a:t>b. Table Data (TD) </a:t>
            </a:r>
            <a:endParaRPr lang="en-US" sz="1800" b="0" dirty="0"/>
          </a:p>
          <a:p>
            <a:pPr algn="just"/>
            <a:r>
              <a:rPr lang="en-US" sz="1800" b="0" dirty="0" err="1" smtClean="0"/>
              <a:t>Elemen</a:t>
            </a:r>
            <a:r>
              <a:rPr lang="en-US" sz="1800" b="0" dirty="0" smtClean="0"/>
              <a:t> </a:t>
            </a:r>
            <a:r>
              <a:rPr lang="en-US" sz="1800" b="0" i="1" dirty="0"/>
              <a:t>table data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menandai</a:t>
            </a:r>
            <a:r>
              <a:rPr lang="en-US" sz="1800" b="0" dirty="0"/>
              <a:t> </a:t>
            </a:r>
            <a:r>
              <a:rPr lang="en-US" sz="1800" b="0" dirty="0" err="1"/>
              <a:t>awal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akhir</a:t>
            </a:r>
            <a:r>
              <a:rPr lang="en-US" sz="1800" b="0" dirty="0"/>
              <a:t> </a:t>
            </a:r>
            <a:r>
              <a:rPr lang="en-US" sz="1800" b="0" dirty="0" err="1"/>
              <a:t>dari</a:t>
            </a:r>
            <a:r>
              <a:rPr lang="en-US" sz="1800" b="0" dirty="0"/>
              <a:t> </a:t>
            </a:r>
            <a:r>
              <a:rPr lang="en-US" sz="1800" b="0" dirty="0" err="1"/>
              <a:t>tiap</a:t>
            </a:r>
            <a:r>
              <a:rPr lang="en-US" sz="1800" b="0" dirty="0"/>
              <a:t> </a:t>
            </a:r>
            <a:r>
              <a:rPr lang="en-US" sz="1800" b="0" dirty="0" err="1"/>
              <a:t>sel</a:t>
            </a:r>
            <a:r>
              <a:rPr lang="en-US" sz="1800" b="0" dirty="0"/>
              <a:t> </a:t>
            </a:r>
            <a:r>
              <a:rPr lang="en-US" sz="1800" b="0" dirty="0" err="1"/>
              <a:t>didalam</a:t>
            </a:r>
            <a:r>
              <a:rPr lang="en-US" sz="1800" b="0" dirty="0"/>
              <a:t> </a:t>
            </a:r>
            <a:r>
              <a:rPr lang="en-US" sz="1800" b="0" dirty="0" err="1"/>
              <a:t>tabel</a:t>
            </a:r>
            <a:r>
              <a:rPr lang="en-US" sz="1800" b="0" dirty="0"/>
              <a:t> </a:t>
            </a:r>
            <a:r>
              <a:rPr lang="en-US" sz="1800" b="0" dirty="0" err="1"/>
              <a:t>atau</a:t>
            </a:r>
            <a:r>
              <a:rPr lang="en-US" sz="1800" b="0" dirty="0"/>
              <a:t> tag </a:t>
            </a:r>
            <a:r>
              <a:rPr lang="en-US" sz="1800" b="0" dirty="0" err="1"/>
              <a:t>ini</a:t>
            </a:r>
            <a:r>
              <a:rPr lang="en-US" sz="1800" b="0" dirty="0"/>
              <a:t> </a:t>
            </a:r>
            <a:r>
              <a:rPr lang="en-US" sz="1800" b="0" dirty="0" err="1"/>
              <a:t>digunkan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membuat</a:t>
            </a:r>
            <a:r>
              <a:rPr lang="en-US" sz="1800" b="0" dirty="0"/>
              <a:t> </a:t>
            </a:r>
            <a:r>
              <a:rPr lang="en-US" sz="1800" b="0" dirty="0" err="1"/>
              <a:t>colom</a:t>
            </a:r>
            <a:r>
              <a:rPr lang="en-US" sz="1800" b="0" dirty="0"/>
              <a:t> </a:t>
            </a:r>
            <a:r>
              <a:rPr lang="en-US" sz="1800" b="0" dirty="0" err="1"/>
              <a:t>dalam</a:t>
            </a:r>
            <a:r>
              <a:rPr lang="en-US" sz="1800" b="0" dirty="0"/>
              <a:t> </a:t>
            </a:r>
            <a:r>
              <a:rPr lang="en-US" sz="1800" b="0" dirty="0" err="1"/>
              <a:t>sebuah</a:t>
            </a:r>
            <a:r>
              <a:rPr lang="en-US" sz="1800" b="0" dirty="0"/>
              <a:t> </a:t>
            </a:r>
            <a:r>
              <a:rPr lang="en-US" sz="1800" b="0" dirty="0" err="1"/>
              <a:t>baris</a:t>
            </a:r>
            <a:r>
              <a:rPr lang="en-US" sz="1800" b="0" dirty="0"/>
              <a:t>. Tag yang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adalah</a:t>
            </a:r>
            <a:r>
              <a:rPr lang="en-US" sz="1800" b="0" dirty="0"/>
              <a:t> tag &lt;TD&gt;…..&lt;/TD&gt;.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816424" cy="5069160"/>
          </a:xfrm>
          <a:solidFill>
            <a:schemeClr val="l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800" dirty="0"/>
              <a:t>c. Table Header (TH) </a:t>
            </a:r>
            <a:endParaRPr lang="en-US" sz="1800" b="0" dirty="0"/>
          </a:p>
          <a:p>
            <a:pPr algn="just"/>
            <a:r>
              <a:rPr lang="sv-SE" sz="1800" b="0" dirty="0"/>
              <a:t>Fungsi </a:t>
            </a:r>
            <a:r>
              <a:rPr lang="sv-SE" sz="1800" b="0" i="1" dirty="0"/>
              <a:t>table header </a:t>
            </a:r>
            <a:r>
              <a:rPr lang="sv-SE" sz="1800" b="0" dirty="0"/>
              <a:t>sama dengan fungsi </a:t>
            </a:r>
            <a:r>
              <a:rPr lang="sv-SE" sz="1800" b="0" i="1" dirty="0"/>
              <a:t>table data</a:t>
            </a:r>
            <a:r>
              <a:rPr lang="sv-SE" sz="1800" b="0" dirty="0"/>
              <a:t>, akan tetapi pada </a:t>
            </a:r>
            <a:r>
              <a:rPr lang="sv-SE" sz="1800" b="0" i="1" dirty="0"/>
              <a:t>table header</a:t>
            </a:r>
            <a:r>
              <a:rPr lang="sv-SE" sz="1800" b="0" dirty="0"/>
              <a:t>, font akan ditampilkan dalam cetak tebal. Tag yang digunakan adalah tag &lt;TH&gt;…&lt;/TH&gt;. </a:t>
            </a:r>
          </a:p>
          <a:p>
            <a:pPr marL="0" indent="0">
              <a:buNone/>
            </a:pPr>
            <a:r>
              <a:rPr lang="en-US" sz="1800" dirty="0"/>
              <a:t>d. Caption </a:t>
            </a:r>
            <a:endParaRPr lang="en-US" sz="1800" b="0" dirty="0"/>
          </a:p>
          <a:p>
            <a:pPr algn="just"/>
            <a:r>
              <a:rPr lang="en-US" sz="1800" b="0" dirty="0" err="1"/>
              <a:t>Elemen</a:t>
            </a:r>
            <a:r>
              <a:rPr lang="en-US" sz="1800" b="0" dirty="0"/>
              <a:t> </a:t>
            </a:r>
            <a:r>
              <a:rPr lang="en-US" sz="1800" b="0" i="1" dirty="0"/>
              <a:t>caption </a:t>
            </a:r>
            <a:r>
              <a:rPr lang="en-US" sz="1800" b="0" dirty="0" err="1"/>
              <a:t>berfungsi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memberikan</a:t>
            </a:r>
            <a:r>
              <a:rPr lang="en-US" sz="1800" b="0" dirty="0"/>
              <a:t> </a:t>
            </a:r>
            <a:r>
              <a:rPr lang="en-US" sz="1800" b="0" dirty="0" err="1"/>
              <a:t>nama</a:t>
            </a:r>
            <a:r>
              <a:rPr lang="en-US" sz="1800" b="0" dirty="0"/>
              <a:t> </a:t>
            </a:r>
            <a:r>
              <a:rPr lang="en-US" sz="1800" b="0" dirty="0" err="1"/>
              <a:t>atau</a:t>
            </a:r>
            <a:r>
              <a:rPr lang="en-US" sz="1800" b="0" dirty="0"/>
              <a:t> </a:t>
            </a:r>
            <a:r>
              <a:rPr lang="en-US" sz="1800" b="0" dirty="0" err="1"/>
              <a:t>judul</a:t>
            </a:r>
            <a:r>
              <a:rPr lang="en-US" sz="1800" b="0" dirty="0"/>
              <a:t> </a:t>
            </a:r>
            <a:r>
              <a:rPr lang="en-US" sz="1800" b="0" dirty="0" err="1"/>
              <a:t>pada</a:t>
            </a:r>
            <a:r>
              <a:rPr lang="en-US" sz="1800" b="0" dirty="0"/>
              <a:t> </a:t>
            </a:r>
            <a:r>
              <a:rPr lang="en-US" sz="1800" b="0" dirty="0" err="1"/>
              <a:t>tabel</a:t>
            </a:r>
            <a:r>
              <a:rPr lang="en-US" sz="1800" b="0" dirty="0"/>
              <a:t>. Tag yang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adalah</a:t>
            </a:r>
            <a:r>
              <a:rPr lang="en-US" sz="1800" b="0" dirty="0"/>
              <a:t> tag &lt;CAPTION&gt;….&lt;/CAPTION&gt;. Tag </a:t>
            </a:r>
            <a:r>
              <a:rPr lang="en-US" sz="1800" b="0" dirty="0" err="1"/>
              <a:t>ini</a:t>
            </a:r>
            <a:r>
              <a:rPr lang="en-US" sz="1800" b="0" dirty="0"/>
              <a:t> </a:t>
            </a:r>
            <a:r>
              <a:rPr lang="en-US" sz="1800" b="0" dirty="0" err="1"/>
              <a:t>ditempatkan</a:t>
            </a:r>
            <a:r>
              <a:rPr lang="en-US" sz="1800" b="0" dirty="0"/>
              <a:t> </a:t>
            </a:r>
            <a:r>
              <a:rPr lang="en-US" sz="1800" b="0" dirty="0" err="1"/>
              <a:t>diantara</a:t>
            </a:r>
            <a:r>
              <a:rPr lang="en-US" sz="1800" b="0" dirty="0"/>
              <a:t> tag TABLE, </a:t>
            </a:r>
            <a:r>
              <a:rPr lang="en-US" sz="1800" b="0" dirty="0" err="1"/>
              <a:t>tetapi</a:t>
            </a:r>
            <a:r>
              <a:rPr lang="en-US" sz="1800" b="0" dirty="0"/>
              <a:t> </a:t>
            </a:r>
            <a:r>
              <a:rPr lang="en-US" sz="1800" b="0" dirty="0" err="1"/>
              <a:t>tidak</a:t>
            </a:r>
            <a:r>
              <a:rPr lang="en-US" sz="1800" b="0" dirty="0"/>
              <a:t> </a:t>
            </a:r>
            <a:r>
              <a:rPr lang="en-US" sz="1800" b="0" dirty="0" err="1"/>
              <a:t>ditempatkan</a:t>
            </a:r>
            <a:r>
              <a:rPr lang="en-US" sz="1800" b="0" dirty="0"/>
              <a:t> </a:t>
            </a:r>
            <a:r>
              <a:rPr lang="en-US" sz="1800" b="0" dirty="0" err="1"/>
              <a:t>diantara</a:t>
            </a:r>
            <a:r>
              <a:rPr lang="en-US" sz="1800" b="0" dirty="0"/>
              <a:t> tag TR, TH </a:t>
            </a:r>
            <a:r>
              <a:rPr lang="en-US" sz="1800" b="0" dirty="0" err="1"/>
              <a:t>dan</a:t>
            </a:r>
            <a:r>
              <a:rPr lang="en-US" sz="1800" b="0" dirty="0"/>
              <a:t> TD. 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72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 smtClean="0">
                <a:latin typeface="ArchitextOneType" pitchFamily="2" charset="0"/>
              </a:rPr>
              <a:t>CONTOH PROGRAM</a:t>
            </a:r>
            <a:r>
              <a:rPr lang="en-US" sz="2800" dirty="0" smtClean="0">
                <a:latin typeface="ArchitextOneType" pitchFamily="2" charset="0"/>
              </a:rPr>
              <a:t/>
            </a:r>
            <a:br>
              <a:rPr lang="en-US" sz="2800" dirty="0" smtClean="0">
                <a:latin typeface="ArchitextOneType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dobe Garamond Pro" pitchFamily="18" charset="0"/>
              </a:rPr>
              <a:t>( TABEL1.HTML)</a:t>
            </a:r>
            <a:endParaRPr lang="en-US" dirty="0">
              <a:solidFill>
                <a:srgbClr val="FF0000"/>
              </a:solidFill>
              <a:latin typeface="Adobe Garamond Pro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23728" y="1600200"/>
            <a:ext cx="648072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&lt;HTML&gt; 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&lt;TITLE&gt;tabel1&lt;/TITLE&gt;</a:t>
            </a:r>
          </a:p>
          <a:p>
            <a:pPr marL="0" indent="0">
              <a:buNone/>
            </a:pPr>
            <a:r>
              <a:rPr lang="en-US" dirty="0"/>
              <a:t>&lt;/HEAD&gt; 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&lt;TABLE border=5&gt; </a:t>
            </a:r>
          </a:p>
          <a:p>
            <a:pPr marL="0" indent="0">
              <a:buNone/>
            </a:pPr>
            <a:r>
              <a:rPr lang="en-US" dirty="0"/>
              <a:t>&lt;TR&gt;</a:t>
            </a:r>
          </a:p>
          <a:p>
            <a:pPr marL="0" indent="0">
              <a:buNone/>
            </a:pPr>
            <a:r>
              <a:rPr lang="en-US" dirty="0"/>
              <a:t>	&lt;TD&gt;</a:t>
            </a:r>
            <a:r>
              <a:rPr lang="en-US" dirty="0" err="1"/>
              <a:t>baris</a:t>
            </a:r>
            <a:r>
              <a:rPr lang="en-US" dirty="0"/>
              <a:t> 1 </a:t>
            </a:r>
            <a:r>
              <a:rPr lang="en-US" dirty="0" err="1"/>
              <a:t>kolom</a:t>
            </a:r>
            <a:r>
              <a:rPr lang="en-US" dirty="0"/>
              <a:t> 1&lt;/TD&gt;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&lt;TD&gt;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n-US" dirty="0"/>
              <a:t>&lt;/TR&gt; </a:t>
            </a:r>
          </a:p>
          <a:p>
            <a:pPr marL="0" indent="0">
              <a:buNone/>
            </a:pPr>
            <a:r>
              <a:rPr lang="en-US" dirty="0"/>
              <a:t>&lt;/TABLE&gt;</a:t>
            </a:r>
          </a:p>
          <a:p>
            <a:pPr marL="0" indent="0">
              <a:buNone/>
            </a:pPr>
            <a:r>
              <a:rPr lang="en-US" dirty="0"/>
              <a:t>&lt;/BODY&gt; 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74397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 dirty="0">
                <a:latin typeface="ArchitextOneType" pitchFamily="2" charset="0"/>
              </a:rPr>
              <a:t>CONTOH PROGRAM</a:t>
            </a:r>
            <a:r>
              <a:rPr lang="en-US" sz="2400" dirty="0">
                <a:latin typeface="ArchitextOneType" pitchFamily="2" charset="0"/>
              </a:rPr>
              <a:t/>
            </a:r>
            <a:br>
              <a:rPr lang="en-US" sz="2400" dirty="0">
                <a:latin typeface="ArchitextOneType" pitchFamily="2" charset="0"/>
              </a:rPr>
            </a:br>
            <a:r>
              <a:rPr lang="en-US" sz="2400" dirty="0">
                <a:solidFill>
                  <a:srgbClr val="FF0000"/>
                </a:solidFill>
                <a:latin typeface="Adobe Garamond Pro" pitchFamily="18" charset="0"/>
              </a:rPr>
              <a:t>( </a:t>
            </a:r>
            <a:r>
              <a:rPr lang="en-US" sz="2400" dirty="0" smtClean="0">
                <a:solidFill>
                  <a:srgbClr val="FF0000"/>
                </a:solidFill>
                <a:latin typeface="Adobe Garamond Pro" pitchFamily="18" charset="0"/>
              </a:rPr>
              <a:t>TABEL2.HTML</a:t>
            </a:r>
            <a:r>
              <a:rPr lang="en-US" sz="2400" dirty="0">
                <a:solidFill>
                  <a:srgbClr val="FF0000"/>
                </a:solidFill>
                <a:latin typeface="Adobe Garamond Pro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84784"/>
            <a:ext cx="6477000" cy="518457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TITLE&gt;tabel2&lt;/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&lt;TABLE border=1&gt;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&lt;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TD&gt;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1&lt;/TD&gt;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TD&gt;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&lt;/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&lt;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TD&gt;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1&lt;/TD&gt;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TD&gt;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&lt;/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&lt;/TABLE&gt;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0506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0546"/>
            <a:ext cx="6477000" cy="884238"/>
          </a:xfrm>
        </p:spPr>
        <p:txBody>
          <a:bodyPr/>
          <a:lstStyle/>
          <a:p>
            <a:r>
              <a:rPr lang="en-US" sz="2000" b="1" dirty="0" smtClean="0">
                <a:latin typeface="ArchitextOneType" pitchFamily="2" charset="0"/>
              </a:rPr>
              <a:t>CONTOH PROGRAM TABEL </a:t>
            </a:r>
            <a:br>
              <a:rPr lang="en-US" sz="2000" b="1" dirty="0" smtClean="0">
                <a:latin typeface="ArchitextOneType" pitchFamily="2" charset="0"/>
              </a:rPr>
            </a:br>
            <a:r>
              <a:rPr lang="en-US" sz="2000" b="1" dirty="0" smtClean="0">
                <a:latin typeface="ArchitextOneType" pitchFamily="2" charset="0"/>
              </a:rPr>
              <a:t>DENGAN HEADER DAN CAPTION </a:t>
            </a:r>
            <a:endParaRPr lang="en-US" sz="2000" dirty="0">
              <a:latin typeface="ArchitextOneTyp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564904"/>
            <a:ext cx="2736304" cy="2260848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&lt;HTML&gt;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&lt;TITLE&gt;tabel3&lt;/TITLE&gt;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&lt;/HEAD&gt;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&lt;BODY&gt; </a:t>
            </a:r>
            <a:endParaRPr lang="en-US" sz="1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r>
              <a:rPr lang="en-US" sz="1200" dirty="0">
                <a:solidFill>
                  <a:srgbClr val="C00000"/>
                </a:solidFill>
              </a:rPr>
              <a:t>&lt;/BODY&gt; </a:t>
            </a:r>
          </a:p>
          <a:p>
            <a:pPr marL="0" indent="0">
              <a:buFontTx/>
              <a:buNone/>
            </a:pPr>
            <a:r>
              <a:rPr lang="en-US" sz="1200" dirty="0">
                <a:solidFill>
                  <a:srgbClr val="C00000"/>
                </a:solidFill>
              </a:rPr>
              <a:t>&lt;/HTML&gt;</a:t>
            </a:r>
          </a:p>
          <a:p>
            <a:pPr marL="0" indent="0">
              <a:buNone/>
            </a:pP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47864" y="1646352"/>
            <a:ext cx="5580112" cy="4518952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&lt;TABLE border=1&gt;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&lt;CAPTION&gt; TABEL MAHASISWA&lt;/CAPTION&gt;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&lt;TR&gt;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&lt;TH&gt;</a:t>
            </a:r>
            <a:r>
              <a:rPr lang="en-US" sz="1600" dirty="0" err="1" smtClean="0">
                <a:solidFill>
                  <a:srgbClr val="C00000"/>
                </a:solidFill>
              </a:rPr>
              <a:t>Nim</a:t>
            </a:r>
            <a:r>
              <a:rPr lang="en-US" sz="1600" dirty="0" smtClean="0">
                <a:solidFill>
                  <a:srgbClr val="C00000"/>
                </a:solidFill>
              </a:rPr>
              <a:t>&lt;/TH&gt;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&lt;TH&gt;</a:t>
            </a:r>
            <a:r>
              <a:rPr lang="en-US" sz="1600" dirty="0" err="1" smtClean="0">
                <a:solidFill>
                  <a:srgbClr val="C00000"/>
                </a:solidFill>
              </a:rPr>
              <a:t>Nama</a:t>
            </a:r>
            <a:r>
              <a:rPr lang="en-US" sz="1600" dirty="0" smtClean="0">
                <a:solidFill>
                  <a:srgbClr val="C00000"/>
                </a:solidFill>
              </a:rPr>
              <a:t>&lt;/TH&gt;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&lt;/TR&gt;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&lt;TR&gt;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&lt;TD&gt;21511050&lt;/TD&gt;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&lt;TD&gt;Leonardo&lt;/TD&gt;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&lt;/TR&gt;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&lt;TR&gt;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&lt;TD&gt;21511051&lt;/TD&gt;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&lt;TD&gt;</a:t>
            </a:r>
            <a:r>
              <a:rPr lang="en-US" sz="1600" dirty="0" err="1" smtClean="0">
                <a:solidFill>
                  <a:srgbClr val="C00000"/>
                </a:solidFill>
              </a:rPr>
              <a:t>Siti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Romlah</a:t>
            </a:r>
            <a:r>
              <a:rPr lang="en-US" sz="1600" dirty="0" smtClean="0">
                <a:solidFill>
                  <a:srgbClr val="C00000"/>
                </a:solidFill>
              </a:rPr>
              <a:t>&lt;/TD&gt;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&lt;/TR&gt;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   &lt;/TABLE&gt;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115616" y="3637874"/>
            <a:ext cx="2376264" cy="72723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75856" y="476672"/>
            <a:ext cx="5486400" cy="566738"/>
          </a:xfrm>
        </p:spPr>
        <p:txBody>
          <a:bodyPr/>
          <a:lstStyle/>
          <a:p>
            <a:pPr algn="ctr"/>
            <a:r>
              <a:rPr lang="en-US" sz="36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xtOneType" pitchFamily="2" charset="0"/>
              </a:rPr>
              <a:t>Atribut</a:t>
            </a: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xtOneType" pitchFamily="2" charset="0"/>
              </a:rPr>
              <a:t> </a:t>
            </a:r>
            <a:r>
              <a:rPr lang="en-US" sz="36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xtOneType" pitchFamily="2" charset="0"/>
              </a:rPr>
              <a:t>tabel</a:t>
            </a:r>
            <a:endParaRPr lang="en-US" sz="3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91195" y="1255744"/>
            <a:ext cx="51351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 lebih melengkapi tampilan dan bentuk tabel, elemen tabel memiliki atribut-atribut yaitu : </a:t>
            </a:r>
            <a:endParaRPr lang="nb-NO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Colspan</a:t>
            </a:r>
            <a:r>
              <a: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 ini menentukan jumlah kolom yang akan ditarik oleh sel. Atribut ini merupakan atribut untuk tag TD dan TH. </a:t>
            </a:r>
            <a:endParaRPr lang="sv-SE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v-SE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ditarik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TD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TH.</a:t>
            </a:r>
          </a:p>
        </p:txBody>
      </p:sp>
    </p:spTree>
    <p:extLst>
      <p:ext uri="{BB962C8B-B14F-4D97-AF65-F5344CB8AC3E}">
        <p14:creationId xmlns:p14="http://schemas.microsoft.com/office/powerpoint/2010/main" val="263499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en-US" sz="2800" u="sng" dirty="0">
                <a:latin typeface="ArchitextOneType" pitchFamily="2" charset="0"/>
              </a:rPr>
              <a:t>CONTOH </a:t>
            </a:r>
            <a:r>
              <a:rPr lang="en-US" sz="2800" u="sng" dirty="0" smtClean="0">
                <a:latin typeface="ArchitextOneType" pitchFamily="2" charset="0"/>
              </a:rPr>
              <a:t>PROGRAM</a:t>
            </a:r>
            <a:br>
              <a:rPr lang="en-US" sz="2800" u="sng" dirty="0" smtClean="0">
                <a:latin typeface="ArchitextOneType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Baskerville Old Face" pitchFamily="18" charset="0"/>
              </a:rPr>
              <a:t>(colspan.html)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699792" y="1628800"/>
            <a:ext cx="6019800" cy="4920952"/>
          </a:xfrm>
          <a:ln w="28575">
            <a:solidFill>
              <a:srgbClr val="FFFF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&lt;HTML&gt; </a:t>
            </a:r>
          </a:p>
          <a:p>
            <a:pPr marL="0" indent="0">
              <a:buNone/>
            </a:pPr>
            <a:r>
              <a:rPr lang="en-US" sz="1400" dirty="0"/>
              <a:t>&lt;HEAD&gt;</a:t>
            </a:r>
          </a:p>
          <a:p>
            <a:pPr marL="0" indent="0">
              <a:buNone/>
            </a:pPr>
            <a:r>
              <a:rPr lang="en-US" sz="1400" dirty="0"/>
              <a:t>&lt;TITLE&gt;</a:t>
            </a:r>
            <a:r>
              <a:rPr lang="en-US" sz="1400" dirty="0" err="1"/>
              <a:t>Colspan</a:t>
            </a:r>
            <a:r>
              <a:rPr lang="en-US" sz="1400" dirty="0"/>
              <a:t>&lt;/TITLE&gt;</a:t>
            </a:r>
          </a:p>
          <a:p>
            <a:pPr marL="0" indent="0">
              <a:buNone/>
            </a:pPr>
            <a:r>
              <a:rPr lang="en-US" sz="1400" dirty="0"/>
              <a:t>&lt;/HEAD&gt; </a:t>
            </a:r>
          </a:p>
          <a:p>
            <a:pPr marL="0" indent="0">
              <a:buNone/>
            </a:pPr>
            <a:r>
              <a:rPr lang="en-US" sz="1400" dirty="0"/>
              <a:t>&lt;BODY&gt; </a:t>
            </a:r>
          </a:p>
          <a:p>
            <a:pPr marL="0" indent="0">
              <a:buNone/>
            </a:pPr>
            <a:r>
              <a:rPr lang="en-US" sz="1400" dirty="0"/>
              <a:t>&lt;TABLE border=1&gt; 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&lt;</a:t>
            </a:r>
            <a:r>
              <a:rPr lang="en-US" sz="1400" dirty="0"/>
              <a:t>TH </a:t>
            </a:r>
            <a:r>
              <a:rPr lang="en-US" sz="1400" dirty="0" err="1"/>
              <a:t>colspan</a:t>
            </a:r>
            <a:r>
              <a:rPr lang="en-US" sz="1400" dirty="0"/>
              <a:t>=2&gt;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header&lt;/TH&gt;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&lt;/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    	</a:t>
            </a:r>
            <a:r>
              <a:rPr lang="en-US" sz="1400" dirty="0" smtClean="0"/>
              <a:t>	&lt;</a:t>
            </a:r>
            <a:r>
              <a:rPr lang="en-US" sz="1400" dirty="0"/>
              <a:t>TD&gt;</a:t>
            </a:r>
            <a:r>
              <a:rPr lang="en-US" sz="1400" dirty="0" err="1"/>
              <a:t>baris</a:t>
            </a:r>
            <a:r>
              <a:rPr lang="en-US" sz="1400" dirty="0"/>
              <a:t> 1 </a:t>
            </a:r>
            <a:r>
              <a:rPr lang="en-US" sz="1400" dirty="0" err="1"/>
              <a:t>kolom</a:t>
            </a:r>
            <a:r>
              <a:rPr lang="en-US" sz="1400" dirty="0"/>
              <a:t> 1&lt;/TD&gt; </a:t>
            </a:r>
          </a:p>
          <a:p>
            <a:pPr marL="0" indent="0">
              <a:buNone/>
            </a:pPr>
            <a:r>
              <a:rPr lang="en-US" sz="1400" dirty="0"/>
              <a:t>    	</a:t>
            </a:r>
            <a:r>
              <a:rPr lang="en-US" sz="1400" dirty="0" smtClean="0"/>
              <a:t>	&lt;</a:t>
            </a:r>
            <a:r>
              <a:rPr lang="en-US" sz="1400" dirty="0"/>
              <a:t>TD&gt;</a:t>
            </a:r>
            <a:r>
              <a:rPr lang="en-US" sz="1400" dirty="0" err="1"/>
              <a:t>baris</a:t>
            </a:r>
            <a:r>
              <a:rPr lang="en-US" sz="1400" dirty="0"/>
              <a:t> 1 </a:t>
            </a:r>
            <a:r>
              <a:rPr lang="en-US" sz="1400" dirty="0" err="1"/>
              <a:t>kolom</a:t>
            </a:r>
            <a:r>
              <a:rPr lang="en-US" sz="1400" dirty="0"/>
              <a:t> 2&lt;/TD&gt; 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&lt;/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    	</a:t>
            </a:r>
            <a:r>
              <a:rPr lang="en-US" sz="1400" dirty="0" smtClean="0"/>
              <a:t>	&lt;</a:t>
            </a:r>
            <a:r>
              <a:rPr lang="en-US" sz="1400" dirty="0"/>
              <a:t>TD </a:t>
            </a:r>
            <a:r>
              <a:rPr lang="en-US" sz="1400" dirty="0" err="1"/>
              <a:t>colspan</a:t>
            </a:r>
            <a:r>
              <a:rPr lang="en-US" sz="1400" dirty="0"/>
              <a:t>=2&gt;</a:t>
            </a:r>
            <a:r>
              <a:rPr lang="en-US" sz="1400" dirty="0" err="1"/>
              <a:t>baris</a:t>
            </a:r>
            <a:r>
              <a:rPr lang="en-US" sz="1400" dirty="0"/>
              <a:t> 2 </a:t>
            </a:r>
            <a:r>
              <a:rPr lang="en-US" sz="1400" dirty="0" err="1"/>
              <a:t>colspan</a:t>
            </a:r>
            <a:r>
              <a:rPr lang="en-US" sz="1400" dirty="0"/>
              <a:t>&lt;/TD&gt; 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&lt;/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&lt;/TABLE&gt; </a:t>
            </a:r>
          </a:p>
          <a:p>
            <a:pPr marL="0" indent="0">
              <a:buNone/>
            </a:pPr>
            <a:r>
              <a:rPr lang="en-US" sz="1400" dirty="0"/>
              <a:t>&lt;/BODY&gt; </a:t>
            </a:r>
          </a:p>
          <a:p>
            <a:pPr marL="0" indent="0">
              <a:buNone/>
            </a:pPr>
            <a:r>
              <a:rPr lang="en-US" sz="1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6285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496" y="1602660"/>
            <a:ext cx="6181236" cy="4965196"/>
          </a:xfrm>
          <a:ln w="28575">
            <a:solidFill>
              <a:srgbClr val="FFC000"/>
            </a:solidFill>
          </a:ln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/>
              <a:t>&lt;HTML&gt;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&lt;HEAD&gt;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&lt;TITLE&gt;</a:t>
            </a:r>
            <a:r>
              <a:rPr lang="en-US" sz="1400" dirty="0" err="1"/>
              <a:t>Rowspan</a:t>
            </a:r>
            <a:r>
              <a:rPr lang="en-US" sz="1400" dirty="0"/>
              <a:t>&lt;/TITLE&gt;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&lt;/HEAD&gt;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&lt;BODY&gt;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&lt;TABLE border=1&gt;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&lt;TR&gt;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	&lt;TH </a:t>
            </a:r>
            <a:r>
              <a:rPr lang="en-US" sz="1400" dirty="0" err="1"/>
              <a:t>colspan</a:t>
            </a:r>
            <a:r>
              <a:rPr lang="en-US" sz="1400" dirty="0"/>
              <a:t>=2&gt;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header&lt;/TH&gt;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&lt;/TR&gt;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&lt;TR&gt;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	&lt;TD </a:t>
            </a:r>
            <a:r>
              <a:rPr lang="en-US" sz="1400" dirty="0" err="1"/>
              <a:t>rowspan</a:t>
            </a:r>
            <a:r>
              <a:rPr lang="en-US" sz="1400" dirty="0"/>
              <a:t>=2&gt;</a:t>
            </a:r>
            <a:r>
              <a:rPr lang="en-US" sz="1400" dirty="0" err="1"/>
              <a:t>kolom</a:t>
            </a:r>
            <a:r>
              <a:rPr lang="en-US" sz="1400" dirty="0"/>
              <a:t> 1 </a:t>
            </a:r>
            <a:r>
              <a:rPr lang="en-US" sz="1400" dirty="0" err="1"/>
              <a:t>rowspan</a:t>
            </a:r>
            <a:r>
              <a:rPr lang="en-US" sz="1400" dirty="0"/>
              <a:t>&lt;/TD&gt;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	&lt;TD&gt;</a:t>
            </a:r>
            <a:r>
              <a:rPr lang="en-US" sz="1400" dirty="0" err="1"/>
              <a:t>baris</a:t>
            </a:r>
            <a:r>
              <a:rPr lang="en-US" sz="1400" dirty="0"/>
              <a:t> 1 </a:t>
            </a:r>
            <a:r>
              <a:rPr lang="en-US" sz="1400" dirty="0" err="1"/>
              <a:t>kolom</a:t>
            </a:r>
            <a:r>
              <a:rPr lang="en-US" sz="1400" dirty="0"/>
              <a:t> 2&lt;/TD&gt;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&lt;/TR&gt;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&lt;TR&gt;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	&lt;TD&gt;</a:t>
            </a:r>
            <a:r>
              <a:rPr lang="en-US" sz="1400" dirty="0" err="1"/>
              <a:t>baris</a:t>
            </a:r>
            <a:r>
              <a:rPr lang="en-US" sz="1400" dirty="0"/>
              <a:t> 2 </a:t>
            </a:r>
            <a:r>
              <a:rPr lang="en-US" sz="1400" dirty="0" err="1"/>
              <a:t>kolom</a:t>
            </a:r>
            <a:r>
              <a:rPr lang="en-US" sz="1400" dirty="0"/>
              <a:t> 2&lt;/TD&gt;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&lt;/TR&gt;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&lt;/TABLE&gt;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&lt;/BODY&gt;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&lt;/HTML&gt;</a:t>
            </a:r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2685044" y="620688"/>
            <a:ext cx="6207436" cy="808038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9pPr>
          </a:lstStyle>
          <a:p>
            <a:pPr algn="ctr"/>
            <a:r>
              <a:rPr lang="en-US" sz="2800" u="sng" dirty="0" smtClean="0">
                <a:latin typeface="ArchitextOneType" pitchFamily="2" charset="0"/>
              </a:rPr>
              <a:t>CONTOH PROGRAM</a:t>
            </a:r>
            <a:br>
              <a:rPr lang="en-US" sz="2800" u="sng" dirty="0" smtClean="0">
                <a:latin typeface="ArchitextOneType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Baskerville Old Face" pitchFamily="18" charset="0"/>
              </a:rPr>
              <a:t>(rowspan.html)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onlin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FederationBold"/>
        <a:ea typeface=""/>
        <a:cs typeface=""/>
      </a:majorFont>
      <a:minorFont>
        <a:latin typeface="Federation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ederation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Federation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Federation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14onlin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FederationBold"/>
        <a:ea typeface=""/>
        <a:cs typeface=""/>
      </a:majorFont>
      <a:minorFont>
        <a:latin typeface="Federation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ederation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Federation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Federation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BoxedArt_Online</Template>
  <TotalTime>926</TotalTime>
  <Words>1323</Words>
  <Application>Microsoft Office PowerPoint</Application>
  <PresentationFormat>On-screen Show (4:3)</PresentationFormat>
  <Paragraphs>329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22</vt:i4>
      </vt:variant>
    </vt:vector>
  </HeadingPairs>
  <TitlesOfParts>
    <vt:vector size="40" baseType="lpstr">
      <vt:lpstr>Adjutant-Normal</vt:lpstr>
      <vt:lpstr>Adobe Garamond Pro</vt:lpstr>
      <vt:lpstr>After ttnorm</vt:lpstr>
      <vt:lpstr>ArchitextOneType</vt:lpstr>
      <vt:lpstr>Arial</vt:lpstr>
      <vt:lpstr>Baskerville Old Face</vt:lpstr>
      <vt:lpstr>Calibri</vt:lpstr>
      <vt:lpstr>FederationBold</vt:lpstr>
      <vt:lpstr>Tahoma</vt:lpstr>
      <vt:lpstr>Times New Roman</vt:lpstr>
      <vt:lpstr>14online</vt:lpstr>
      <vt:lpstr>Custom Design</vt:lpstr>
      <vt:lpstr>1_Custom Design</vt:lpstr>
      <vt:lpstr>2_Custom Design</vt:lpstr>
      <vt:lpstr>1_14online</vt:lpstr>
      <vt:lpstr>3_Custom Design</vt:lpstr>
      <vt:lpstr>4_Custom Design</vt:lpstr>
      <vt:lpstr>5_Custom Design</vt:lpstr>
      <vt:lpstr>T A B E L</vt:lpstr>
      <vt:lpstr>ATRIBUT TABEL</vt:lpstr>
      <vt:lpstr>ATRIBUT TABEL</vt:lpstr>
      <vt:lpstr>CONTOH PROGRAM ( TABEL1.HTML)</vt:lpstr>
      <vt:lpstr>CONTOH PROGRAM ( TABEL2.HTML)</vt:lpstr>
      <vt:lpstr>CONTOH PROGRAM TABEL  DENGAN HEADER DAN CAPTION </vt:lpstr>
      <vt:lpstr>Atribut tabel</vt:lpstr>
      <vt:lpstr>CONTOH PROGRAM (colspan.html)</vt:lpstr>
      <vt:lpstr>PowerPoint Presentation</vt:lpstr>
      <vt:lpstr>Atribut tabel</vt:lpstr>
      <vt:lpstr>PowerPoint Presentation</vt:lpstr>
      <vt:lpstr>ATRIBUT TABEL</vt:lpstr>
      <vt:lpstr>ATRIBUT TABEL</vt:lpstr>
      <vt:lpstr>ATRIBUT TABEL</vt:lpstr>
      <vt:lpstr>MENGUBAH  WARNA</vt:lpstr>
      <vt:lpstr>MENGUBAH  WARNA</vt:lpstr>
      <vt:lpstr>MENGUBAH  WARNA</vt:lpstr>
      <vt:lpstr>ATRIBUT TABEL</vt:lpstr>
      <vt:lpstr>ATRIBUT TABEL</vt:lpstr>
      <vt:lpstr>PowerPoint Presentation</vt:lpstr>
      <vt:lpstr> MENEMPATKAN IMAGE PADA  SEL TABEL  </vt:lpstr>
      <vt:lpstr>L A T I H A N - 1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A B E L</dc:title>
  <dc:creator>User</dc:creator>
  <cp:lastModifiedBy>Angky Febriansyah</cp:lastModifiedBy>
  <cp:revision>48</cp:revision>
  <dcterms:created xsi:type="dcterms:W3CDTF">2011-10-25T14:04:37Z</dcterms:created>
  <dcterms:modified xsi:type="dcterms:W3CDTF">2017-10-31T03:26:41Z</dcterms:modified>
</cp:coreProperties>
</file>