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16202025" cy="9001125"/>
  <p:notesSz cx="6858000" cy="9144000"/>
  <p:defaultTextStyle>
    <a:defPPr>
      <a:defRPr lang="id-ID"/>
    </a:defPPr>
    <a:lvl1pPr marL="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865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731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596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462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327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bkom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38" y="84"/>
      </p:cViewPr>
      <p:guideLst>
        <p:guide orient="horz" pos="283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12T10:49:04.297" idx="1">
    <p:pos x="2538" y="465"/>
    <p:text>IBM Portable Computer</p:text>
  </p:cm>
  <p:cm authorId="0" dt="2011-10-12T10:49:25.191" idx="2">
    <p:pos x="4643" y="465"/>
    <p:text>Osborne 1</p:text>
  </p:cm>
  <p:cm authorId="0" dt="2011-10-12T10:50:21.344" idx="3">
    <p:pos x="3525" y="1458"/>
    <p:text>RoadMaster 3</p:text>
  </p:cm>
  <p:cm authorId="0" dt="2011-10-12T10:51:21.286" idx="4">
    <p:pos x="4793" y="2041"/>
    <p:text>Miutech Hybrid Dual Portable</p:text>
  </p:cm>
  <p:cm authorId="0" dt="2011-10-12T10:51:43.431" idx="5">
    <p:pos x="3555" y="1485"/>
    <p:text>Rugged Portable PC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12CF-FE25-4579-99EC-051B9A561182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B93B-E457-4EFD-87C2-D5D1A542E24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08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6865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3731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0596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7462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4327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52" y="2796184"/>
            <a:ext cx="13771721" cy="1929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304" y="5100637"/>
            <a:ext cx="1134141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4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70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2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15103" y="379215"/>
            <a:ext cx="6458307" cy="80635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4555" y="379215"/>
            <a:ext cx="19110514" cy="80635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245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28" y="1900244"/>
            <a:ext cx="11728474" cy="4370075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828" y="6270312"/>
            <a:ext cx="11728474" cy="113061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8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32" y="3756029"/>
            <a:ext cx="11728470" cy="2514287"/>
          </a:xfrm>
        </p:spPr>
        <p:txBody>
          <a:bodyPr anchor="b"/>
          <a:lstStyle>
            <a:lvl1pPr algn="l">
              <a:defRPr sz="5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828" y="6270313"/>
            <a:ext cx="11728474" cy="1129275"/>
          </a:xfrm>
        </p:spPr>
        <p:txBody>
          <a:bodyPr anchor="t"/>
          <a:lstStyle>
            <a:lvl1pPr marL="0" indent="0" algn="l">
              <a:buNone/>
              <a:defRPr sz="26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97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45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19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242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339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388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6201" y="2704508"/>
            <a:ext cx="5842322" cy="55069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4295" y="2698623"/>
            <a:ext cx="5842325" cy="55128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201" y="2500313"/>
            <a:ext cx="5842322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6201" y="3300412"/>
            <a:ext cx="5842322" cy="49110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4297" y="2500313"/>
            <a:ext cx="5842322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4297" y="3300412"/>
            <a:ext cx="5842322" cy="49110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28" y="1900237"/>
            <a:ext cx="4519695" cy="19002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311" y="1900238"/>
            <a:ext cx="6904992" cy="6000750"/>
          </a:xfrm>
        </p:spPr>
        <p:txBody>
          <a:bodyPr anchor="ctr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826" y="4107186"/>
            <a:ext cx="4519694" cy="3800473"/>
          </a:xfrm>
        </p:spPr>
        <p:txBody>
          <a:bodyPr/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34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437" y="2433628"/>
            <a:ext cx="6767996" cy="206693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35297" y="1500188"/>
            <a:ext cx="4253032" cy="6000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4854" indent="0">
              <a:buNone/>
              <a:defRPr sz="2100"/>
            </a:lvl2pPr>
            <a:lvl3pPr marL="1209708" indent="0">
              <a:buNone/>
              <a:defRPr sz="2100"/>
            </a:lvl3pPr>
            <a:lvl4pPr marL="1814562" indent="0">
              <a:buNone/>
              <a:defRPr sz="2100"/>
            </a:lvl4pPr>
            <a:lvl5pPr marL="2419417" indent="0">
              <a:buNone/>
              <a:defRPr sz="2100"/>
            </a:lvl5pPr>
            <a:lvl6pPr marL="3024270" indent="0">
              <a:buNone/>
              <a:defRPr sz="2100"/>
            </a:lvl6pPr>
            <a:lvl7pPr marL="3629124" indent="0">
              <a:buNone/>
              <a:defRPr sz="2100"/>
            </a:lvl7pPr>
            <a:lvl8pPr marL="4233978" indent="0">
              <a:buNone/>
              <a:defRPr sz="2100"/>
            </a:lvl8pPr>
            <a:lvl9pPr marL="483883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830" y="4800600"/>
            <a:ext cx="6757460" cy="18002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32" y="6300771"/>
            <a:ext cx="11728470" cy="743844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4828" y="900113"/>
            <a:ext cx="11728474" cy="47783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4854" indent="0">
              <a:buNone/>
              <a:defRPr sz="2100"/>
            </a:lvl2pPr>
            <a:lvl3pPr marL="1209708" indent="0">
              <a:buNone/>
              <a:defRPr sz="2100"/>
            </a:lvl3pPr>
            <a:lvl4pPr marL="1814562" indent="0">
              <a:buNone/>
              <a:defRPr sz="2100"/>
            </a:lvl4pPr>
            <a:lvl5pPr marL="2419417" indent="0">
              <a:buNone/>
              <a:defRPr sz="2100"/>
            </a:lvl5pPr>
            <a:lvl6pPr marL="3024270" indent="0">
              <a:buNone/>
              <a:defRPr sz="2100"/>
            </a:lvl6pPr>
            <a:lvl7pPr marL="3629124" indent="0">
              <a:buNone/>
              <a:defRPr sz="2100"/>
            </a:lvl7pPr>
            <a:lvl8pPr marL="4233978" indent="0">
              <a:buNone/>
              <a:defRPr sz="2100"/>
            </a:lvl8pPr>
            <a:lvl9pPr marL="483883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830" y="7044614"/>
            <a:ext cx="11728469" cy="6479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27" y="1900239"/>
            <a:ext cx="11728474" cy="2600325"/>
          </a:xfrm>
        </p:spPr>
        <p:txBody>
          <a:bodyPr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827" y="4800601"/>
            <a:ext cx="11728474" cy="310038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764" y="1900237"/>
            <a:ext cx="10630340" cy="3049429"/>
          </a:xfrm>
        </p:spPr>
        <p:txBody>
          <a:bodyPr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565324" y="4949666"/>
            <a:ext cx="9673971" cy="449104"/>
          </a:xfrm>
        </p:spPr>
        <p:txBody>
          <a:bodyPr vert="horz" lIns="120971" tIns="60486" rIns="120971" bIns="60486" rtlCol="0"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827" y="5710238"/>
            <a:ext cx="11728474" cy="220027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1193751" y="1274770"/>
            <a:ext cx="1065666" cy="1999590"/>
          </a:xfrm>
          <a:prstGeom prst="rect">
            <a:avLst/>
          </a:prstGeom>
          <a:noFill/>
        </p:spPr>
        <p:txBody>
          <a:bodyPr wrap="square" lIns="120971" tIns="60486" rIns="120971" bIns="60486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99348" y="3430596"/>
            <a:ext cx="1065666" cy="1999590"/>
          </a:xfrm>
          <a:prstGeom prst="rect">
            <a:avLst/>
          </a:prstGeom>
          <a:noFill/>
        </p:spPr>
        <p:txBody>
          <a:bodyPr wrap="square" lIns="120971" tIns="60486" rIns="120971" bIns="60486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28" y="4100513"/>
            <a:ext cx="11728475" cy="2169799"/>
          </a:xfrm>
        </p:spPr>
        <p:txBody>
          <a:bodyPr anchor="b"/>
          <a:lstStyle>
            <a:lvl1pPr algn="l">
              <a:defRPr sz="5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827" y="6270313"/>
            <a:ext cx="11728474" cy="1129275"/>
          </a:xfrm>
        </p:spPr>
        <p:txBody>
          <a:bodyPr anchor="t"/>
          <a:lstStyle>
            <a:lvl1pPr marL="0" indent="0" algn="l">
              <a:buNone/>
              <a:defRPr sz="26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97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45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19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242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339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388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128" y="2600325"/>
            <a:ext cx="3916110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7064" y="3500437"/>
            <a:ext cx="3890175" cy="471100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023" y="2600325"/>
            <a:ext cx="3901989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146994" y="3500437"/>
            <a:ext cx="3916015" cy="471100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8062" y="2600325"/>
            <a:ext cx="3896503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68062" y="3500437"/>
            <a:ext cx="3896503" cy="471100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951694" y="2800350"/>
            <a:ext cx="0" cy="520065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52147" y="2800351"/>
            <a:ext cx="0" cy="520653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64" y="5579370"/>
            <a:ext cx="3907052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67064" y="2900363"/>
            <a:ext cx="3907052" cy="20002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4854" indent="0">
              <a:buNone/>
              <a:defRPr sz="2100"/>
            </a:lvl2pPr>
            <a:lvl3pPr marL="1209708" indent="0">
              <a:buNone/>
              <a:defRPr sz="2100"/>
            </a:lvl3pPr>
            <a:lvl4pPr marL="1814562" indent="0">
              <a:buNone/>
              <a:defRPr sz="2100"/>
            </a:lvl4pPr>
            <a:lvl5pPr marL="2419417" indent="0">
              <a:buNone/>
              <a:defRPr sz="2100"/>
            </a:lvl5pPr>
            <a:lvl6pPr marL="3024270" indent="0">
              <a:buNone/>
              <a:defRPr sz="2100"/>
            </a:lvl6pPr>
            <a:lvl7pPr marL="3629124" indent="0">
              <a:buNone/>
              <a:defRPr sz="2100"/>
            </a:lvl7pPr>
            <a:lvl8pPr marL="4233978" indent="0">
              <a:buNone/>
              <a:defRPr sz="2100"/>
            </a:lvl8pPr>
            <a:lvl9pPr marL="483883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7064" y="6335720"/>
            <a:ext cx="3907052" cy="86518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8618" y="5579370"/>
            <a:ext cx="3894393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168616" y="2900363"/>
            <a:ext cx="3894393" cy="20002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4854" indent="0">
              <a:buNone/>
              <a:defRPr sz="2100"/>
            </a:lvl2pPr>
            <a:lvl3pPr marL="1209708" indent="0">
              <a:buNone/>
              <a:defRPr sz="2100"/>
            </a:lvl3pPr>
            <a:lvl4pPr marL="1814562" indent="0">
              <a:buNone/>
              <a:defRPr sz="2100"/>
            </a:lvl4pPr>
            <a:lvl5pPr marL="2419417" indent="0">
              <a:buNone/>
              <a:defRPr sz="2100"/>
            </a:lvl5pPr>
            <a:lvl6pPr marL="3024270" indent="0">
              <a:buNone/>
              <a:defRPr sz="2100"/>
            </a:lvl6pPr>
            <a:lvl7pPr marL="3629124" indent="0">
              <a:buNone/>
              <a:defRPr sz="2100"/>
            </a:lvl7pPr>
            <a:lvl8pPr marL="4233978" indent="0">
              <a:buNone/>
              <a:defRPr sz="2100"/>
            </a:lvl8pPr>
            <a:lvl9pPr marL="483883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166818" y="6335719"/>
            <a:ext cx="3899552" cy="86518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8062" y="5579370"/>
            <a:ext cx="3896503" cy="75634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4854" indent="0">
              <a:buNone/>
              <a:defRPr sz="2600" b="1"/>
            </a:lvl2pPr>
            <a:lvl3pPr marL="1209708" indent="0">
              <a:buNone/>
              <a:defRPr sz="2400" b="1"/>
            </a:lvl3pPr>
            <a:lvl4pPr marL="1814562" indent="0">
              <a:buNone/>
              <a:defRPr sz="2100" b="1"/>
            </a:lvl4pPr>
            <a:lvl5pPr marL="2419417" indent="0">
              <a:buNone/>
              <a:defRPr sz="2100" b="1"/>
            </a:lvl5pPr>
            <a:lvl6pPr marL="3024270" indent="0">
              <a:buNone/>
              <a:defRPr sz="2100" b="1"/>
            </a:lvl6pPr>
            <a:lvl7pPr marL="3629124" indent="0">
              <a:buNone/>
              <a:defRPr sz="2100" b="1"/>
            </a:lvl7pPr>
            <a:lvl8pPr marL="4233978" indent="0">
              <a:buNone/>
              <a:defRPr sz="2100" b="1"/>
            </a:lvl8pPr>
            <a:lvl9pPr marL="48388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468061" y="2900363"/>
            <a:ext cx="3896503" cy="20002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04854" indent="0">
              <a:buNone/>
              <a:defRPr sz="2100"/>
            </a:lvl2pPr>
            <a:lvl3pPr marL="1209708" indent="0">
              <a:buNone/>
              <a:defRPr sz="2100"/>
            </a:lvl3pPr>
            <a:lvl4pPr marL="1814562" indent="0">
              <a:buNone/>
              <a:defRPr sz="2100"/>
            </a:lvl4pPr>
            <a:lvl5pPr marL="2419417" indent="0">
              <a:buNone/>
              <a:defRPr sz="2100"/>
            </a:lvl5pPr>
            <a:lvl6pPr marL="3024270" indent="0">
              <a:buNone/>
              <a:defRPr sz="2100"/>
            </a:lvl6pPr>
            <a:lvl7pPr marL="3629124" indent="0">
              <a:buNone/>
              <a:defRPr sz="2100"/>
            </a:lvl7pPr>
            <a:lvl8pPr marL="4233978" indent="0">
              <a:buNone/>
              <a:defRPr sz="2100"/>
            </a:lvl8pPr>
            <a:lvl9pPr marL="4838832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9467894" y="6335717"/>
            <a:ext cx="3901664" cy="86518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604854" indent="0">
              <a:buNone/>
              <a:defRPr sz="1600"/>
            </a:lvl2pPr>
            <a:lvl3pPr marL="1209708" indent="0">
              <a:buNone/>
              <a:defRPr sz="1400"/>
            </a:lvl3pPr>
            <a:lvl4pPr marL="1814562" indent="0">
              <a:buNone/>
              <a:defRPr sz="1100"/>
            </a:lvl4pPr>
            <a:lvl5pPr marL="2419417" indent="0">
              <a:buNone/>
              <a:defRPr sz="1100"/>
            </a:lvl5pPr>
            <a:lvl6pPr marL="3024270" indent="0">
              <a:buNone/>
              <a:defRPr sz="1100"/>
            </a:lvl6pPr>
            <a:lvl7pPr marL="3629124" indent="0">
              <a:buNone/>
              <a:defRPr sz="1100"/>
            </a:lvl7pPr>
            <a:lvl8pPr marL="4233978" indent="0">
              <a:buNone/>
              <a:defRPr sz="1100"/>
            </a:lvl8pPr>
            <a:lvl9pPr marL="48388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951694" y="2800350"/>
            <a:ext cx="0" cy="520065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52147" y="2800351"/>
            <a:ext cx="0" cy="520653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35522" y="564661"/>
            <a:ext cx="2329043" cy="76467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065" y="1164731"/>
            <a:ext cx="9864669" cy="704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9" y="5784057"/>
            <a:ext cx="13771721" cy="1787724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9" y="3815061"/>
            <a:ext cx="13771721" cy="1968995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86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73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059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7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432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11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805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49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817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555" y="2204442"/>
            <a:ext cx="12784411" cy="6238280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9001" y="2204442"/>
            <a:ext cx="12784409" cy="6238280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7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014836"/>
            <a:ext cx="7158708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01" y="2854524"/>
            <a:ext cx="7158708" cy="518606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5" y="2014836"/>
            <a:ext cx="7161520" cy="83968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5" y="2854524"/>
            <a:ext cx="7161520" cy="518606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82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527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3" y="358378"/>
            <a:ext cx="5330355" cy="152519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42" y="358380"/>
            <a:ext cx="9057382" cy="7682211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03" y="1883570"/>
            <a:ext cx="5330355" cy="6157020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21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11" y="6300788"/>
            <a:ext cx="9721215" cy="74384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711" y="804268"/>
            <a:ext cx="9721215" cy="5400675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711" y="7044632"/>
            <a:ext cx="9721215" cy="1056381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07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  <a:prstGeom prst="rect">
            <a:avLst/>
          </a:prstGeom>
        </p:spPr>
        <p:txBody>
          <a:bodyPr vert="horz" lIns="133731" tIns="66866" rIns="133731" bIns="668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100265"/>
            <a:ext cx="14581823" cy="5940326"/>
          </a:xfrm>
          <a:prstGeom prst="rect">
            <a:avLst/>
          </a:prstGeom>
        </p:spPr>
        <p:txBody>
          <a:bodyPr vert="horz" lIns="133731" tIns="66866" rIns="133731" bIns="668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2" y="8342711"/>
            <a:ext cx="3780473" cy="47922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692" y="8342711"/>
            <a:ext cx="5130641" cy="47922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2" y="8342711"/>
            <a:ext cx="3780473" cy="47922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7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37310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491" indent="-501491" algn="l" defTabSz="133731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564" indent="-417909" algn="l" defTabSz="133731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63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293" indent="-334328" algn="l" defTabSz="13373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8948" indent="-334328" algn="l" defTabSz="133731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7603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625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4913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356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3503969"/>
            <a:ext cx="5364810" cy="5497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3796210"/>
            <a:ext cx="2023143" cy="310465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1440571" y="2200276"/>
            <a:ext cx="3746718" cy="370046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0630471" y="6"/>
            <a:ext cx="2130751" cy="1498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1436408" y="8001000"/>
            <a:ext cx="1320580" cy="1000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870875" y="1"/>
            <a:ext cx="911364" cy="1500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8625" y="594194"/>
            <a:ext cx="12497995" cy="1838195"/>
          </a:xfrm>
          <a:prstGeom prst="rect">
            <a:avLst/>
          </a:prstGeom>
        </p:spPr>
        <p:txBody>
          <a:bodyPr vert="horz" lIns="120971" tIns="60486" rIns="120971" bIns="60486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99" y="2694461"/>
            <a:ext cx="11889115" cy="5506568"/>
          </a:xfrm>
          <a:prstGeom prst="rect">
            <a:avLst/>
          </a:prstGeom>
        </p:spPr>
        <p:txBody>
          <a:bodyPr vert="horz" lIns="120971" tIns="60486" rIns="120971" bIns="604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3504024" y="2347795"/>
            <a:ext cx="1300161" cy="405050"/>
          </a:xfrm>
          <a:prstGeom prst="rect">
            <a:avLst/>
          </a:prstGeom>
        </p:spPr>
        <p:txBody>
          <a:bodyPr vert="horz" lIns="120971" tIns="60486" rIns="120971" bIns="60486" rtlCol="0" anchor="t"/>
          <a:lstStyle>
            <a:lvl1pPr algn="l">
              <a:defRPr sz="15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7B0960-E40B-4B53-9A6F-F6369CBC88C8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927469" y="4230708"/>
            <a:ext cx="5065981" cy="405052"/>
          </a:xfrm>
          <a:prstGeom prst="rect">
            <a:avLst/>
          </a:prstGeom>
        </p:spPr>
        <p:txBody>
          <a:bodyPr vert="horz" lIns="120971" tIns="60486" rIns="120971" bIns="60486" rtlCol="0" anchor="b"/>
          <a:lstStyle>
            <a:lvl1pPr algn="l">
              <a:defRPr sz="15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757559" y="388151"/>
            <a:ext cx="1113888" cy="1007590"/>
          </a:xfrm>
          <a:prstGeom prst="rect">
            <a:avLst/>
          </a:prstGeom>
        </p:spPr>
        <p:txBody>
          <a:bodyPr vert="horz" lIns="120971" tIns="60486" rIns="120971" bIns="60486" rtlCol="0" anchor="b"/>
          <a:lstStyle>
            <a:lvl1pPr algn="ctr">
              <a:defRPr sz="37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8F17-1447-4D32-B3FE-2D7369EBCF57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604854" rtl="0" eaLnBrk="1" latinLnBrk="0" hangingPunct="1">
        <a:spcBef>
          <a:spcPct val="0"/>
        </a:spcBef>
        <a:buNone/>
        <a:defRPr sz="55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3640" indent="-453640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6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982888" indent="-378034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512135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116989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721842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315319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931551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536405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141259" indent="-302427" algn="l" defTabSz="604854" rtl="0" eaLnBrk="1" latinLnBrk="0" hangingPunct="1">
        <a:spcBef>
          <a:spcPts val="132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854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708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562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417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4270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9124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978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8832" algn="l" defTabSz="6048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audio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Apple_Lisa&amp;action=edit&amp;redlink=1" TargetMode="External"/><Relationship Id="rId13" Type="http://schemas.openxmlformats.org/officeDocument/2006/relationships/hyperlink" Target="http://id.wikipedia.org/w/index.php?title=Apple_PowerBook&amp;action=edit&amp;redlink=1" TargetMode="External"/><Relationship Id="rId3" Type="http://schemas.openxmlformats.org/officeDocument/2006/relationships/hyperlink" Target="http://id.wikipedia.org/wiki/Altair_8800" TargetMode="External"/><Relationship Id="rId7" Type="http://schemas.openxmlformats.org/officeDocument/2006/relationships/hyperlink" Target="http://id.wikipedia.org/w/index.php?title=Apple_II&amp;action=edit&amp;redlink=1" TargetMode="External"/><Relationship Id="rId12" Type="http://schemas.openxmlformats.org/officeDocument/2006/relationships/hyperlink" Target="http://id.wikipedia.org/w/index.php?title=Apple_PowerMac&amp;action=edit&amp;redlink=1" TargetMode="External"/><Relationship Id="rId2" Type="http://schemas.openxmlformats.org/officeDocument/2006/relationships/audio" Target="../media/audio1.bin"/><Relationship Id="rId16" Type="http://schemas.openxmlformats.org/officeDocument/2006/relationships/audio" Target="NUL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d.wikipedia.org/w/index.php?title=Apple_I&amp;action=edit&amp;redlink=1" TargetMode="External"/><Relationship Id="rId11" Type="http://schemas.openxmlformats.org/officeDocument/2006/relationships/hyperlink" Target="http://id.wikipedia.org/w/index.php?title=Apple_MacMini&amp;action=edit&amp;redlink=1" TargetMode="External"/><Relationship Id="rId5" Type="http://schemas.openxmlformats.org/officeDocument/2006/relationships/hyperlink" Target="http://id.wikipedia.org/wiki/IBM_PC" TargetMode="External"/><Relationship Id="rId15" Type="http://schemas.openxmlformats.org/officeDocument/2006/relationships/hyperlink" Target="http://id.wikipedia.org/w/index.php?title=Apple_MacBook&amp;action=edit&amp;redlink=1" TargetMode="External"/><Relationship Id="rId10" Type="http://schemas.openxmlformats.org/officeDocument/2006/relationships/hyperlink" Target="http://id.wikipedia.org/w/index.php?title=Apple_iMac&amp;action=edit&amp;redlink=1" TargetMode="External"/><Relationship Id="rId4" Type="http://schemas.openxmlformats.org/officeDocument/2006/relationships/hyperlink" Target="http://id.wikipedia.org/w/index.php?title=Tandy_TRS-80&amp;action=edit&amp;redlink=1" TargetMode="External"/><Relationship Id="rId9" Type="http://schemas.openxmlformats.org/officeDocument/2006/relationships/hyperlink" Target="http://id.wikipedia.org/wiki/Apple_Macintosh" TargetMode="External"/><Relationship Id="rId14" Type="http://schemas.openxmlformats.org/officeDocument/2006/relationships/hyperlink" Target="http://id.wikipedia.org/w/index.php?title=Apple_iBook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VAX&amp;action=edit&amp;redlink=1" TargetMode="External"/><Relationship Id="rId3" Type="http://schemas.openxmlformats.org/officeDocument/2006/relationships/slide" Target="slide19.xml"/><Relationship Id="rId7" Type="http://schemas.openxmlformats.org/officeDocument/2006/relationships/hyperlink" Target="http://id.wikipedia.org/wiki/1970" TargetMode="External"/><Relationship Id="rId12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d.wikipedia.org/w/index.php?title=PDP-11&amp;action=edit&amp;redlink=1" TargetMode="External"/><Relationship Id="rId11" Type="http://schemas.openxmlformats.org/officeDocument/2006/relationships/hyperlink" Target="http://id.wikipedia.org/w/index.php?title=IBM_System/370&amp;action=edit&amp;redlink=1" TargetMode="External"/><Relationship Id="rId5" Type="http://schemas.openxmlformats.org/officeDocument/2006/relationships/hyperlink" Target="http://id.wikipedia.org/wiki/1965" TargetMode="External"/><Relationship Id="rId10" Type="http://schemas.openxmlformats.org/officeDocument/2006/relationships/hyperlink" Target="http://id.wikipedia.org/wiki/GUI" TargetMode="External"/><Relationship Id="rId4" Type="http://schemas.openxmlformats.org/officeDocument/2006/relationships/hyperlink" Target="http://id.wikipedia.org/wiki/Digital_Equipment_Corporation" TargetMode="External"/><Relationship Id="rId9" Type="http://schemas.openxmlformats.org/officeDocument/2006/relationships/hyperlink" Target="http://id.wikipedia.org/w/index.php?title=Xerox_Star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ue_Gene" TargetMode="External"/><Relationship Id="rId7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://en.wikipedia.org/wiki/Supercomputer" TargetMode="External"/><Relationship Id="rId4" Type="http://schemas.openxmlformats.org/officeDocument/2006/relationships/hyperlink" Target="http://en.wikipedia.org/wiki/Argonne_National_Laborator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5" Type="http://schemas.openxmlformats.org/officeDocument/2006/relationships/audio" Target="NUL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audio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audio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audio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6" Type="http://schemas.openxmlformats.org/officeDocument/2006/relationships/audio" Target="NUL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5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197" y="1900245"/>
            <a:ext cx="15445828" cy="2672326"/>
          </a:xfrm>
        </p:spPr>
        <p:txBody>
          <a:bodyPr/>
          <a:lstStyle/>
          <a:p>
            <a:pPr algn="ctr"/>
            <a:r>
              <a:rPr lang="id-ID" sz="7200" b="1" dirty="0" smtClean="0"/>
              <a:t>PENGGOLONGAN KOMPUTER</a:t>
            </a:r>
            <a:endParaRPr lang="id-ID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194" y="5364658"/>
            <a:ext cx="11728474" cy="1130613"/>
          </a:xfrm>
        </p:spPr>
        <p:txBody>
          <a:bodyPr>
            <a:noAutofit/>
          </a:bodyPr>
          <a:lstStyle/>
          <a:p>
            <a:pPr algn="ctr"/>
            <a:r>
              <a:rPr lang="id-ID" sz="3200" cap="none" dirty="0" smtClean="0">
                <a:solidFill>
                  <a:schemeClr val="tx2"/>
                </a:solidFill>
              </a:rPr>
              <a:t>Rani Susanto, S.Kom., M.Kom</a:t>
            </a:r>
          </a:p>
          <a:p>
            <a:pPr algn="ctr"/>
            <a:r>
              <a:rPr lang="id-ID" sz="3200" cap="none" dirty="0" smtClean="0">
                <a:solidFill>
                  <a:schemeClr val="tx2"/>
                </a:solidFill>
              </a:rPr>
              <a:t>Program Studi Teknik Informatika</a:t>
            </a:r>
          </a:p>
          <a:p>
            <a:pPr algn="ctr"/>
            <a:r>
              <a:rPr lang="id-ID" sz="3200" cap="none" dirty="0" smtClean="0">
                <a:solidFill>
                  <a:schemeClr val="tx2"/>
                </a:solidFill>
              </a:rPr>
              <a:t>Universitas Komputer Indonesia</a:t>
            </a:r>
          </a:p>
          <a:p>
            <a:pPr algn="ctr"/>
            <a:r>
              <a:rPr lang="id-ID" sz="3200" cap="none" dirty="0" smtClean="0">
                <a:solidFill>
                  <a:schemeClr val="tx2"/>
                </a:solidFill>
              </a:rPr>
              <a:t>201</a:t>
            </a:r>
            <a:r>
              <a:rPr lang="en-ID" sz="3200" cap="none" dirty="0" smtClean="0">
                <a:solidFill>
                  <a:schemeClr val="tx2"/>
                </a:solidFill>
              </a:rPr>
              <a:t>8</a:t>
            </a:r>
            <a:endParaRPr lang="id-ID" sz="3200" cap="none" dirty="0" smtClean="0">
              <a:solidFill>
                <a:schemeClr val="tx2"/>
              </a:solidFill>
            </a:endParaRPr>
          </a:p>
          <a:p>
            <a:pPr algn="ctr"/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29041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2680464" y="342100"/>
            <a:ext cx="12988453" cy="8659025"/>
            <a:chOff x="1512783" y="260648"/>
            <a:chExt cx="7330344" cy="65973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783" y="260648"/>
              <a:ext cx="3703661" cy="31728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19" y="2807655"/>
              <a:ext cx="3211008" cy="3211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596131"/>
              <a:ext cx="3456384" cy="32618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398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Hybrid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2971517" cy="550656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d-ID" sz="3200" dirty="0" smtClean="0"/>
              <a:t>Digunakan untuk aplikasi khusus (membutuhkan kecepatan &amp; ketepatan)</a:t>
            </a:r>
          </a:p>
          <a:p>
            <a:pPr algn="just"/>
            <a:r>
              <a:rPr lang="id-ID" sz="3200" dirty="0" smtClean="0"/>
              <a:t>Kombinasi dari komputer analog &amp; Digital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9610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92" y="1044178"/>
            <a:ext cx="5529983" cy="2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94" y="3182126"/>
            <a:ext cx="4253032" cy="32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92" y="3852490"/>
            <a:ext cx="7854103" cy="436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64" y="396106"/>
            <a:ext cx="4177892" cy="23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Special-purpose Computer</a:t>
            </a:r>
            <a:endParaRPr lang="id-ID" sz="28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General-purpose Computer</a:t>
            </a:r>
            <a:endParaRPr lang="id-ID" sz="2800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90718"/>
            <a:ext cx="16202025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id-ID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Penggunaannya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3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3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Special – purpose Computer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 smtClean="0"/>
              <a:t>Hanya bisa menyelesaikan </a:t>
            </a:r>
            <a:r>
              <a:rPr lang="id-ID" sz="3600" b="1" dirty="0" smtClean="0">
                <a:solidFill>
                  <a:srgbClr val="FF0000"/>
                </a:solidFill>
              </a:rPr>
              <a:t>SATU</a:t>
            </a:r>
            <a:r>
              <a:rPr lang="id-ID" sz="3600" dirty="0" smtClean="0"/>
              <a:t> masalah saja</a:t>
            </a:r>
          </a:p>
          <a:p>
            <a:r>
              <a:rPr lang="id-ID" sz="3600" dirty="0" smtClean="0"/>
              <a:t>Contoh : Komputer Analog 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8129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General – purpose Computer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Menyelesaikan berbagai macam masalah</a:t>
            </a:r>
          </a:p>
          <a:p>
            <a:r>
              <a:rPr lang="id-ID" sz="3200" dirty="0" smtClean="0"/>
              <a:t>Menggunakan program yang berbeda untuk memecahkan masalah</a:t>
            </a:r>
          </a:p>
          <a:p>
            <a:r>
              <a:rPr lang="id-ID" sz="3200" dirty="0" smtClean="0"/>
              <a:t>Contoh : Komputer Digital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53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1404218"/>
            <a:ext cx="11889115" cy="6796811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Micro Computer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Mini Computer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Small Computer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Medium Computer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Large Computer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Super Computer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Personal Computer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90718"/>
            <a:ext cx="16202025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id-ID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Processor 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4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3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id-ID" b="1" dirty="0" smtClean="0"/>
              <a:t>Micro Computer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187541" cy="55065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d-ID" dirty="0" smtClean="0"/>
              <a:t>Ukuran Main Memory 16 mb – 128 mb</a:t>
            </a:r>
          </a:p>
          <a:p>
            <a:pPr lvl="0">
              <a:lnSpc>
                <a:spcPct val="200000"/>
              </a:lnSpc>
            </a:pPr>
            <a:r>
              <a:rPr lang="en-US" dirty="0" err="1"/>
              <a:t>Konfigurasi</a:t>
            </a:r>
            <a:r>
              <a:rPr lang="en-US" dirty="0"/>
              <a:t> operand register 8 bit, 16 bit </a:t>
            </a:r>
            <a:r>
              <a:rPr lang="en-US" dirty="0" err="1"/>
              <a:t>atau</a:t>
            </a:r>
            <a:r>
              <a:rPr lang="en-US" dirty="0"/>
              <a:t> 32 bit</a:t>
            </a:r>
            <a:endParaRPr lang="id-ID" dirty="0"/>
          </a:p>
          <a:p>
            <a:pPr lvl="0">
              <a:lnSpc>
                <a:spcPct val="200000"/>
              </a:lnSpc>
            </a:pPr>
            <a:r>
              <a:rPr lang="id-ID" dirty="0"/>
              <a:t>Kecepatan komputer antara 200 Mhz – 500 Mhz.</a:t>
            </a:r>
          </a:p>
          <a:p>
            <a:pPr>
              <a:lnSpc>
                <a:spcPct val="200000"/>
              </a:lnSpc>
            </a:pPr>
            <a:r>
              <a:rPr lang="id-ID" i="1" dirty="0" smtClean="0"/>
              <a:t>Single User</a:t>
            </a:r>
          </a:p>
          <a:p>
            <a:pPr marL="0" indent="0">
              <a:lnSpc>
                <a:spcPct val="200000"/>
              </a:lnSpc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71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625" y="1831479"/>
            <a:ext cx="12274317" cy="6515833"/>
          </a:xfrm>
        </p:spPr>
        <p:txBody>
          <a:bodyPr/>
          <a:lstStyle/>
          <a:p>
            <a:pPr algn="just"/>
            <a:r>
              <a:rPr lang="id-ID" sz="1800" dirty="0">
                <a:hlinkClick r:id="rId3" tooltip="Altair 8800"/>
              </a:rPr>
              <a:t>Altair 8800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4" tooltip="Tandy TRS-80 (halaman belum tersedia)"/>
              </a:rPr>
              <a:t>Tandy </a:t>
            </a:r>
            <a:r>
              <a:rPr lang="id-ID" sz="1800" dirty="0">
                <a:hlinkClick r:id="rId4" tooltip="Tandy TRS-80 (halaman belum tersedia)"/>
              </a:rPr>
              <a:t>TRS-80</a:t>
            </a:r>
            <a:r>
              <a:rPr lang="id-ID" sz="1800" dirty="0"/>
              <a:t> </a:t>
            </a:r>
            <a:r>
              <a:rPr lang="id-ID" sz="1800" dirty="0">
                <a:hlinkClick r:id="rId5" tooltip="IBM PC"/>
              </a:rPr>
              <a:t>IBM PC</a:t>
            </a:r>
            <a:r>
              <a:rPr lang="id-ID" sz="1800" dirty="0"/>
              <a:t>/kompatibel (Desktop) </a:t>
            </a:r>
            <a:r>
              <a:rPr lang="id-ID" sz="1800" dirty="0" smtClean="0"/>
              <a:t>IBM PC/kompatibel </a:t>
            </a:r>
            <a:r>
              <a:rPr lang="id-ID" sz="1800" dirty="0"/>
              <a:t>(Laptop</a:t>
            </a:r>
            <a:r>
              <a:rPr lang="id-ID" sz="1800" dirty="0" smtClean="0"/>
              <a:t>)</a:t>
            </a:r>
          </a:p>
          <a:p>
            <a:pPr algn="just"/>
            <a:r>
              <a:rPr lang="id-ID" sz="1800" dirty="0" smtClean="0"/>
              <a:t> </a:t>
            </a:r>
            <a:r>
              <a:rPr lang="id-ID" sz="1800" dirty="0">
                <a:hlinkClick r:id="rId6" tooltip="Apple I (halaman belum tersedia)"/>
              </a:rPr>
              <a:t>Apple I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7" tooltip="Apple II (halaman belum tersedia)"/>
              </a:rPr>
              <a:t>Apple </a:t>
            </a:r>
            <a:r>
              <a:rPr lang="id-ID" sz="1800" dirty="0">
                <a:hlinkClick r:id="rId7" tooltip="Apple II (halaman belum tersedia)"/>
              </a:rPr>
              <a:t>II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8" tooltip="Apple Lisa (halaman belum tersedia)"/>
              </a:rPr>
              <a:t>Apple </a:t>
            </a:r>
            <a:r>
              <a:rPr lang="id-ID" sz="1800" dirty="0">
                <a:hlinkClick r:id="rId8" tooltip="Apple Lisa (halaman belum tersedia)"/>
              </a:rPr>
              <a:t>Lisa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9" tooltip="Apple Macintosh"/>
              </a:rPr>
              <a:t>Apple </a:t>
            </a:r>
            <a:r>
              <a:rPr lang="id-ID" sz="1800" dirty="0">
                <a:hlinkClick r:id="rId9" tooltip="Apple Macintosh"/>
              </a:rPr>
              <a:t>Macintosh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0" tooltip="Apple iMac (halaman belum tersedia)"/>
              </a:rPr>
              <a:t>Apple iMac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1" tooltip="Apple MacMini (halaman belum tersedia)"/>
              </a:rPr>
              <a:t>Apple </a:t>
            </a:r>
            <a:r>
              <a:rPr lang="id-ID" sz="1800" dirty="0">
                <a:hlinkClick r:id="rId11" tooltip="Apple MacMini (halaman belum tersedia)"/>
              </a:rPr>
              <a:t>MacMini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2" tooltip="Apple PowerMac (halaman belum tersedia)"/>
              </a:rPr>
              <a:t>Apple </a:t>
            </a:r>
            <a:r>
              <a:rPr lang="id-ID" sz="1800" dirty="0">
                <a:hlinkClick r:id="rId12" tooltip="Apple PowerMac (halaman belum tersedia)"/>
              </a:rPr>
              <a:t>PowerMac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3" tooltip="Apple PowerBook (halaman belum tersedia)"/>
              </a:rPr>
              <a:t>Apple </a:t>
            </a:r>
            <a:r>
              <a:rPr lang="id-ID" sz="1800" dirty="0">
                <a:hlinkClick r:id="rId13" tooltip="Apple PowerBook (halaman belum tersedia)"/>
              </a:rPr>
              <a:t>PowerBook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4" tooltip="Apple iBook (halaman belum tersedia)"/>
              </a:rPr>
              <a:t>Apple </a:t>
            </a:r>
            <a:r>
              <a:rPr lang="id-ID" sz="1800" dirty="0">
                <a:hlinkClick r:id="rId14" tooltip="Apple iBook (halaman belum tersedia)"/>
              </a:rPr>
              <a:t>iBook</a:t>
            </a:r>
            <a:r>
              <a:rPr lang="id-ID" sz="1800" dirty="0"/>
              <a:t> </a:t>
            </a:r>
            <a:endParaRPr lang="id-ID" sz="1800" dirty="0" smtClean="0"/>
          </a:p>
          <a:p>
            <a:pPr algn="just"/>
            <a:r>
              <a:rPr lang="id-ID" sz="1800" dirty="0" smtClean="0">
                <a:hlinkClick r:id="rId15" tooltip="Apple MacBook (halaman belum tersedia)"/>
              </a:rPr>
              <a:t>Apple </a:t>
            </a:r>
            <a:r>
              <a:rPr lang="id-ID" sz="1800" dirty="0">
                <a:hlinkClick r:id="rId15" tooltip="Apple MacBook (halaman belum tersedia)"/>
              </a:rPr>
              <a:t>MacBook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7396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1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76" y="3490630"/>
            <a:ext cx="11889115" cy="5506568"/>
          </a:xfrm>
        </p:spPr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Altair 8800 dibuat oleh MITS </a:t>
            </a:r>
            <a:r>
              <a:rPr lang="id-ID" dirty="0" smtClean="0">
                <a:sym typeface="Wingdings" pitchFamily="2" charset="2"/>
              </a:rPr>
              <a:t> BASIC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17" y="2556346"/>
            <a:ext cx="4219277" cy="222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01" y="3780483"/>
            <a:ext cx="14581823" cy="4260108"/>
          </a:xfrm>
        </p:spPr>
        <p:txBody>
          <a:bodyPr/>
          <a:lstStyle/>
          <a:p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 Data yang diolah</a:t>
            </a:r>
          </a:p>
          <a:p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 Penggunaannya</a:t>
            </a:r>
          </a:p>
          <a:p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 Ukuran</a:t>
            </a:r>
          </a:p>
          <a:p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Berdasarkan Processor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02025" cy="34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Mini</a:t>
            </a:r>
            <a:r>
              <a:rPr lang="id-ID" dirty="0" smtClean="0"/>
              <a:t> </a:t>
            </a:r>
            <a:r>
              <a:rPr lang="id-ID" b="1" dirty="0" smtClean="0"/>
              <a:t>Computer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403565" cy="550656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d-ID" dirty="0" smtClean="0"/>
              <a:t>Kecepatan pengolahan instruksi berdasarkan arsitekturnya adalah 50 mips</a:t>
            </a:r>
          </a:p>
          <a:p>
            <a:pPr algn="just">
              <a:lnSpc>
                <a:spcPct val="200000"/>
              </a:lnSpc>
            </a:pPr>
            <a:r>
              <a:rPr lang="id-ID" i="1" dirty="0" smtClean="0"/>
              <a:t>Multi User </a:t>
            </a:r>
            <a:r>
              <a:rPr lang="id-ID" i="1" dirty="0" smtClean="0">
                <a:sym typeface="Wingdings" pitchFamily="2" charset="2"/>
              </a:rPr>
              <a:t> </a:t>
            </a:r>
            <a:r>
              <a:rPr lang="id-ID" dirty="0" smtClean="0">
                <a:sym typeface="Wingdings" pitchFamily="2" charset="2"/>
              </a:rPr>
              <a:t>beberapa komputer dapat digunakan bersama – bersama oleh banyak pemakai.</a:t>
            </a:r>
          </a:p>
          <a:p>
            <a:pPr algn="just">
              <a:lnSpc>
                <a:spcPct val="200000"/>
              </a:lnSpc>
            </a:pPr>
            <a:r>
              <a:rPr lang="id-ID" dirty="0" smtClean="0">
                <a:sym typeface="Wingdings" pitchFamily="2" charset="2"/>
              </a:rPr>
              <a:t>Terhubung dengan 64 terminal.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97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48" y="2196306"/>
            <a:ext cx="12421553" cy="63275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2000" dirty="0">
                <a:hlinkClick r:id="rId3" action="ppaction://hlinksldjump" tooltip="PDP-8 (halaman belum tersedia)"/>
              </a:rPr>
              <a:t>PDP-8 </a:t>
            </a:r>
            <a:r>
              <a:rPr lang="id-ID" sz="2000" dirty="0"/>
              <a:t>(Programmable Data Processor 8) dari </a:t>
            </a:r>
            <a:r>
              <a:rPr lang="id-ID" sz="2000" dirty="0">
                <a:hlinkClick r:id="rId4" tooltip="Digital Equipment Corporation"/>
              </a:rPr>
              <a:t>Digital Equipment Corporation</a:t>
            </a:r>
            <a:r>
              <a:rPr lang="id-ID" sz="2000" dirty="0"/>
              <a:t> (DEC) yang dirilis pada tahun </a:t>
            </a:r>
            <a:r>
              <a:rPr lang="id-ID" sz="2000" dirty="0">
                <a:hlinkClick r:id="rId5" tooltip="1965"/>
              </a:rPr>
              <a:t>1965</a:t>
            </a:r>
            <a:r>
              <a:rPr lang="id-ID" sz="2000" dirty="0"/>
              <a:t> dengan harga 18500 US$. Komputer mini ini adalah komputer mini paling laku pada jamannya.</a:t>
            </a:r>
          </a:p>
          <a:p>
            <a:pPr algn="just">
              <a:lnSpc>
                <a:spcPct val="150000"/>
              </a:lnSpc>
            </a:pPr>
            <a:r>
              <a:rPr lang="id-ID" sz="2000" dirty="0">
                <a:hlinkClick r:id="rId6" tooltip="PDP-11 (halaman belum tersedia)"/>
              </a:rPr>
              <a:t>PDP-11</a:t>
            </a:r>
            <a:r>
              <a:rPr lang="id-ID" sz="2000" dirty="0"/>
              <a:t> (Programmable Data Processor 11) dari </a:t>
            </a:r>
            <a:r>
              <a:rPr lang="id-ID" sz="2000" dirty="0">
                <a:hlinkClick r:id="rId4" tooltip="Digital Equipment Corporation"/>
              </a:rPr>
              <a:t>Digital Equipment Corporation</a:t>
            </a:r>
            <a:r>
              <a:rPr lang="id-ID" sz="2000" dirty="0"/>
              <a:t> (DEC) yang dirilis pada tahun </a:t>
            </a:r>
            <a:r>
              <a:rPr lang="id-ID" sz="2000" dirty="0">
                <a:hlinkClick r:id="rId7" tooltip="1970"/>
              </a:rPr>
              <a:t>1970</a:t>
            </a:r>
            <a:r>
              <a:rPr lang="id-ID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id-ID" sz="2000" dirty="0">
                <a:hlinkClick r:id="rId8" tooltip="VAX (halaman belum tersedia)"/>
              </a:rPr>
              <a:t>VAX</a:t>
            </a:r>
            <a:r>
              <a:rPr lang="id-ID" sz="2000" dirty="0"/>
              <a:t> (Virtual Address eXtension) dari </a:t>
            </a:r>
            <a:r>
              <a:rPr lang="id-ID" sz="2000" dirty="0">
                <a:hlinkClick r:id="rId4" tooltip="Digital Equipment Corporation"/>
              </a:rPr>
              <a:t>Digital Equipment Corporation</a:t>
            </a:r>
            <a:r>
              <a:rPr lang="id-ID" sz="2000" dirty="0"/>
              <a:t> (DEC) yang dirilis akhir dekade </a:t>
            </a:r>
            <a:r>
              <a:rPr lang="id-ID" sz="2000" dirty="0">
                <a:hlinkClick r:id="rId7" tooltip="1970"/>
              </a:rPr>
              <a:t>1970</a:t>
            </a:r>
            <a:r>
              <a:rPr lang="id-ID" sz="2000" dirty="0"/>
              <a:t>-an.</a:t>
            </a:r>
          </a:p>
          <a:p>
            <a:pPr algn="just">
              <a:lnSpc>
                <a:spcPct val="150000"/>
              </a:lnSpc>
            </a:pPr>
            <a:r>
              <a:rPr lang="id-ID" sz="2000" dirty="0">
                <a:hlinkClick r:id="rId9" tooltip="Xerox Star (halaman belum tersedia)"/>
              </a:rPr>
              <a:t>Xerox Star</a:t>
            </a:r>
            <a:r>
              <a:rPr lang="id-ID" sz="2000" dirty="0"/>
              <a:t>, yang merupakan komputer dengan antarmuka grafis (</a:t>
            </a:r>
            <a:r>
              <a:rPr lang="id-ID" sz="2000" dirty="0">
                <a:hlinkClick r:id="rId10" tooltip="GUI"/>
              </a:rPr>
              <a:t>GUI</a:t>
            </a:r>
            <a:r>
              <a:rPr lang="id-ID" sz="2000" dirty="0"/>
              <a:t>) pertama di dunia.</a:t>
            </a:r>
          </a:p>
          <a:p>
            <a:pPr algn="just">
              <a:lnSpc>
                <a:spcPct val="150000"/>
              </a:lnSpc>
            </a:pPr>
            <a:r>
              <a:rPr lang="id-ID" sz="2000" dirty="0">
                <a:hlinkClick r:id="rId11" tooltip="IBM System/370 (halaman belum tersedia)"/>
              </a:rPr>
              <a:t>IBM System/370</a:t>
            </a:r>
            <a:endParaRPr lang="id-ID" sz="2000" dirty="0"/>
          </a:p>
          <a:p>
            <a:pPr algn="just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716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1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PDP – 8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44" y="1759760"/>
            <a:ext cx="6750844" cy="60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36" y="900162"/>
            <a:ext cx="12497995" cy="1838195"/>
          </a:xfrm>
        </p:spPr>
        <p:txBody>
          <a:bodyPr/>
          <a:lstStyle/>
          <a:p>
            <a:r>
              <a:rPr lang="id-ID" sz="4000" b="1" dirty="0" smtClean="0"/>
              <a:t>Small Computer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403565" cy="55065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d-ID" dirty="0" smtClean="0"/>
              <a:t>Disebut juga</a:t>
            </a:r>
            <a:r>
              <a:rPr lang="id-ID" dirty="0"/>
              <a:t> small-scale mainframe computer</a:t>
            </a:r>
            <a:endParaRPr lang="id-ID" dirty="0" smtClean="0"/>
          </a:p>
          <a:p>
            <a:pPr>
              <a:lnSpc>
                <a:spcPct val="200000"/>
              </a:lnSpc>
            </a:pPr>
            <a:r>
              <a:rPr lang="id-ID" dirty="0" smtClean="0"/>
              <a:t>Menggunakan </a:t>
            </a:r>
            <a:r>
              <a:rPr lang="id-ID" dirty="0"/>
              <a:t>system multiprogramming, multiprocessing dan virtual </a:t>
            </a:r>
            <a:r>
              <a:rPr lang="id-ID" dirty="0" smtClean="0"/>
              <a:t>storage</a:t>
            </a:r>
            <a:endParaRPr lang="id-ID" dirty="0"/>
          </a:p>
          <a:p>
            <a:pPr>
              <a:lnSpc>
                <a:spcPct val="200000"/>
              </a:lnSpc>
            </a:pPr>
            <a:r>
              <a:rPr lang="id-ID" dirty="0" smtClean="0"/>
              <a:t>Multiuser </a:t>
            </a:r>
            <a:r>
              <a:rPr lang="id-ID" dirty="0"/>
              <a:t>dengan jumlah terminal sampai dengan ratusan buah. </a:t>
            </a:r>
          </a:p>
        </p:txBody>
      </p:sp>
    </p:spTree>
    <p:extLst>
      <p:ext uri="{BB962C8B-B14F-4D97-AF65-F5344CB8AC3E}">
        <p14:creationId xmlns:p14="http://schemas.microsoft.com/office/powerpoint/2010/main" val="21529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b="1" dirty="0" smtClean="0"/>
              <a:t>Medium Computer</a:t>
            </a:r>
            <a:endParaRPr lang="id-ID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284" y="2700362"/>
            <a:ext cx="13681520" cy="5506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Disebut juga </a:t>
            </a:r>
            <a:r>
              <a:rPr lang="id-ID" dirty="0"/>
              <a:t>medium-scale mainframe </a:t>
            </a:r>
            <a:r>
              <a:rPr lang="id-ID" dirty="0" smtClean="0"/>
              <a:t>computer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Banyak alat input dan output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Komunikasi Data dengan ratusan terminal yang terpisah dari pusat komputernya.</a:t>
            </a:r>
          </a:p>
          <a:p>
            <a:pPr algn="just">
              <a:lnSpc>
                <a:spcPct val="150000"/>
              </a:lnSpc>
            </a:pPr>
            <a:r>
              <a:rPr lang="id-ID" dirty="0"/>
              <a:t>K</a:t>
            </a:r>
            <a:r>
              <a:rPr lang="id-ID" dirty="0" smtClean="0"/>
              <a:t>onsep </a:t>
            </a:r>
            <a:r>
              <a:rPr lang="id-ID" i="1" dirty="0"/>
              <a:t>Distribusi Data Processing </a:t>
            </a:r>
            <a:r>
              <a:rPr lang="id-ID" dirty="0"/>
              <a:t>(DDP), yaitu terminal selain dapat berhubungan dengan computer pusat, tetapi dapat juga berdiri sendiri</a:t>
            </a:r>
            <a:r>
              <a:rPr lang="id-ID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Pusat Komputer </a:t>
            </a:r>
            <a:r>
              <a:rPr lang="id-ID" dirty="0" smtClean="0">
                <a:sym typeface="Wingdings" pitchFamily="2" charset="2"/>
              </a:rPr>
              <a:t> Medium Computer</a:t>
            </a:r>
          </a:p>
          <a:p>
            <a:pPr algn="just">
              <a:lnSpc>
                <a:spcPct val="150000"/>
              </a:lnSpc>
            </a:pPr>
            <a:r>
              <a:rPr lang="id-ID" dirty="0" smtClean="0">
                <a:sym typeface="Wingdings" pitchFamily="2" charset="2"/>
              </a:rPr>
              <a:t>Terminal  Micro Computer /Mini Computer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2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Large Computer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4051637" cy="55065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d-ID" dirty="0" smtClean="0"/>
              <a:t>Disebut juga </a:t>
            </a:r>
            <a:r>
              <a:rPr lang="id-ID" i="1" dirty="0"/>
              <a:t>mainframe computer</a:t>
            </a:r>
            <a:r>
              <a:rPr lang="id-ID" dirty="0"/>
              <a:t> atau </a:t>
            </a:r>
            <a:r>
              <a:rPr lang="id-ID" i="1" dirty="0"/>
              <a:t>large-scale mainframe </a:t>
            </a:r>
            <a:r>
              <a:rPr lang="id-ID" i="1" dirty="0" smtClean="0"/>
              <a:t>computer</a:t>
            </a:r>
          </a:p>
          <a:p>
            <a:pPr>
              <a:lnSpc>
                <a:spcPct val="200000"/>
              </a:lnSpc>
            </a:pPr>
            <a:r>
              <a:rPr lang="id-ID" dirty="0"/>
              <a:t>Kecepatan pengolahan instruksi berdasarkan arsitekturnya adalah </a:t>
            </a:r>
            <a:r>
              <a:rPr lang="id-ID" dirty="0" smtClean="0"/>
              <a:t>400 mips</a:t>
            </a:r>
          </a:p>
          <a:p>
            <a:pPr>
              <a:lnSpc>
                <a:spcPct val="200000"/>
              </a:lnSpc>
            </a:pPr>
            <a:r>
              <a:rPr lang="id-ID" dirty="0" smtClean="0"/>
              <a:t>Biasanya digunakan untuk perusahaan dengan cabang yang banyak</a:t>
            </a:r>
          </a:p>
          <a:p>
            <a:pPr>
              <a:lnSpc>
                <a:spcPct val="200000"/>
              </a:lnSpc>
            </a:pPr>
            <a:r>
              <a:rPr lang="id-ID" dirty="0" smtClean="0"/>
              <a:t>Sistem </a:t>
            </a:r>
            <a:r>
              <a:rPr lang="id-ID" i="1" dirty="0" smtClean="0"/>
              <a:t>Time Sharing</a:t>
            </a:r>
            <a:endParaRPr lang="id-ID" i="1" dirty="0"/>
          </a:p>
          <a:p>
            <a:pPr>
              <a:lnSpc>
                <a:spcPct val="200000"/>
              </a:lnSpc>
            </a:pP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659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Super Computer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260" y="2340322"/>
            <a:ext cx="13321480" cy="600075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d-ID" i="1" dirty="0" smtClean="0"/>
              <a:t>Time Sharing </a:t>
            </a:r>
            <a:r>
              <a:rPr lang="id-ID" dirty="0" smtClean="0"/>
              <a:t>lebih efektif</a:t>
            </a:r>
          </a:p>
          <a:p>
            <a:pPr lvl="0" algn="just">
              <a:lnSpc>
                <a:spcPct val="200000"/>
              </a:lnSpc>
            </a:pPr>
            <a:r>
              <a:rPr lang="id-ID" dirty="0"/>
              <a:t>Ribuan terminal dapat dihubungkan dengan super komputer </a:t>
            </a:r>
            <a:endParaRPr lang="id-ID" dirty="0" smtClean="0"/>
          </a:p>
          <a:p>
            <a:pPr lvl="0" algn="just">
              <a:lnSpc>
                <a:spcPct val="200000"/>
              </a:lnSpc>
            </a:pPr>
            <a:r>
              <a:rPr lang="id-ID" dirty="0" smtClean="0"/>
              <a:t>Ribuan pemakai </a:t>
            </a:r>
            <a:r>
              <a:rPr lang="id-ID" dirty="0"/>
              <a:t>dapat menggunakannya pada saat yang bersamaan</a:t>
            </a:r>
            <a:r>
              <a:rPr lang="id-ID" dirty="0" smtClean="0"/>
              <a:t>.</a:t>
            </a:r>
          </a:p>
          <a:p>
            <a:pPr lvl="0" algn="just">
              <a:lnSpc>
                <a:spcPct val="200000"/>
              </a:lnSpc>
            </a:pPr>
            <a:r>
              <a:rPr lang="id-ID" dirty="0" smtClean="0"/>
              <a:t>Parallel Processor</a:t>
            </a:r>
          </a:p>
          <a:p>
            <a:pPr lvl="0" algn="just">
              <a:lnSpc>
                <a:spcPct val="200000"/>
              </a:lnSpc>
            </a:pPr>
            <a:endParaRPr lang="id-ID" dirty="0"/>
          </a:p>
          <a:p>
            <a:pPr algn="just">
              <a:lnSpc>
                <a:spcPct val="200000"/>
              </a:lnSpc>
            </a:pPr>
            <a:endParaRPr lang="id-ID" dirty="0" smtClean="0"/>
          </a:p>
          <a:p>
            <a:pPr algn="just">
              <a:lnSpc>
                <a:spcPct val="20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86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4140521"/>
            <a:ext cx="13187541" cy="4060507"/>
          </a:xfrm>
        </p:spPr>
        <p:txBody>
          <a:bodyPr>
            <a:normAutofit lnSpcReduction="10000"/>
          </a:bodyPr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  <a:hlinkClick r:id="rId3" tooltip="Blue Gene"/>
              </a:rPr>
              <a:t>Blue Gene</a:t>
            </a:r>
            <a:r>
              <a:rPr lang="en-US" b="1" dirty="0">
                <a:solidFill>
                  <a:schemeClr val="bg1"/>
                </a:solidFill>
              </a:rPr>
              <a:t>/P supercomputer at </a:t>
            </a:r>
            <a:r>
              <a:rPr lang="en-US" b="1" dirty="0">
                <a:solidFill>
                  <a:schemeClr val="bg1"/>
                </a:solidFill>
                <a:hlinkClick r:id="rId4" tooltip="Argonne National Laboratory"/>
              </a:rPr>
              <a:t>Argonne National Lab</a:t>
            </a:r>
            <a:r>
              <a:rPr lang="en-US" b="1" dirty="0">
                <a:solidFill>
                  <a:schemeClr val="bg1"/>
                </a:solidFill>
              </a:rPr>
              <a:t> runs over 250,000 processors using normal data center air conditioning, grouped in 72 racks/cabinets connected by a high-speed, optical network</a:t>
            </a:r>
            <a:r>
              <a:rPr lang="en-US" b="1" baseline="30000" dirty="0">
                <a:solidFill>
                  <a:schemeClr val="bg1"/>
                </a:solidFill>
                <a:hlinkClick r:id="rId5"/>
              </a:rPr>
              <a:t>[1]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2" y="1620242"/>
            <a:ext cx="8971680" cy="44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04" y="972170"/>
            <a:ext cx="12497995" cy="183819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Columbia Supercomputer at the NASA Advanced Supercomputing Division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 descr="http://upload.wikimedia.org/wikipedia/commons/thumb/1/1f/Columbia_Supercomputer_-_NASA_Advanced_Supercomputing_Facility.jpg/300px-Columbia_Supercomputer_-_NASA_Advanced_Supercomputing_Fac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83" y="2326821"/>
            <a:ext cx="9569188" cy="51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Personal Computer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Satu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pemakai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Operasi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Terdiri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Monitor, Keyboard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CPU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57" y="5038785"/>
            <a:ext cx="5558271" cy="29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20" y="5320863"/>
            <a:ext cx="4523065" cy="23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52" y="1836266"/>
            <a:ext cx="11889115" cy="3850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4000" dirty="0" smtClean="0">
                <a:solidFill>
                  <a:schemeClr val="bg1"/>
                </a:solidFill>
              </a:rPr>
              <a:t>Analog Komputer</a:t>
            </a:r>
          </a:p>
          <a:p>
            <a:pPr>
              <a:lnSpc>
                <a:spcPct val="150000"/>
              </a:lnSpc>
            </a:pPr>
            <a:r>
              <a:rPr lang="id-ID" sz="4000" dirty="0" smtClean="0">
                <a:solidFill>
                  <a:schemeClr val="bg1"/>
                </a:solidFill>
              </a:rPr>
              <a:t>Digital Komputer</a:t>
            </a:r>
          </a:p>
          <a:p>
            <a:pPr>
              <a:lnSpc>
                <a:spcPct val="150000"/>
              </a:lnSpc>
            </a:pPr>
            <a:r>
              <a:rPr lang="id-ID" sz="4000" dirty="0" smtClean="0">
                <a:solidFill>
                  <a:schemeClr val="bg1"/>
                </a:solidFill>
              </a:rPr>
              <a:t>Hybrid Komputer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90718"/>
            <a:ext cx="16202025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id-ID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Data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6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76" y="468114"/>
            <a:ext cx="11889115" cy="4680520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Tower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Desktop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Portable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Notebook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Subnotebook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Palmtop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90718"/>
            <a:ext cx="16202025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id-ID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Ukuran (Fisik)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92" y="1006183"/>
            <a:ext cx="11736328" cy="1838195"/>
          </a:xfrm>
        </p:spPr>
        <p:txBody>
          <a:bodyPr/>
          <a:lstStyle/>
          <a:p>
            <a:r>
              <a:rPr lang="en-US" b="1" dirty="0" smtClean="0"/>
              <a:t>Tower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475573" cy="550656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/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&amp;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expansion </a:t>
            </a:r>
            <a:r>
              <a:rPr lang="en-US" dirty="0"/>
              <a:t>slot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 algn="just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08" y="535889"/>
            <a:ext cx="3797350" cy="281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48" y="2804175"/>
            <a:ext cx="1890236" cy="265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483" y="6138826"/>
            <a:ext cx="4371171" cy="24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78" y="729660"/>
            <a:ext cx="4371171" cy="24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7" y="4544101"/>
            <a:ext cx="2970371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0" y="3620415"/>
            <a:ext cx="4354294" cy="24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0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8" y="828154"/>
            <a:ext cx="12497995" cy="1838195"/>
          </a:xfrm>
        </p:spPr>
        <p:txBody>
          <a:bodyPr/>
          <a:lstStyle/>
          <a:p>
            <a:r>
              <a:rPr lang="en-US" b="1" dirty="0" smtClean="0"/>
              <a:t>Desktop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tower</a:t>
            </a:r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Diletakan</a:t>
            </a:r>
            <a:r>
              <a:rPr lang="en-US" sz="2800" dirty="0" smtClean="0"/>
              <a:t> </a:t>
            </a:r>
            <a:r>
              <a:rPr lang="en-US" sz="2800" dirty="0" err="1" smtClean="0"/>
              <a:t>diatas</a:t>
            </a:r>
            <a:r>
              <a:rPr lang="en-US" sz="2800" dirty="0" smtClean="0"/>
              <a:t> </a:t>
            </a:r>
            <a:r>
              <a:rPr lang="en-US" sz="2800" dirty="0" err="1"/>
              <a:t>meja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Harganya</a:t>
            </a:r>
            <a:r>
              <a:rPr lang="en-US" sz="2800" dirty="0" smtClean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murah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12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9" y="5425775"/>
            <a:ext cx="4269909" cy="24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95" y="3596160"/>
            <a:ext cx="4371171" cy="24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04" y="697946"/>
            <a:ext cx="4151769" cy="256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27" y="6400800"/>
            <a:ext cx="410113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89" y="560427"/>
            <a:ext cx="3932366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46" y="2521211"/>
            <a:ext cx="6750844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Desktop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Bagian</a:t>
            </a:r>
            <a:r>
              <a:rPr lang="en-US" dirty="0" smtClean="0"/>
              <a:t> – </a:t>
            </a:r>
            <a:r>
              <a:rPr lang="en-US" dirty="0" err="1" smtClean="0"/>
              <a:t>bagiannya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dirangkai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/>
              <a:t>kemana-mana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 smtClean="0"/>
              <a:t>dilapangan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popular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14" y="1132510"/>
            <a:ext cx="4388048" cy="24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74" y="1345039"/>
            <a:ext cx="4793099" cy="22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54" y="3828463"/>
            <a:ext cx="3628579" cy="29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24" y="5003592"/>
            <a:ext cx="4269909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39" y="5347405"/>
            <a:ext cx="3797350" cy="281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8" y="828154"/>
            <a:ext cx="12497995" cy="1838195"/>
          </a:xfrm>
        </p:spPr>
        <p:txBody>
          <a:bodyPr/>
          <a:lstStyle/>
          <a:p>
            <a:r>
              <a:rPr lang="en-US" b="1" dirty="0" smtClean="0"/>
              <a:t>Notebook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475573" cy="55065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kemana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kira</a:t>
            </a:r>
            <a:r>
              <a:rPr lang="en-US" dirty="0" smtClean="0"/>
              <a:t> – </a:t>
            </a:r>
            <a:r>
              <a:rPr lang="en-US" dirty="0" err="1" smtClean="0"/>
              <a:t>kira</a:t>
            </a:r>
            <a:r>
              <a:rPr lang="en-US" dirty="0" smtClean="0"/>
              <a:t> 8 </a:t>
            </a:r>
            <a:r>
              <a:rPr lang="en-US" dirty="0"/>
              <a:t>½ x 11 </a:t>
            </a:r>
            <a:r>
              <a:rPr lang="en-US" dirty="0" err="1"/>
              <a:t>inci</a:t>
            </a:r>
            <a:r>
              <a:rPr lang="en-US" dirty="0"/>
              <a:t>, </a:t>
            </a:r>
            <a:r>
              <a:rPr lang="en-US" dirty="0" err="1"/>
              <a:t>tebalnya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1 </a:t>
            </a:r>
            <a:r>
              <a:rPr lang="en-US" dirty="0" err="1"/>
              <a:t>hinggan</a:t>
            </a:r>
            <a:r>
              <a:rPr lang="en-US" dirty="0"/>
              <a:t> 1 ½ </a:t>
            </a:r>
            <a:r>
              <a:rPr lang="en-US" dirty="0" err="1"/>
              <a:t>inci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beratnya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4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/>
              <a:t>6 kg.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https://encrypted-tbn2.gstatic.com/images?q=tbn:ANd9GcSK2LhArVP32a_24T6xNkIkxVU5GmT0T8f7ODJO-BUi0CjZLmLYud6hUxC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25" y="2232311"/>
            <a:ext cx="9847357" cy="57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s://encrypted-tbn3.gstatic.com/images?q=tbn:ANd9GcTaRJOSUtVSeOZlkKE-vbDJ2LELlL6eyZQuI8qeFlzZIa8dTR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43" y="2043291"/>
            <a:ext cx="4388048" cy="24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33" y="3649968"/>
            <a:ext cx="4303663" cy="24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encrypted-tbn0.gstatic.com/images?q=tbn:ANd9GcQuosByOmgcR0hfjyRDdkYoea2Kjfai-VUlydUwsPIlmDNCf1a5m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21" y="5067625"/>
            <a:ext cx="3881735" cy="27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Analog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763605" cy="5506568"/>
          </a:xfrm>
        </p:spPr>
        <p:txBody>
          <a:bodyPr>
            <a:normAutofit/>
          </a:bodyPr>
          <a:lstStyle/>
          <a:p>
            <a:pPr algn="just"/>
            <a:r>
              <a:rPr lang="id-ID" sz="2800" dirty="0"/>
              <a:t>Data : bersifat </a:t>
            </a:r>
            <a:r>
              <a:rPr lang="id-ID" sz="2800" i="1" dirty="0"/>
              <a:t>continue</a:t>
            </a:r>
            <a:r>
              <a:rPr lang="id-ID" sz="2800" dirty="0"/>
              <a:t>, bukan angka tetapi fisik (arus listrik, temperatur, kecepatan, tekanan, dll)</a:t>
            </a:r>
          </a:p>
          <a:p>
            <a:pPr algn="just"/>
            <a:r>
              <a:rPr lang="id-ID" sz="2800" dirty="0"/>
              <a:t>Ouput : pengaturan / pengontrolan mesin</a:t>
            </a:r>
          </a:p>
          <a:p>
            <a:pPr algn="just"/>
            <a:r>
              <a:rPr lang="id-ID" sz="2800" dirty="0"/>
              <a:t>Contoh : proses pengontrolan pada pabrik kimia, PTL, penyulingan minyak, dll.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86161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Subnotebook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Ukurannya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diantara</a:t>
            </a:r>
            <a:r>
              <a:rPr lang="en-US" dirty="0" smtClean="0">
                <a:solidFill>
                  <a:schemeClr val="bg1"/>
                </a:solidFill>
              </a:rPr>
              <a:t> Notebook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Palmtop</a:t>
            </a:r>
          </a:p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dibanding</a:t>
            </a:r>
            <a:r>
              <a:rPr lang="en-US" dirty="0" smtClean="0">
                <a:solidFill>
                  <a:schemeClr val="bg1"/>
                </a:solidFill>
              </a:rPr>
              <a:t> Notebook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Ada </a:t>
            </a:r>
            <a:r>
              <a:rPr lang="en-US" dirty="0" err="1" smtClean="0">
                <a:solidFill>
                  <a:schemeClr val="bg1"/>
                </a:solidFill>
              </a:rPr>
              <a:t>sebagian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perangkat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dipasang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misalnya</a:t>
            </a:r>
            <a:r>
              <a:rPr lang="en-US" dirty="0" smtClean="0">
                <a:solidFill>
                  <a:schemeClr val="bg1"/>
                </a:solidFill>
              </a:rPr>
              <a:t> Disk Drive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292" y="2386865"/>
            <a:ext cx="443868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ttps://encrypted-tbn2.gstatic.com/images?q=tbn:ANd9GcRMa6BBrPjxfL4LeXOIcwMYffxuSPM1CIJJaGMrPSUmjXXbL6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4" y="1332210"/>
            <a:ext cx="3985475" cy="25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TXOYXQDEyGmeqbjXVtpzYAL7g1uHNKSO5TXyhYWs2efj05hqOI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0" y="3420442"/>
            <a:ext cx="4371171" cy="24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RIgdXjz_qK7rbXArh_U6xfCJ_qKoa5bgsEJv262sfDyuh8WnU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36" y="4926627"/>
            <a:ext cx="4894362" cy="21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60" y="909163"/>
            <a:ext cx="12421553" cy="1100138"/>
          </a:xfrm>
        </p:spPr>
        <p:txBody>
          <a:bodyPr/>
          <a:lstStyle/>
          <a:p>
            <a:r>
              <a:rPr lang="en-US" b="1" dirty="0" smtClean="0"/>
              <a:t>Palmtop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digenggam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Handheld Computer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Batere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Kelemahan</a:t>
            </a:r>
            <a:r>
              <a:rPr lang="en-US" dirty="0" smtClean="0"/>
              <a:t> : </a:t>
            </a:r>
            <a:r>
              <a:rPr lang="en-US" dirty="0" err="1" smtClean="0"/>
              <a:t>layar</a:t>
            </a:r>
            <a:r>
              <a:rPr lang="en-US" dirty="0" smtClean="0"/>
              <a:t> &amp; keyboard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menyulitkan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09" y="2835150"/>
            <a:ext cx="3780473" cy="24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26" y="5493692"/>
            <a:ext cx="3966121" cy="26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6" y="931184"/>
            <a:ext cx="3949244" cy="268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74" y="4686780"/>
            <a:ext cx="4371171" cy="24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146" y="1309960"/>
            <a:ext cx="3847981" cy="27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21" y="5493692"/>
            <a:ext cx="3105388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275662" y="1198067"/>
            <a:ext cx="15534763" cy="6701912"/>
            <a:chOff x="155575" y="912812"/>
            <a:chExt cx="8767415" cy="5106219"/>
          </a:xfrm>
        </p:grpSpPr>
        <p:pic>
          <p:nvPicPr>
            <p:cNvPr id="1026" name="Picture 2" descr="https://encrypted-tbn3.gstatic.com/images?q=tbn:ANd9GcQwjFw2jBNjuHwpQtIeyOzsXuo9NdnYdAmILqs_9qDSk-bj_3DQ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12812"/>
              <a:ext cx="3564736" cy="23721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3.gstatic.com/images?q=tbn:ANd9GcQFrz_16LY5hiVJ0NXmhOK0c_eOjQwKCJc1g4Ck7SwZpN0bktT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492896"/>
              <a:ext cx="2619375" cy="1743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933056"/>
              <a:ext cx="2190750" cy="208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4" y="1322962"/>
            <a:ext cx="12105121" cy="642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ttps://encrypted-tbn3.gstatic.com/images?q=tbn:ANd9GcRl5--aQ8Sxh6igBBHa30VeDQjBJejHA6NLQpvgVACGUHRiOPd1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72" y="2294527"/>
            <a:ext cx="11845640" cy="510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32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7" y="2093959"/>
            <a:ext cx="9532524" cy="472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  <p:sndAc>
          <p:stSnd>
            <p:snd r:embed="rId2" name="cashreg.wav"/>
          </p:stSnd>
        </p:sndAc>
      </p:transition>
    </mc:Choice>
    <mc:Fallback xmlns="">
      <p:transition spd="slow">
        <p:cov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Analog Komputer </a:t>
            </a:r>
            <a:r>
              <a:rPr lang="id-ID" sz="3600" dirty="0" smtClean="0"/>
              <a:t>(Keuntungan </a:t>
            </a:r>
            <a:r>
              <a:rPr lang="id-ID" sz="3600" dirty="0"/>
              <a:t>&amp; </a:t>
            </a:r>
            <a:r>
              <a:rPr lang="id-ID" sz="3600" dirty="0" smtClean="0"/>
              <a:t>Kerugian)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763605" cy="5506568"/>
          </a:xfrm>
        </p:spPr>
        <p:txBody>
          <a:bodyPr/>
          <a:lstStyle/>
          <a:p>
            <a:r>
              <a:rPr lang="id-ID" sz="2800" dirty="0" smtClean="0"/>
              <a:t>Keuntungan</a:t>
            </a:r>
            <a:endParaRPr lang="id-ID" sz="2800" dirty="0"/>
          </a:p>
          <a:p>
            <a:pPr lvl="1"/>
            <a:r>
              <a:rPr lang="id-ID" sz="2800" dirty="0"/>
              <a:t>Kemampuan menerima data dalam besaran fisik </a:t>
            </a:r>
          </a:p>
          <a:p>
            <a:pPr lvl="1"/>
            <a:r>
              <a:rPr lang="id-ID" sz="2800" dirty="0"/>
              <a:t>Langsung mengukur data tersebut</a:t>
            </a:r>
          </a:p>
          <a:p>
            <a:pPr lvl="1"/>
            <a:r>
              <a:rPr lang="id-ID" sz="2800" dirty="0"/>
              <a:t>Tidak perlu dikonversikan</a:t>
            </a:r>
          </a:p>
          <a:p>
            <a:pPr lvl="1"/>
            <a:r>
              <a:rPr lang="id-ID" sz="2800" dirty="0"/>
              <a:t>Proses lebih cepat dibandingkan komputer digital</a:t>
            </a:r>
          </a:p>
          <a:p>
            <a:pPr marL="342900" lvl="1" indent="-342900">
              <a:spcBef>
                <a:spcPct val="50000"/>
              </a:spcBef>
              <a:buFont typeface="Arial" charset="0"/>
              <a:buChar char="•"/>
            </a:pPr>
            <a:r>
              <a:rPr lang="id-ID" sz="2800" dirty="0"/>
              <a:t>Kerugian</a:t>
            </a:r>
          </a:p>
          <a:p>
            <a:pPr marL="742950" lvl="2" indent="-342900">
              <a:spcBef>
                <a:spcPct val="50000"/>
              </a:spcBef>
              <a:buFont typeface="Arial" charset="0"/>
              <a:buChar char="•"/>
            </a:pPr>
            <a:r>
              <a:rPr lang="id-ID" sz="2400" dirty="0"/>
              <a:t>Pada faktor ketepatan, komputer digital lebih tepat dibandingkan komputer analog</a:t>
            </a:r>
          </a:p>
          <a:p>
            <a:pPr lvl="1">
              <a:buFont typeface="Arial" charset="0"/>
              <a:buChar char="•"/>
            </a:pPr>
            <a:endParaRPr lang="id-ID" dirty="0"/>
          </a:p>
          <a:p>
            <a:pPr marL="457200" lvl="1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8534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68" y="828154"/>
            <a:ext cx="11839575" cy="74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2268364" y="1332210"/>
            <a:ext cx="12248561" cy="6426715"/>
            <a:chOff x="1979712" y="1556792"/>
            <a:chExt cx="6912768" cy="4896545"/>
          </a:xfrm>
        </p:grpSpPr>
        <p:pic>
          <p:nvPicPr>
            <p:cNvPr id="5" name="Picture 2" descr="https://encrypted-tbn0.gstatic.com/images?q=tbn:ANd9GcRinbcqAjztrMuGl59Y_gGT1uLWT363f88JOSAg_MrUCPj4Gv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556792"/>
              <a:ext cx="3369974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686" y="2960949"/>
              <a:ext cx="3542794" cy="3492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10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Digital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3547581" cy="5506568"/>
          </a:xfrm>
        </p:spPr>
        <p:txBody>
          <a:bodyPr>
            <a:normAutofit/>
          </a:bodyPr>
          <a:lstStyle/>
          <a:p>
            <a:pPr algn="just"/>
            <a:r>
              <a:rPr lang="id-ID" sz="3600" dirty="0"/>
              <a:t>Data : angka atau huruf</a:t>
            </a:r>
          </a:p>
          <a:p>
            <a:pPr algn="just"/>
            <a:r>
              <a:rPr lang="id-ID" sz="3600" dirty="0"/>
              <a:t>Digunakan pada aplikasi bisnis dan aplikasi teknis</a:t>
            </a:r>
          </a:p>
          <a:p>
            <a:pPr algn="just"/>
            <a:r>
              <a:rPr lang="id-ID" sz="3600" dirty="0"/>
              <a:t>Output : angka, huruf, grafik maupun gambar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47261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99" y="2694461"/>
            <a:ext cx="14339669" cy="5506568"/>
          </a:xfrm>
        </p:spPr>
        <p:txBody>
          <a:bodyPr/>
          <a:lstStyle/>
          <a:p>
            <a:pPr algn="just"/>
            <a:r>
              <a:rPr lang="id-ID" sz="3200" dirty="0"/>
              <a:t>Keunggulan</a:t>
            </a:r>
          </a:p>
          <a:p>
            <a:pPr lvl="1" algn="just"/>
            <a:r>
              <a:rPr lang="id-ID" sz="2800" dirty="0"/>
              <a:t>Memproses data lebih tepat</a:t>
            </a:r>
          </a:p>
          <a:p>
            <a:pPr lvl="1" algn="just"/>
            <a:r>
              <a:rPr lang="id-ID" sz="2800" dirty="0"/>
              <a:t>Dapat menyimpan data selama masih dibutuhkan oleh proses</a:t>
            </a:r>
          </a:p>
          <a:p>
            <a:pPr lvl="1" algn="just"/>
            <a:r>
              <a:rPr lang="id-ID" sz="2800" dirty="0"/>
              <a:t>Dapat melakukan operasi logika</a:t>
            </a:r>
          </a:p>
          <a:p>
            <a:pPr lvl="1" algn="just"/>
            <a:r>
              <a:rPr lang="id-ID" sz="2800" dirty="0"/>
              <a:t>Data yang telah masuk bisa dikoreksi atau dihapus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572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791</Words>
  <Application>Microsoft Office PowerPoint</Application>
  <PresentationFormat>Custom</PresentationFormat>
  <Paragraphs>156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Wingdings</vt:lpstr>
      <vt:lpstr>Wingdings 3</vt:lpstr>
      <vt:lpstr>Office Theme</vt:lpstr>
      <vt:lpstr>1_Ion</vt:lpstr>
      <vt:lpstr>PENGGOLONGAN KOMPUTER</vt:lpstr>
      <vt:lpstr>PowerPoint Presentation</vt:lpstr>
      <vt:lpstr>PowerPoint Presentation</vt:lpstr>
      <vt:lpstr>Analog Komputer</vt:lpstr>
      <vt:lpstr>Analog Komputer (Keuntungan &amp; Kerugian) </vt:lpstr>
      <vt:lpstr>PowerPoint Presentation</vt:lpstr>
      <vt:lpstr>PowerPoint Presentation</vt:lpstr>
      <vt:lpstr>Digital Komputer</vt:lpstr>
      <vt:lpstr>PowerPoint Presentation</vt:lpstr>
      <vt:lpstr>PowerPoint Presentation</vt:lpstr>
      <vt:lpstr>Hybrid Komputer</vt:lpstr>
      <vt:lpstr>PowerPoint Presentation</vt:lpstr>
      <vt:lpstr>PowerPoint Presentation</vt:lpstr>
      <vt:lpstr>Special – purpose Computer</vt:lpstr>
      <vt:lpstr>General – purpose Computer</vt:lpstr>
      <vt:lpstr>PowerPoint Presentation</vt:lpstr>
      <vt:lpstr>Micro Computer</vt:lpstr>
      <vt:lpstr>Contoh </vt:lpstr>
      <vt:lpstr>PowerPoint Presentation</vt:lpstr>
      <vt:lpstr>Mini Computer</vt:lpstr>
      <vt:lpstr>Contoh</vt:lpstr>
      <vt:lpstr>PDP – 8</vt:lpstr>
      <vt:lpstr>Small Computer</vt:lpstr>
      <vt:lpstr>Medium Computer</vt:lpstr>
      <vt:lpstr>Large Computer</vt:lpstr>
      <vt:lpstr>Super Computer</vt:lpstr>
      <vt:lpstr>PowerPoint Presentation</vt:lpstr>
      <vt:lpstr>The Columbia Supercomputer at the NASA Advanced Supercomputing Division</vt:lpstr>
      <vt:lpstr>Personal Computer</vt:lpstr>
      <vt:lpstr>PowerPoint Presentation</vt:lpstr>
      <vt:lpstr>Tower</vt:lpstr>
      <vt:lpstr>PowerPoint Presentation</vt:lpstr>
      <vt:lpstr>Desktop</vt:lpstr>
      <vt:lpstr>PowerPoint Presentation</vt:lpstr>
      <vt:lpstr>Portable</vt:lpstr>
      <vt:lpstr>PowerPoint Presentation</vt:lpstr>
      <vt:lpstr>Notebook</vt:lpstr>
      <vt:lpstr>PowerPoint Presentation</vt:lpstr>
      <vt:lpstr>PowerPoint Presentation</vt:lpstr>
      <vt:lpstr>Subnotebook</vt:lpstr>
      <vt:lpstr>PowerPoint Presentation</vt:lpstr>
      <vt:lpstr>Palmtop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PENGGOLONGAN KOMPUTER</dc:title>
  <dc:creator>Rani Susanto</dc:creator>
  <cp:lastModifiedBy>Windows User</cp:lastModifiedBy>
  <cp:revision>8</cp:revision>
  <dcterms:created xsi:type="dcterms:W3CDTF">2017-10-23T04:20:24Z</dcterms:created>
  <dcterms:modified xsi:type="dcterms:W3CDTF">2018-10-24T03:16:49Z</dcterms:modified>
</cp:coreProperties>
</file>