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733A-FBF5-495E-8BC4-EAC3211B9321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0C94-E890-40EF-AA9B-403BF95EC9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3209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733A-FBF5-495E-8BC4-EAC3211B9321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0C94-E890-40EF-AA9B-403BF95EC9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24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733A-FBF5-495E-8BC4-EAC3211B9321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0C94-E890-40EF-AA9B-403BF95EC9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0009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733A-FBF5-495E-8BC4-EAC3211B9321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0C94-E890-40EF-AA9B-403BF95EC9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29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733A-FBF5-495E-8BC4-EAC3211B9321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0C94-E890-40EF-AA9B-403BF95EC9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5550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733A-FBF5-495E-8BC4-EAC3211B9321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0C94-E890-40EF-AA9B-403BF95EC9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04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733A-FBF5-495E-8BC4-EAC3211B9321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0C94-E890-40EF-AA9B-403BF95EC9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522376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733A-FBF5-495E-8BC4-EAC3211B9321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0C94-E890-40EF-AA9B-403BF95EC9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79822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733A-FBF5-495E-8BC4-EAC3211B9321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0C94-E890-40EF-AA9B-403BF95EC9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72073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733A-FBF5-495E-8BC4-EAC3211B9321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0C94-E890-40EF-AA9B-403BF95EC9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21478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733A-FBF5-495E-8BC4-EAC3211B9321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0C94-E890-40EF-AA9B-403BF95EC9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69691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733A-FBF5-495E-8BC4-EAC3211B9321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0C94-E890-40EF-AA9B-403BF95EC9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84494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733A-FBF5-495E-8BC4-EAC3211B9321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0C94-E890-40EF-AA9B-403BF95EC9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5245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733A-FBF5-495E-8BC4-EAC3211B9321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0C94-E890-40EF-AA9B-403BF95EC9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15731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733A-FBF5-495E-8BC4-EAC3211B9321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0C94-E890-40EF-AA9B-403BF95EC9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47303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733A-FBF5-495E-8BC4-EAC3211B9321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0C94-E890-40EF-AA9B-403BF95EC9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07749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9733A-FBF5-495E-8BC4-EAC3211B9321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6AC0C94-E890-40EF-AA9B-403BF95EC9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526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  <p:sldLayoutId id="2147483908" r:id="rId12"/>
    <p:sldLayoutId id="2147483909" r:id="rId13"/>
    <p:sldLayoutId id="2147483910" r:id="rId14"/>
    <p:sldLayoutId id="2147483911" r:id="rId15"/>
    <p:sldLayoutId id="2147483912" r:id="rId16"/>
  </p:sldLayoutIdLst>
  <p:transition>
    <p:randomBar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Basis dan non basis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 memilah</a:t>
            </a:r>
            <a:endParaRPr lang="en-US" sz="6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400" dirty="0" smtClean="0"/>
              <a:t>HASIL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8" y="1772816"/>
            <a:ext cx="7490793" cy="4268547"/>
          </a:xfrm>
        </p:spPr>
        <p:txBody>
          <a:bodyPr>
            <a:noAutofit/>
          </a:bodyPr>
          <a:lstStyle/>
          <a:p>
            <a:r>
              <a:rPr lang="id-ID" sz="2400" dirty="0" smtClean="0"/>
              <a:t>LQ &gt; 1</a:t>
            </a:r>
          </a:p>
          <a:p>
            <a:r>
              <a:rPr lang="id-ID" sz="2400" dirty="0" smtClean="0"/>
              <a:t>ARTI:</a:t>
            </a:r>
          </a:p>
          <a:p>
            <a:pPr lvl="1"/>
            <a:r>
              <a:rPr lang="id-ID" sz="2400" dirty="0" smtClean="0"/>
              <a:t>Lapangan kerja sektor i di wilayah analisis porsinya terhadap lapangan kerja total wilayah </a:t>
            </a:r>
            <a:r>
              <a:rPr lang="id-ID" sz="2400" b="1" dirty="0" smtClean="0"/>
              <a:t>lebih besar</a:t>
            </a:r>
            <a:r>
              <a:rPr lang="id-ID" sz="2400" dirty="0" smtClean="0"/>
              <a:t> bila dibandingkan dengan porsi lapangan kerja untuk sektor yang sama secara nasional.</a:t>
            </a:r>
          </a:p>
          <a:p>
            <a:pPr lvl="1"/>
            <a:r>
              <a:rPr lang="id-ID" sz="2400" i="1" dirty="0" smtClean="0"/>
              <a:t>Sektor i di wilayah kita secara proporsional dapat menyediakan lapangan kerja melebihi porsi sektor i secara nasional</a:t>
            </a:r>
            <a:endParaRPr lang="en-US" sz="2400" i="1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400" dirty="0" smtClean="0"/>
              <a:t>JADI....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8" y="2160590"/>
            <a:ext cx="6842721" cy="3880773"/>
          </a:xfrm>
        </p:spPr>
        <p:txBody>
          <a:bodyPr>
            <a:noAutofit/>
          </a:bodyPr>
          <a:lstStyle/>
          <a:p>
            <a:r>
              <a:rPr lang="id-ID" sz="3600" dirty="0" smtClean="0"/>
              <a:t>LQ &gt; 1 </a:t>
            </a:r>
            <a:r>
              <a:rPr lang="id-ID" sz="3600" dirty="0" smtClean="0">
                <a:sym typeface="Wingdings" pitchFamily="2" charset="2"/>
              </a:rPr>
              <a:t> Memberi indikasi bahwa sektor tsb adalah </a:t>
            </a:r>
            <a:r>
              <a:rPr lang="id-ID" sz="3600" b="1" i="1" dirty="0" smtClean="0">
                <a:sym typeface="Wingdings" pitchFamily="2" charset="2"/>
              </a:rPr>
              <a:t>basis</a:t>
            </a:r>
          </a:p>
          <a:p>
            <a:endParaRPr lang="id-ID" sz="3600" b="1" i="1" dirty="0" smtClean="0">
              <a:sym typeface="Wingdings" pitchFamily="2" charset="2"/>
            </a:endParaRPr>
          </a:p>
          <a:p>
            <a:r>
              <a:rPr lang="id-ID" sz="3600" dirty="0" smtClean="0">
                <a:sym typeface="Wingdings" pitchFamily="2" charset="2"/>
              </a:rPr>
              <a:t>LQ &lt; 1  Memberi indikasi bahwa sektor tersebut adalah </a:t>
            </a:r>
            <a:r>
              <a:rPr lang="id-ID" sz="3600" b="1" i="1" dirty="0" smtClean="0">
                <a:sym typeface="Wingdings" pitchFamily="2" charset="2"/>
              </a:rPr>
              <a:t>non basis</a:t>
            </a:r>
            <a:endParaRPr lang="en-US" sz="36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400" dirty="0" smtClean="0"/>
              <a:t>Metode LQ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8" y="2160590"/>
            <a:ext cx="7202761" cy="3880773"/>
          </a:xfrm>
        </p:spPr>
        <p:txBody>
          <a:bodyPr>
            <a:noAutofit/>
          </a:bodyPr>
          <a:lstStyle/>
          <a:p>
            <a:r>
              <a:rPr lang="id-ID" sz="3200" dirty="0" smtClean="0"/>
              <a:t>Banyak dikritik karena berdasarkan produktivitas dan konsumsi rata-rata antar wilayah dianggap sama, kenyataannya tidak karena itu perlu kalibrasi.</a:t>
            </a:r>
          </a:p>
          <a:p>
            <a:r>
              <a:rPr lang="id-ID" sz="3200" dirty="0" smtClean="0"/>
              <a:t>Metode </a:t>
            </a:r>
            <a:r>
              <a:rPr lang="id-ID" sz="3200" dirty="0" smtClean="0">
                <a:sym typeface="Wingdings" pitchFamily="2" charset="2"/>
              </a:rPr>
              <a:t> </a:t>
            </a:r>
            <a:r>
              <a:rPr lang="id-ID" sz="3200" b="1" i="1" dirty="0" smtClean="0">
                <a:sym typeface="Wingdings" pitchFamily="2" charset="2"/>
              </a:rPr>
              <a:t>Minimum Requirement Technique </a:t>
            </a:r>
            <a:r>
              <a:rPr lang="id-ID" sz="3200" dirty="0" smtClean="0">
                <a:sym typeface="Wingdings" pitchFamily="2" charset="2"/>
              </a:rPr>
              <a:t>(Tiebout, 1962)</a:t>
            </a:r>
            <a:endParaRPr lang="en-US" sz="32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i="1" dirty="0" smtClean="0">
                <a:sym typeface="Wingdings" pitchFamily="2" charset="2"/>
              </a:rPr>
              <a:t>Minimum Requirement Technique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Dikumpulkan beberapa wilayah yang kondisinya untuk sektor tertentu kurang lebih sama.</a:t>
            </a:r>
          </a:p>
          <a:p>
            <a:r>
              <a:rPr lang="id-ID" sz="2400" dirty="0" smtClean="0"/>
              <a:t>Untuk setiap wilayah dihitung % lap kerja utk setiap sektor</a:t>
            </a:r>
          </a:p>
          <a:p>
            <a:r>
              <a:rPr lang="id-ID" sz="2400" dirty="0" smtClean="0"/>
              <a:t>Untuk setiap sektor yang sama dibuat ranking per wilayah berdasarkan tinggi ke rendah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i="1" dirty="0" smtClean="0">
                <a:sym typeface="Wingdings" pitchFamily="2" charset="2"/>
              </a:rPr>
              <a:t>Minimum Requirement Technique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400" dirty="0" smtClean="0"/>
              <a:t>Kesimpulan :</a:t>
            </a:r>
          </a:p>
          <a:p>
            <a:r>
              <a:rPr lang="id-ID" sz="2400" dirty="0" smtClean="0"/>
              <a:t>Ranking paling rendah: lapangan kerja untuk memenuhi kebutuhan lokal </a:t>
            </a:r>
            <a:r>
              <a:rPr lang="id-ID" sz="2400" dirty="0" smtClean="0">
                <a:sym typeface="Wingdings" pitchFamily="2" charset="2"/>
              </a:rPr>
              <a:t></a:t>
            </a:r>
            <a:endParaRPr lang="id-ID" sz="2400" dirty="0" smtClean="0"/>
          </a:p>
          <a:p>
            <a:r>
              <a:rPr lang="id-ID" sz="2400" dirty="0" smtClean="0"/>
              <a:t>Ranking paling tinggi: lap kerja utk ekspor </a:t>
            </a:r>
            <a:r>
              <a:rPr lang="id-ID" sz="2400" dirty="0" smtClean="0">
                <a:sym typeface="Wingdings" pitchFamily="2" charset="2"/>
              </a:rPr>
              <a:t></a:t>
            </a:r>
          </a:p>
          <a:p>
            <a:endParaRPr lang="id-ID" sz="2400" dirty="0" smtClean="0">
              <a:sym typeface="Wingdings" pitchFamily="2" charset="2"/>
            </a:endParaRPr>
          </a:p>
          <a:p>
            <a:r>
              <a:rPr lang="id-ID" sz="2400" dirty="0" smtClean="0">
                <a:sym typeface="Wingdings" pitchFamily="2" charset="2"/>
              </a:rPr>
              <a:t>Artinya? </a:t>
            </a:r>
          </a:p>
          <a:p>
            <a:r>
              <a:rPr lang="id-ID" sz="2400" b="1" dirty="0" smtClean="0">
                <a:sym typeface="Wingdings" pitchFamily="2" charset="2"/>
              </a:rPr>
              <a:t>NON BASIS </a:t>
            </a:r>
            <a:r>
              <a:rPr lang="id-ID" sz="2400" dirty="0" smtClean="0">
                <a:sym typeface="Wingdings" pitchFamily="2" charset="2"/>
              </a:rPr>
              <a:t>dan</a:t>
            </a:r>
            <a:r>
              <a:rPr lang="id-ID" sz="2400" b="1" dirty="0" smtClean="0">
                <a:sym typeface="Wingdings" pitchFamily="2" charset="2"/>
              </a:rPr>
              <a:t> BASIS</a:t>
            </a:r>
            <a:endParaRPr lang="en-US" sz="2400" b="1" dirty="0" smtClean="0"/>
          </a:p>
          <a:p>
            <a:endParaRPr lang="en-US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Contoh (% lap kerja 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2160588"/>
          <a:ext cx="6348414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719"/>
                <a:gridCol w="1267487"/>
                <a:gridCol w="1587104"/>
                <a:gridCol w="1587104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d-ID" sz="2800" dirty="0" smtClean="0"/>
                        <a:t>WILAYAH</a:t>
                      </a:r>
                      <a:endParaRPr lang="en-US" sz="2800" dirty="0"/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P</a:t>
                      </a:r>
                      <a:endParaRPr lang="en-US" sz="2800" dirty="0"/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Q</a:t>
                      </a:r>
                      <a:endParaRPr lang="en-US" sz="2800" dirty="0"/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R</a:t>
                      </a:r>
                      <a:endParaRPr lang="en-US" sz="2800" dirty="0"/>
                    </a:p>
                  </a:txBody>
                  <a:tcPr marL="70538" marR="7053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SEKTOR</a:t>
                      </a:r>
                      <a:endParaRPr lang="en-US" sz="2800" dirty="0"/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L="70538" marR="70538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A</a:t>
                      </a:r>
                      <a:endParaRPr lang="en-US" sz="2800" dirty="0"/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40</a:t>
                      </a:r>
                      <a:endParaRPr lang="en-US" sz="2800" dirty="0"/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50</a:t>
                      </a:r>
                      <a:endParaRPr lang="en-US" sz="2800" dirty="0"/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65</a:t>
                      </a:r>
                      <a:endParaRPr lang="en-US" sz="2800" dirty="0"/>
                    </a:p>
                  </a:txBody>
                  <a:tcPr marL="70538" marR="70538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en-US" sz="2800" dirty="0"/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20</a:t>
                      </a:r>
                      <a:endParaRPr lang="en-US" sz="2800" dirty="0"/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10</a:t>
                      </a:r>
                      <a:endParaRPr lang="en-US" sz="2800" dirty="0"/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15</a:t>
                      </a:r>
                      <a:endParaRPr lang="en-US" sz="2800" dirty="0"/>
                    </a:p>
                  </a:txBody>
                  <a:tcPr marL="70538" marR="70538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C</a:t>
                      </a:r>
                      <a:endParaRPr lang="en-US" sz="2800" dirty="0"/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10</a:t>
                      </a:r>
                      <a:endParaRPr lang="en-US" sz="2800" dirty="0"/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20</a:t>
                      </a:r>
                      <a:endParaRPr lang="en-US" sz="2800" dirty="0"/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10</a:t>
                      </a:r>
                      <a:endParaRPr lang="en-US" sz="2800" dirty="0"/>
                    </a:p>
                  </a:txBody>
                  <a:tcPr marL="70538" marR="70538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D</a:t>
                      </a:r>
                      <a:endParaRPr lang="en-US" sz="2800" dirty="0"/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30</a:t>
                      </a:r>
                      <a:endParaRPr lang="en-US" sz="2800" dirty="0"/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20</a:t>
                      </a:r>
                      <a:endParaRPr lang="en-US" sz="2800" dirty="0"/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10</a:t>
                      </a:r>
                      <a:endParaRPr lang="en-US" sz="2800" dirty="0"/>
                    </a:p>
                  </a:txBody>
                  <a:tcPr marL="70538" marR="70538"/>
                </a:tc>
              </a:tr>
            </a:tbl>
          </a:graphicData>
        </a:graphic>
      </p:graphicFrame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Ranking sektor A berdasarkan wilayah </a:t>
            </a:r>
            <a:r>
              <a:rPr lang="id-ID" sz="3200" dirty="0" smtClean="0">
                <a:sym typeface="Wingdings" pitchFamily="2" charset="2"/>
              </a:rPr>
              <a:t> tinggi ke rendah</a:t>
            </a:r>
          </a:p>
          <a:p>
            <a:endParaRPr lang="id-ID" sz="3200" dirty="0" smtClean="0">
              <a:sym typeface="Wingdings" pitchFamily="2" charset="2"/>
            </a:endParaRPr>
          </a:p>
          <a:p>
            <a:r>
              <a:rPr lang="id-ID" sz="3200" dirty="0" smtClean="0">
                <a:sym typeface="Wingdings" pitchFamily="2" charset="2"/>
              </a:rPr>
              <a:t>R</a:t>
            </a:r>
          </a:p>
          <a:p>
            <a:r>
              <a:rPr lang="id-ID" sz="3200" dirty="0" smtClean="0">
                <a:sym typeface="Wingdings" pitchFamily="2" charset="2"/>
              </a:rPr>
              <a:t>Q</a:t>
            </a:r>
          </a:p>
          <a:p>
            <a:r>
              <a:rPr lang="id-ID" sz="3200" dirty="0" smtClean="0">
                <a:sym typeface="Wingdings" pitchFamily="2" charset="2"/>
              </a:rPr>
              <a:t>P</a:t>
            </a:r>
            <a:endParaRPr lang="en-US" sz="32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Ranking sektor B berdasarkan wilayah </a:t>
            </a:r>
            <a:r>
              <a:rPr lang="id-ID" sz="2400" dirty="0" smtClean="0">
                <a:sym typeface="Wingdings" pitchFamily="2" charset="2"/>
              </a:rPr>
              <a:t> tinggi ke rendah</a:t>
            </a:r>
          </a:p>
          <a:p>
            <a:endParaRPr lang="id-ID" sz="2400" dirty="0" smtClean="0">
              <a:sym typeface="Wingdings" pitchFamily="2" charset="2"/>
            </a:endParaRPr>
          </a:p>
          <a:p>
            <a:r>
              <a:rPr lang="id-ID" sz="2400" dirty="0" smtClean="0">
                <a:sym typeface="Wingdings" pitchFamily="2" charset="2"/>
              </a:rPr>
              <a:t>P</a:t>
            </a:r>
          </a:p>
          <a:p>
            <a:r>
              <a:rPr lang="id-ID" sz="2400" dirty="0" smtClean="0">
                <a:sym typeface="Wingdings" pitchFamily="2" charset="2"/>
              </a:rPr>
              <a:t>R</a:t>
            </a:r>
          </a:p>
          <a:p>
            <a:r>
              <a:rPr lang="id-ID" sz="2400" dirty="0" smtClean="0">
                <a:sym typeface="Wingdings" pitchFamily="2" charset="2"/>
              </a:rPr>
              <a:t>Q</a:t>
            </a:r>
            <a:endParaRPr lang="en-US" sz="24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dirty="0" smtClean="0"/>
              <a:t>Ranking sektor C berdasarkan wilayah </a:t>
            </a:r>
            <a:r>
              <a:rPr lang="id-ID" sz="2800" dirty="0" smtClean="0">
                <a:sym typeface="Wingdings" pitchFamily="2" charset="2"/>
              </a:rPr>
              <a:t> tinggi ke rendah</a:t>
            </a:r>
          </a:p>
          <a:p>
            <a:endParaRPr lang="id-ID" sz="2800" dirty="0" smtClean="0">
              <a:sym typeface="Wingdings" pitchFamily="2" charset="2"/>
            </a:endParaRPr>
          </a:p>
          <a:p>
            <a:r>
              <a:rPr lang="id-ID" sz="2800" dirty="0" smtClean="0">
                <a:sym typeface="Wingdings" pitchFamily="2" charset="2"/>
              </a:rPr>
              <a:t>Q</a:t>
            </a:r>
          </a:p>
          <a:p>
            <a:r>
              <a:rPr lang="id-ID" sz="2800" dirty="0" smtClean="0">
                <a:sym typeface="Wingdings" pitchFamily="2" charset="2"/>
              </a:rPr>
              <a:t>PQ</a:t>
            </a:r>
          </a:p>
          <a:p>
            <a:endParaRPr lang="en-US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Ranking sektor D berdasarkan wilayah </a:t>
            </a:r>
            <a:r>
              <a:rPr lang="id-ID" dirty="0" smtClean="0">
                <a:sym typeface="Wingdings" pitchFamily="2" charset="2"/>
              </a:rPr>
              <a:t> tinggi ke rendah</a:t>
            </a:r>
          </a:p>
          <a:p>
            <a:endParaRPr lang="id-ID" dirty="0" smtClean="0">
              <a:sym typeface="Wingdings" pitchFamily="2" charset="2"/>
            </a:endParaRPr>
          </a:p>
          <a:p>
            <a:r>
              <a:rPr lang="id-ID" dirty="0" smtClean="0">
                <a:sym typeface="Wingdings" pitchFamily="2" charset="2"/>
              </a:rPr>
              <a:t>P</a:t>
            </a:r>
          </a:p>
          <a:p>
            <a:r>
              <a:rPr lang="id-ID" dirty="0" smtClean="0">
                <a:sym typeface="Wingdings" pitchFamily="2" charset="2"/>
              </a:rPr>
              <a:t>Q</a:t>
            </a:r>
          </a:p>
          <a:p>
            <a:r>
              <a:rPr lang="id-ID" dirty="0" smtClean="0">
                <a:sym typeface="Wingdings" pitchFamily="2" charset="2"/>
              </a:rPr>
              <a:t>R</a:t>
            </a:r>
            <a:endParaRPr lang="en-US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800" dirty="0" smtClean="0"/>
              <a:t>Metode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id-ID" sz="3200" dirty="0" smtClean="0"/>
              <a:t>Metode Langsung</a:t>
            </a:r>
          </a:p>
          <a:p>
            <a:pPr marL="624078" indent="-514350">
              <a:buFont typeface="+mj-lt"/>
              <a:buAutoNum type="arabicPeriod"/>
            </a:pPr>
            <a:r>
              <a:rPr lang="id-ID" sz="3200" dirty="0" smtClean="0"/>
              <a:t>Metode tidak Langsung</a:t>
            </a:r>
          </a:p>
          <a:p>
            <a:pPr marL="624078" indent="-514350">
              <a:buFont typeface="+mj-lt"/>
              <a:buAutoNum type="arabicPeriod"/>
            </a:pPr>
            <a:r>
              <a:rPr lang="id-ID" sz="3200" dirty="0" smtClean="0"/>
              <a:t>Metode Campuran</a:t>
            </a:r>
          </a:p>
          <a:p>
            <a:pPr marL="624078" indent="-514350">
              <a:buFont typeface="+mj-lt"/>
              <a:buAutoNum type="arabicPeriod"/>
            </a:pPr>
            <a:r>
              <a:rPr lang="id-ID" sz="3200" dirty="0" smtClean="0"/>
              <a:t>Metode LQ</a:t>
            </a:r>
            <a:endParaRPr lang="en-US" sz="32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Kesimpulan???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Evaluasi atas tingkat ke-basis-an  suatu produk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000" dirty="0" smtClean="0"/>
              <a:t>Untuk mendorong pertumbuhan wilayah, pertumbuhan sektor </a:t>
            </a:r>
            <a:r>
              <a:rPr lang="id-ID" sz="2000" b="1" dirty="0" smtClean="0"/>
              <a:t>basis</a:t>
            </a:r>
            <a:r>
              <a:rPr lang="id-ID" sz="2000" dirty="0" smtClean="0"/>
              <a:t> perlu didorong</a:t>
            </a:r>
            <a:r>
              <a:rPr lang="id-ID" sz="2000" dirty="0" smtClean="0">
                <a:sym typeface="Wingdings" pitchFamily="2" charset="2"/>
              </a:rPr>
              <a:t> mendorong sektor </a:t>
            </a:r>
            <a:r>
              <a:rPr lang="id-ID" sz="2000" b="1" dirty="0" smtClean="0">
                <a:sym typeface="Wingdings" pitchFamily="2" charset="2"/>
              </a:rPr>
              <a:t>non basis </a:t>
            </a:r>
            <a:r>
              <a:rPr lang="id-ID" sz="2000" dirty="0" smtClean="0">
                <a:sym typeface="Wingdings" pitchFamily="2" charset="2"/>
              </a:rPr>
              <a:t>juga.</a:t>
            </a:r>
          </a:p>
          <a:p>
            <a:r>
              <a:rPr lang="id-ID" sz="2000" dirty="0" smtClean="0">
                <a:sym typeface="Wingdings" pitchFamily="2" charset="2"/>
              </a:rPr>
              <a:t>Untuk suatu wilayah, sektor basis adalah sektor yang menjual produknya ke luar wilayah atau ada kegiatan yang mendatangkan uang dari luar wilayah.</a:t>
            </a:r>
          </a:p>
          <a:p>
            <a:r>
              <a:rPr lang="id-ID" sz="2000" dirty="0" smtClean="0">
                <a:sym typeface="Wingdings" pitchFamily="2" charset="2"/>
              </a:rPr>
              <a:t>Untuk melihat apakah suatu produk yang dihasilkan pasarnya sdh jenuh, perlu dilihat tingkat ke-basis-an suatu produk. </a:t>
            </a:r>
            <a:endParaRPr lang="en-US" sz="2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Evaluasi atas tingkat ke-basis-an  suatu produk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160590"/>
            <a:ext cx="7560839" cy="3880773"/>
          </a:xfrm>
        </p:spPr>
        <p:txBody>
          <a:bodyPr>
            <a:normAutofit/>
          </a:bodyPr>
          <a:lstStyle/>
          <a:p>
            <a:r>
              <a:rPr lang="id-ID" dirty="0" smtClean="0"/>
              <a:t>Tingkat ke-basis-an suatu produk dapat di-jenjangkan sbb:</a:t>
            </a:r>
          </a:p>
          <a:p>
            <a:pPr lvl="1"/>
            <a:r>
              <a:rPr lang="id-ID" sz="1800" dirty="0" smtClean="0"/>
              <a:t>Jangkauan pemasarannya hanya pada beberapa desa tetangga</a:t>
            </a:r>
          </a:p>
          <a:p>
            <a:pPr lvl="1"/>
            <a:r>
              <a:rPr lang="id-ID" sz="1800" dirty="0" smtClean="0"/>
              <a:t>Jangkauan pemasarannya hanya pada beberapa wilayah kecamatan</a:t>
            </a:r>
          </a:p>
          <a:p>
            <a:pPr lvl="1"/>
            <a:r>
              <a:rPr lang="id-ID" sz="1800" dirty="0" smtClean="0"/>
              <a:t>Jangkauan pemasarannya hanya pada wilayah 1 propinsi</a:t>
            </a:r>
          </a:p>
          <a:p>
            <a:pPr lvl="1"/>
            <a:r>
              <a:rPr lang="id-ID" sz="1800" dirty="0" smtClean="0"/>
              <a:t>Jangakauan pemasarannya mecakup pada beberapa wilayah propinsi</a:t>
            </a:r>
          </a:p>
          <a:p>
            <a:pPr lvl="1"/>
            <a:r>
              <a:rPr lang="id-ID" sz="1800" dirty="0" smtClean="0"/>
              <a:t>Jangkauan pemasarannya mencakup sebagian besar wilayah ekonomi nasional dan ekspor</a:t>
            </a:r>
          </a:p>
          <a:p>
            <a:pPr lvl="1"/>
            <a:r>
              <a:rPr lang="id-ID" sz="1800" dirty="0" smtClean="0"/>
              <a:t>Jangkauan pemasarannya pada hampir seluruh wilayah ekonomi nasional dan merupakan ekspor tradisional</a:t>
            </a:r>
          </a:p>
          <a:p>
            <a:pPr lvl="1"/>
            <a:endParaRPr lang="en-US" sz="18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Evaluasi atas tingkat ke-basis-an  suatu produk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Penjenjangan tsb tidak mutlak.</a:t>
            </a:r>
          </a:p>
          <a:p>
            <a:r>
              <a:rPr lang="id-ID" sz="2800" dirty="0" smtClean="0"/>
              <a:t>Makin luas pemasaran suatu produk, maka pasarnya makin tidak jenuh</a:t>
            </a:r>
            <a:r>
              <a:rPr lang="id-ID" sz="2800" dirty="0" smtClean="0">
                <a:sym typeface="Wingdings" pitchFamily="2" charset="2"/>
              </a:rPr>
              <a:t> artinya tingkat ke-basis-annya makin tinggi.</a:t>
            </a:r>
          </a:p>
          <a:p>
            <a:r>
              <a:rPr lang="id-ID" sz="2800" dirty="0" smtClean="0">
                <a:sym typeface="Wingdings" pitchFamily="2" charset="2"/>
              </a:rPr>
              <a:t>Artinya harus diprioritaskan utk dikembangkan.</a:t>
            </a:r>
            <a:endParaRPr lang="en-US" sz="28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400" dirty="0" smtClean="0"/>
              <a:t>METODE LANGSUNG (1)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000" dirty="0" smtClean="0"/>
              <a:t>Dengan cara melakukan survai langsung kepada pelaku usaha tentang:</a:t>
            </a:r>
          </a:p>
          <a:p>
            <a:pPr lvl="1"/>
            <a:r>
              <a:rPr lang="id-ID" sz="2000" dirty="0" smtClean="0"/>
              <a:t>Kemana memasarkan barang yang diproduksi</a:t>
            </a:r>
          </a:p>
          <a:p>
            <a:pPr lvl="1"/>
            <a:r>
              <a:rPr lang="id-ID" sz="2000" dirty="0" smtClean="0"/>
              <a:t>Darimana membeli bahan untuk produksi</a:t>
            </a:r>
          </a:p>
          <a:p>
            <a:r>
              <a:rPr lang="id-ID" sz="2000" dirty="0" smtClean="0"/>
              <a:t>Dari jawaban tsb, dpt ditentukan % yang dijual ke luar wilayah, dan % yang dipasarkan dalam wilayah, demikian juga utk bahan baku.</a:t>
            </a:r>
          </a:p>
          <a:p>
            <a:r>
              <a:rPr lang="id-ID" sz="2000" dirty="0" smtClean="0"/>
              <a:t>Berapa yang bekerja pada kegiatan tsb, berapa nilai tambah yang diciptakan. (pendapatan).</a:t>
            </a:r>
          </a:p>
          <a:p>
            <a:endParaRPr lang="id-ID" dirty="0" smtClean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 smtClean="0"/>
              <a:t>METODE LANGSUNG (2)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Bila dilihat dari jumlah produksi (usaha/ kegiatan)</a:t>
            </a:r>
            <a:r>
              <a:rPr lang="id-ID" sz="2800" dirty="0" smtClean="0">
                <a:sym typeface="Wingdings" pitchFamily="2" charset="2"/>
              </a:rPr>
              <a:t> berapa porsi yang dijual keluar wilayah dan tidak. Sulit.</a:t>
            </a:r>
          </a:p>
          <a:p>
            <a:r>
              <a:rPr lang="id-ID" sz="2800" dirty="0" smtClean="0">
                <a:sym typeface="Wingdings" pitchFamily="2" charset="2"/>
              </a:rPr>
              <a:t>Apakah rata2, atau trend?</a:t>
            </a:r>
          </a:p>
          <a:p>
            <a:endParaRPr lang="id-ID" sz="2800" dirty="0" smtClean="0">
              <a:sym typeface="Wingdings" pitchFamily="2" charset="2"/>
            </a:endParaRPr>
          </a:p>
          <a:p>
            <a:r>
              <a:rPr lang="id-ID" sz="2800" dirty="0" smtClean="0">
                <a:sym typeface="Wingdings" pitchFamily="2" charset="2"/>
              </a:rPr>
              <a:t> rumit (biaya &amp; waktu)</a:t>
            </a:r>
            <a:r>
              <a:rPr lang="id-ID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 smtClean="0"/>
              <a:t>METODE TIDAK LANGSUNG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000" dirty="0" smtClean="0"/>
              <a:t>Metode asumsi.</a:t>
            </a:r>
          </a:p>
          <a:p>
            <a:r>
              <a:rPr lang="id-ID" sz="2000" dirty="0" smtClean="0"/>
              <a:t>Ada kegiatan yang diasumsikan sebagai kegiatan basis dan kegiatan lain sebagai non basis.</a:t>
            </a:r>
          </a:p>
          <a:p>
            <a:r>
              <a:rPr lang="id-ID" sz="2000" dirty="0" smtClean="0"/>
              <a:t>Ada kegiatan yang secara tradisional sebagai kegiatan basis, misalnya:</a:t>
            </a:r>
          </a:p>
          <a:p>
            <a:pPr lvl="1"/>
            <a:r>
              <a:rPr lang="id-ID" sz="2000" dirty="0" smtClean="0"/>
              <a:t>Asrama militer</a:t>
            </a:r>
          </a:p>
          <a:p>
            <a:pPr lvl="1"/>
            <a:r>
              <a:rPr lang="id-ID" sz="2000" dirty="0" smtClean="0"/>
              <a:t>Pertambangan</a:t>
            </a:r>
          </a:p>
          <a:p>
            <a:pPr lvl="1"/>
            <a:r>
              <a:rPr lang="id-ID" sz="2000" dirty="0" smtClean="0"/>
              <a:t>Pariwisata</a:t>
            </a:r>
          </a:p>
          <a:p>
            <a:pPr lvl="1"/>
            <a:r>
              <a:rPr lang="id-ID" sz="2000" dirty="0" smtClean="0"/>
              <a:t>Kegiatan lain</a:t>
            </a:r>
            <a:r>
              <a:rPr lang="id-ID" sz="2000" dirty="0" smtClean="0">
                <a:sym typeface="Wingdings" pitchFamily="2" charset="2"/>
              </a:rPr>
              <a:t> non basis</a:t>
            </a:r>
            <a:endParaRPr lang="en-US" sz="2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400" dirty="0" smtClean="0"/>
              <a:t>METODE CAMPURAN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000" dirty="0" smtClean="0"/>
              <a:t>Metode asumsi : ada kesalahan (tidak akurat)</a:t>
            </a:r>
          </a:p>
          <a:p>
            <a:r>
              <a:rPr lang="id-ID" sz="2000" dirty="0" smtClean="0"/>
              <a:t>Metode langsung : berat,</a:t>
            </a:r>
          </a:p>
          <a:p>
            <a:r>
              <a:rPr lang="id-ID" sz="2000" dirty="0" smtClean="0">
                <a:sym typeface="Wingdings" pitchFamily="2" charset="2"/>
              </a:rPr>
              <a:t> gabungan metode langsung &amp; asumsi  metode campuran.</a:t>
            </a:r>
          </a:p>
          <a:p>
            <a:r>
              <a:rPr lang="id-ID" sz="2000" dirty="0" smtClean="0">
                <a:sym typeface="Wingdings" pitchFamily="2" charset="2"/>
              </a:rPr>
              <a:t>Cara:</a:t>
            </a:r>
          </a:p>
          <a:p>
            <a:pPr marL="624078" indent="-514350">
              <a:buFont typeface="+mj-lt"/>
              <a:buAutoNum type="arabicPeriod"/>
            </a:pPr>
            <a:r>
              <a:rPr lang="id-ID" sz="2000" dirty="0" smtClean="0">
                <a:sym typeface="Wingdings" pitchFamily="2" charset="2"/>
              </a:rPr>
              <a:t>Survai pendahuluan, pengumpulan data sekunder (mis dari BPS)</a:t>
            </a:r>
          </a:p>
          <a:p>
            <a:pPr marL="624078" indent="-514350">
              <a:buFont typeface="+mj-lt"/>
              <a:buAutoNum type="arabicPeriod"/>
            </a:pPr>
            <a:r>
              <a:rPr lang="id-ID" sz="2000" dirty="0" smtClean="0">
                <a:sym typeface="Wingdings" pitchFamily="2" charset="2"/>
              </a:rPr>
              <a:t>Analisis, tentukan asumsinya sampling</a:t>
            </a:r>
          </a:p>
          <a:p>
            <a:endParaRPr lang="en-US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 smtClean="0"/>
              <a:t>Metode Location Quotient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Metode tidak langsung</a:t>
            </a:r>
          </a:p>
          <a:p>
            <a:r>
              <a:rPr lang="id-ID" sz="2400" dirty="0" smtClean="0"/>
              <a:t>Dengan cara: membandingkan porsi lapangan kerja/NT untuk sektor tertentu di wilayah tertentu dibandingkan dengan porsi lapangan kerja/NT untuk sektor yang sama di tingkat nasional</a:t>
            </a:r>
            <a:endParaRPr lang="en-US" sz="24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800" dirty="0" smtClean="0"/>
              <a:t>rumus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i="1" dirty="0" smtClean="0"/>
          </a:p>
          <a:p>
            <a:endParaRPr lang="id-ID" i="1" dirty="0" smtClean="0"/>
          </a:p>
          <a:p>
            <a:endParaRPr lang="id-ID" i="1" dirty="0" smtClean="0"/>
          </a:p>
          <a:p>
            <a:r>
              <a:rPr lang="id-ID" sz="5400" b="1" i="1" dirty="0" smtClean="0"/>
              <a:t>LQ </a:t>
            </a:r>
            <a:r>
              <a:rPr lang="id-ID" sz="5400" i="1" dirty="0" smtClean="0"/>
              <a:t>=</a:t>
            </a:r>
            <a:endParaRPr lang="en-US" sz="5400" dirty="0" smtClean="0"/>
          </a:p>
          <a:p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2539999"/>
            <a:ext cx="2928958" cy="2471308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 smtClean="0"/>
              <a:t>KETERANGAN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481328"/>
            <a:ext cx="7488832" cy="4525963"/>
          </a:xfrm>
        </p:spPr>
        <p:txBody>
          <a:bodyPr>
            <a:normAutofit/>
          </a:bodyPr>
          <a:lstStyle/>
          <a:p>
            <a:r>
              <a:rPr lang="id-ID" sz="2400" dirty="0" smtClean="0"/>
              <a:t>li = banyaknya lap. kerja sektor i di wilayah analisis</a:t>
            </a:r>
          </a:p>
          <a:p>
            <a:r>
              <a:rPr lang="id-ID" sz="2400" dirty="0" smtClean="0"/>
              <a:t>e  = banyaknya lap. kerja di wilayah analisis</a:t>
            </a:r>
          </a:p>
          <a:p>
            <a:r>
              <a:rPr lang="id-ID" sz="2400" dirty="0" smtClean="0"/>
              <a:t>Li = banyaknya lap. kerja sektor i secara nasional</a:t>
            </a:r>
          </a:p>
          <a:p>
            <a:r>
              <a:rPr lang="id-ID" sz="2400" dirty="0" smtClean="0"/>
              <a:t>E  = banyaknya lap. kerja secara nasional</a:t>
            </a:r>
          </a:p>
          <a:p>
            <a:endParaRPr lang="id-ID" sz="2400" dirty="0" smtClean="0"/>
          </a:p>
          <a:p>
            <a:r>
              <a:rPr lang="id-ID" sz="2400" dirty="0" smtClean="0"/>
              <a:t>Catatan= Nasional : merupakan wilayah yang lebih tinggi jenjangnya.</a:t>
            </a:r>
            <a:endParaRPr lang="en-US" sz="24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235</TotalTime>
  <Words>714</Words>
  <Application>Microsoft Office PowerPoint</Application>
  <PresentationFormat>On-screen Show (4:3)</PresentationFormat>
  <Paragraphs>133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Trebuchet MS</vt:lpstr>
      <vt:lpstr>Wingdings</vt:lpstr>
      <vt:lpstr>Wingdings 3</vt:lpstr>
      <vt:lpstr>Facet</vt:lpstr>
      <vt:lpstr>Basis dan non basis</vt:lpstr>
      <vt:lpstr>Metode</vt:lpstr>
      <vt:lpstr>METODE LANGSUNG (1)</vt:lpstr>
      <vt:lpstr>METODE LANGSUNG (2)</vt:lpstr>
      <vt:lpstr>METODE TIDAK LANGSUNG</vt:lpstr>
      <vt:lpstr>METODE CAMPURAN</vt:lpstr>
      <vt:lpstr>Metode Location Quotient</vt:lpstr>
      <vt:lpstr>rumus</vt:lpstr>
      <vt:lpstr>KETERANGAN</vt:lpstr>
      <vt:lpstr>HASIL</vt:lpstr>
      <vt:lpstr>JADI....</vt:lpstr>
      <vt:lpstr>Metode LQ</vt:lpstr>
      <vt:lpstr>Minimum Requirement Technique</vt:lpstr>
      <vt:lpstr>Minimum Requirement Technique</vt:lpstr>
      <vt:lpstr>Contoh (% lap kerja )</vt:lpstr>
      <vt:lpstr>Contoh</vt:lpstr>
      <vt:lpstr>Contoh</vt:lpstr>
      <vt:lpstr>Contoh</vt:lpstr>
      <vt:lpstr>Contoh</vt:lpstr>
      <vt:lpstr>Kesimpulan???</vt:lpstr>
      <vt:lpstr>Evaluasi atas tingkat ke-basis-an  suatu produk</vt:lpstr>
      <vt:lpstr>Evaluasi atas tingkat ke-basis-an  suatu produk</vt:lpstr>
      <vt:lpstr>Evaluasi atas tingkat ke-basis-an  suatu produk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Basis dan non basis</dc:title>
  <dc:creator>Lia</dc:creator>
  <cp:lastModifiedBy>Lia Warlina</cp:lastModifiedBy>
  <cp:revision>26</cp:revision>
  <dcterms:created xsi:type="dcterms:W3CDTF">2011-10-11T03:33:02Z</dcterms:created>
  <dcterms:modified xsi:type="dcterms:W3CDTF">2017-11-02T12:58:54Z</dcterms:modified>
</cp:coreProperties>
</file>