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60" r:id="rId9"/>
    <p:sldId id="261" r:id="rId10"/>
    <p:sldId id="262" r:id="rId11"/>
    <p:sldId id="264" r:id="rId12"/>
    <p:sldId id="263" r:id="rId13"/>
    <p:sldId id="274" r:id="rId14"/>
    <p:sldId id="265" r:id="rId15"/>
    <p:sldId id="266" r:id="rId16"/>
    <p:sldId id="267" r:id="rId17"/>
    <p:sldId id="268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7D021E-75B6-4169-A4B8-AF0BEA7BB2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00A76E-434B-438F-89C1-219BEC149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u="sng" dirty="0" err="1" smtClean="0">
                <a:latin typeface="Bauhaus 93" pitchFamily="82" charset="0"/>
              </a:rPr>
              <a:t>Penggunaan</a:t>
            </a:r>
            <a:r>
              <a:rPr lang="en-US" sz="5400" u="sng" dirty="0" smtClean="0">
                <a:latin typeface="Bauhaus 93" pitchFamily="82" charset="0"/>
              </a:rPr>
              <a:t> </a:t>
            </a:r>
            <a:r>
              <a:rPr lang="en-US" sz="5400" u="sng" dirty="0" err="1" smtClean="0">
                <a:latin typeface="Bauhaus 93" pitchFamily="82" charset="0"/>
              </a:rPr>
              <a:t>Struktur</a:t>
            </a:r>
            <a:r>
              <a:rPr lang="en-US" sz="5400" u="sng" dirty="0" smtClean="0">
                <a:latin typeface="Bauhaus 93" pitchFamily="82" charset="0"/>
              </a:rPr>
              <a:t> </a:t>
            </a:r>
            <a:r>
              <a:rPr lang="en-US" sz="5400" u="sng" dirty="0" err="1" smtClean="0">
                <a:latin typeface="Bauhaus 93" pitchFamily="82" charset="0"/>
              </a:rPr>
              <a:t>Kontrol</a:t>
            </a:r>
            <a:endParaRPr lang="en-US" sz="5400" u="sng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064896" cy="63367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5600" b="1" dirty="0"/>
              <a:t>Public Class Form2</a:t>
            </a:r>
          </a:p>
          <a:p>
            <a:pPr marL="0" indent="0">
              <a:buNone/>
            </a:pPr>
            <a:endParaRPr lang="id-ID" sz="5600" dirty="0"/>
          </a:p>
          <a:p>
            <a:pPr marL="0" indent="0">
              <a:buNone/>
            </a:pPr>
            <a:r>
              <a:rPr lang="pt-BR" sz="5600" dirty="0"/>
              <a:t>    Dim gapok, karir As Integer</a:t>
            </a:r>
          </a:p>
          <a:p>
            <a:pPr marL="0" indent="0">
              <a:buNone/>
            </a:pPr>
            <a:r>
              <a:rPr lang="id-ID" sz="5600" dirty="0"/>
              <a:t>    Dim gol As String</a:t>
            </a:r>
          </a:p>
          <a:p>
            <a:pPr marL="0" indent="0">
              <a:buNone/>
            </a:pPr>
            <a:endParaRPr lang="id-ID" sz="5600" dirty="0"/>
          </a:p>
          <a:p>
            <a:pPr marL="0" indent="0">
              <a:buNone/>
            </a:pPr>
            <a:r>
              <a:rPr lang="id-ID" sz="5600" b="1" dirty="0" smtClean="0"/>
              <a:t>Private </a:t>
            </a:r>
            <a:r>
              <a:rPr lang="id-ID" sz="5600" b="1" dirty="0"/>
              <a:t>Sub CBGol_SelectedIndexChanged(ByVal sender As System.Object, ByVal e As </a:t>
            </a:r>
            <a:r>
              <a:rPr lang="id-ID" sz="5600" b="1" dirty="0" smtClean="0"/>
              <a:t>  System.EventArgs</a:t>
            </a:r>
            <a:r>
              <a:rPr lang="id-ID" sz="5600" b="1" dirty="0"/>
              <a:t>) Handles </a:t>
            </a:r>
            <a:r>
              <a:rPr lang="id-ID" sz="5600" b="1" dirty="0" smtClean="0"/>
              <a:t>CBGol.SelectedIndexChanged</a:t>
            </a:r>
          </a:p>
          <a:p>
            <a:pPr marL="0" indent="0">
              <a:buNone/>
            </a:pPr>
            <a:endParaRPr lang="id-ID" sz="5600" b="1" dirty="0"/>
          </a:p>
          <a:p>
            <a:pPr marL="0" indent="0">
              <a:buNone/>
            </a:pPr>
            <a:r>
              <a:rPr lang="id-ID" sz="5600" dirty="0"/>
              <a:t>        </a:t>
            </a:r>
            <a:r>
              <a:rPr lang="id-ID" sz="5600" dirty="0" smtClean="0"/>
              <a:t>gol </a:t>
            </a:r>
            <a:r>
              <a:rPr lang="id-ID" sz="5600" dirty="0"/>
              <a:t>= CBGol.Text</a:t>
            </a:r>
          </a:p>
          <a:p>
            <a:pPr marL="0" indent="0">
              <a:buNone/>
            </a:pPr>
            <a:r>
              <a:rPr lang="id-ID" sz="5600" dirty="0"/>
              <a:t>        </a:t>
            </a:r>
            <a:r>
              <a:rPr lang="id-ID" sz="5600" dirty="0" smtClean="0"/>
              <a:t>If </a:t>
            </a:r>
            <a:r>
              <a:rPr lang="id-ID" sz="5600" dirty="0"/>
              <a:t>gol = "2A" Then</a:t>
            </a:r>
          </a:p>
          <a:p>
            <a:pPr marL="0" indent="0">
              <a:buNone/>
            </a:pPr>
            <a:r>
              <a:rPr lang="id-ID" sz="5600" dirty="0"/>
              <a:t>            gapok = 1000000</a:t>
            </a:r>
          </a:p>
          <a:p>
            <a:pPr marL="0" indent="0">
              <a:buNone/>
            </a:pPr>
            <a:r>
              <a:rPr lang="id-ID" sz="5600" dirty="0"/>
              <a:t>            karir = 250000</a:t>
            </a:r>
          </a:p>
          <a:p>
            <a:pPr marL="0" indent="0">
              <a:buNone/>
            </a:pPr>
            <a:r>
              <a:rPr lang="id-ID" sz="5600" dirty="0"/>
              <a:t>        ElseIf gol = "2B" Then</a:t>
            </a:r>
          </a:p>
          <a:p>
            <a:pPr marL="0" indent="0">
              <a:buNone/>
            </a:pPr>
            <a:r>
              <a:rPr lang="id-ID" sz="5600" dirty="0"/>
              <a:t>            gapok = 1200000</a:t>
            </a:r>
          </a:p>
          <a:p>
            <a:pPr marL="0" indent="0">
              <a:buNone/>
            </a:pPr>
            <a:r>
              <a:rPr lang="id-ID" sz="5600" dirty="0"/>
              <a:t>            karir = 500000</a:t>
            </a:r>
          </a:p>
          <a:p>
            <a:pPr marL="0" indent="0">
              <a:buNone/>
            </a:pPr>
            <a:r>
              <a:rPr lang="id-ID" sz="5600" dirty="0"/>
              <a:t>        ElseIf gol = "3A" Then</a:t>
            </a:r>
          </a:p>
          <a:p>
            <a:pPr marL="0" indent="0">
              <a:buNone/>
            </a:pPr>
            <a:r>
              <a:rPr lang="id-ID" sz="5600" dirty="0"/>
              <a:t>            gapok = 1500000</a:t>
            </a:r>
          </a:p>
          <a:p>
            <a:pPr marL="0" indent="0">
              <a:buNone/>
            </a:pPr>
            <a:r>
              <a:rPr lang="id-ID" sz="5600" dirty="0"/>
              <a:t>            karir = 750000</a:t>
            </a:r>
          </a:p>
          <a:p>
            <a:pPr marL="0" indent="0">
              <a:buNone/>
            </a:pPr>
            <a:r>
              <a:rPr lang="id-ID" sz="5600" dirty="0"/>
              <a:t>        Else</a:t>
            </a:r>
          </a:p>
          <a:p>
            <a:pPr marL="0" indent="0">
              <a:buNone/>
            </a:pPr>
            <a:r>
              <a:rPr lang="id-ID" sz="5600" dirty="0"/>
              <a:t>            gapok = 2000000</a:t>
            </a:r>
          </a:p>
          <a:p>
            <a:pPr marL="0" indent="0">
              <a:buNone/>
            </a:pPr>
            <a:r>
              <a:rPr lang="id-ID" sz="5600" dirty="0"/>
              <a:t>            karir = 1000000</a:t>
            </a:r>
          </a:p>
          <a:p>
            <a:pPr marL="0" indent="0">
              <a:buNone/>
            </a:pPr>
            <a:r>
              <a:rPr lang="id-ID" sz="5600" dirty="0"/>
              <a:t>        End If</a:t>
            </a:r>
          </a:p>
          <a:p>
            <a:pPr marL="0" indent="0">
              <a:buNone/>
            </a:pPr>
            <a:r>
              <a:rPr lang="id-ID" sz="5600" dirty="0"/>
              <a:t>        txtGapok.Text = Format(gapok, "#,##0")</a:t>
            </a:r>
          </a:p>
          <a:p>
            <a:pPr marL="0" indent="0">
              <a:buNone/>
            </a:pPr>
            <a:r>
              <a:rPr lang="id-ID" sz="5600" dirty="0"/>
              <a:t>        TxtKarir.Text = Format(karir, "#,##0")</a:t>
            </a:r>
          </a:p>
          <a:p>
            <a:pPr marL="0" indent="0">
              <a:buNone/>
            </a:pPr>
            <a:r>
              <a:rPr lang="id-ID" sz="5600" dirty="0"/>
              <a:t>   </a:t>
            </a:r>
            <a:r>
              <a:rPr lang="id-ID" sz="5600" b="1" dirty="0" smtClean="0"/>
              <a:t>End Sub</a:t>
            </a:r>
            <a:endParaRPr lang="id-ID" sz="5600" dirty="0"/>
          </a:p>
          <a:p>
            <a:pPr marL="0" indent="0">
              <a:buNone/>
            </a:pPr>
            <a:r>
              <a:rPr lang="id-ID" sz="5600" b="1" dirty="0"/>
              <a:t>End Class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4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- 2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9500473"/>
              </p:ext>
            </p:extLst>
          </p:nvPr>
        </p:nvGraphicFramePr>
        <p:xfrm>
          <a:off x="1187624" y="1412776"/>
          <a:ext cx="6187934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534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PENDIDIKAN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</a:tr>
              <a:tr h="388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4906753" cy="204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5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08912" cy="61206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b="1" dirty="0"/>
              <a:t>Private Sub RBTSma_CheckedChanged(ByVal sender As System.Object, ByVal e As System.EventArgs) Handles </a:t>
            </a:r>
            <a:r>
              <a:rPr lang="id-ID" sz="1800" b="1" dirty="0" smtClean="0"/>
              <a:t>RBTSma.CheckedChanged</a:t>
            </a:r>
          </a:p>
          <a:p>
            <a:pPr marL="0" indent="0" algn="just">
              <a:buNone/>
            </a:pPr>
            <a:endParaRPr lang="id-ID" sz="1800" b="1" dirty="0"/>
          </a:p>
          <a:p>
            <a:pPr marL="0" indent="0" algn="just">
              <a:buNone/>
            </a:pPr>
            <a:r>
              <a:rPr lang="id-ID" dirty="0"/>
              <a:t>        didik = 200000</a:t>
            </a:r>
          </a:p>
          <a:p>
            <a:pPr marL="0" indent="0" algn="just">
              <a:buNone/>
            </a:pPr>
            <a:r>
              <a:rPr lang="id-ID" dirty="0"/>
              <a:t>        txtTunPen.Text = Format(didik, "#,##0</a:t>
            </a:r>
            <a:r>
              <a:rPr lang="id-ID" dirty="0" smtClean="0"/>
              <a:t>")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 </a:t>
            </a:r>
            <a:r>
              <a:rPr lang="id-ID" sz="2000" b="1" dirty="0" smtClean="0"/>
              <a:t>End </a:t>
            </a:r>
            <a:r>
              <a:rPr lang="id-ID" sz="2000" b="1" dirty="0"/>
              <a:t>Sub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 algn="just">
              <a:buNone/>
            </a:pPr>
            <a:r>
              <a:rPr lang="id-ID" sz="2000" b="1" dirty="0"/>
              <a:t>Private Sub RBTD3_CheckedChanged(ByVal sender As System.Object, ByVal e As System.EventArgs) Handles </a:t>
            </a:r>
            <a:r>
              <a:rPr lang="id-ID" sz="2000" b="1" dirty="0" smtClean="0"/>
              <a:t>RBTD3.CheckedChanged</a:t>
            </a:r>
          </a:p>
          <a:p>
            <a:pPr marL="0" indent="0" algn="just">
              <a:buNone/>
            </a:pPr>
            <a:endParaRPr lang="id-ID" sz="2000" b="1" dirty="0"/>
          </a:p>
          <a:p>
            <a:pPr marL="0" indent="0" algn="just">
              <a:buNone/>
            </a:pPr>
            <a:r>
              <a:rPr lang="id-ID" dirty="0"/>
              <a:t>        didik = 300000</a:t>
            </a:r>
          </a:p>
          <a:p>
            <a:pPr marL="0" indent="0" algn="just">
              <a:buNone/>
            </a:pPr>
            <a:r>
              <a:rPr lang="id-ID" dirty="0"/>
              <a:t>        txtTunPen.Text = Format(didik, "#,##0")</a:t>
            </a:r>
          </a:p>
          <a:p>
            <a:pPr marL="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pPr marL="0" indent="0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567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08912" cy="61206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b="1" dirty="0" smtClean="0"/>
              <a:t>Private Sub RBTS1_CheckedChanged(ByVal sender As System.Object, ByVal e As System.EventArgs) Handles RBTS1.CheckedChanged</a:t>
            </a:r>
          </a:p>
          <a:p>
            <a:pPr marL="0" indent="0" algn="just">
              <a:buNone/>
            </a:pPr>
            <a:endParaRPr lang="id-ID" sz="1800" b="1" dirty="0"/>
          </a:p>
          <a:p>
            <a:pPr marL="0" indent="0" algn="just">
              <a:buNone/>
            </a:pPr>
            <a:r>
              <a:rPr lang="id-ID" dirty="0"/>
              <a:t>        didik = </a:t>
            </a:r>
            <a:r>
              <a:rPr lang="id-ID" dirty="0" smtClean="0"/>
              <a:t>500000</a:t>
            </a:r>
            <a:endParaRPr lang="id-ID" dirty="0"/>
          </a:p>
          <a:p>
            <a:pPr marL="0" indent="0" algn="just">
              <a:buNone/>
            </a:pPr>
            <a:r>
              <a:rPr lang="id-ID" dirty="0"/>
              <a:t>        txtTunPen.Text = Format(didik, "#,##0</a:t>
            </a:r>
            <a:r>
              <a:rPr lang="id-ID" dirty="0" smtClean="0"/>
              <a:t>")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 </a:t>
            </a:r>
            <a:r>
              <a:rPr lang="id-ID" sz="2000" b="1" dirty="0" smtClean="0"/>
              <a:t>End </a:t>
            </a:r>
            <a:r>
              <a:rPr lang="id-ID" sz="2000" b="1" dirty="0"/>
              <a:t>Sub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 algn="just">
              <a:buNone/>
            </a:pPr>
            <a:r>
              <a:rPr lang="id-ID" sz="2000" b="1" dirty="0"/>
              <a:t>Private Sub </a:t>
            </a:r>
            <a:r>
              <a:rPr lang="id-ID" sz="2000" b="1" dirty="0" smtClean="0"/>
              <a:t>RBTS2_CheckedChanged(ByVal </a:t>
            </a:r>
            <a:r>
              <a:rPr lang="id-ID" sz="2000" b="1" dirty="0"/>
              <a:t>sender As System.Object, ByVal e As System.EventArgs) Handles </a:t>
            </a:r>
            <a:r>
              <a:rPr lang="id-ID" sz="2000" b="1" dirty="0" smtClean="0"/>
              <a:t>RBTS2.CheckedChanged</a:t>
            </a:r>
          </a:p>
          <a:p>
            <a:pPr marL="0" indent="0" algn="just">
              <a:buNone/>
            </a:pPr>
            <a:endParaRPr lang="id-ID" sz="2000" b="1" dirty="0"/>
          </a:p>
          <a:p>
            <a:pPr marL="0" indent="0" algn="just">
              <a:buNone/>
            </a:pPr>
            <a:r>
              <a:rPr lang="id-ID" dirty="0"/>
              <a:t>        didik = </a:t>
            </a:r>
            <a:r>
              <a:rPr lang="id-ID" dirty="0" smtClean="0"/>
              <a:t>1000000</a:t>
            </a:r>
            <a:endParaRPr lang="id-ID" dirty="0"/>
          </a:p>
          <a:p>
            <a:pPr marL="0" indent="0" algn="just">
              <a:buNone/>
            </a:pPr>
            <a:r>
              <a:rPr lang="id-ID" dirty="0"/>
              <a:t>        txtTunPen.Text = Format(didik, "#,##0")</a:t>
            </a:r>
          </a:p>
          <a:p>
            <a:pPr marL="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pPr marL="0" indent="0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201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- 3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5189523"/>
              </p:ext>
            </p:extLst>
          </p:nvPr>
        </p:nvGraphicFramePr>
        <p:xfrm>
          <a:off x="1187624" y="1668408"/>
          <a:ext cx="61879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534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ISTRI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Menikah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Menikah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63791"/>
              </p:ext>
            </p:extLst>
          </p:nvPr>
        </p:nvGraphicFramePr>
        <p:xfrm>
          <a:off x="1187624" y="3429000"/>
          <a:ext cx="6187934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TUNJANGAN</a:t>
                      </a:r>
                      <a:r>
                        <a:rPr lang="en-US" baseline="0" dirty="0" smtClean="0"/>
                        <a:t> ANAK</a:t>
                      </a:r>
                      <a:endParaRPr lang="en-US" dirty="0"/>
                    </a:p>
                  </a:txBody>
                  <a:tcPr/>
                </a:tc>
              </a:tr>
              <a:tr h="7812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r>
                        <a:rPr lang="en-US" sz="2400" baseline="0" dirty="0" smtClean="0"/>
                        <a:t> * </a:t>
                      </a:r>
                      <a:r>
                        <a:rPr lang="en-US" sz="2400" baseline="0" dirty="0" err="1" smtClean="0"/>
                        <a:t>Gaji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Pokok</a:t>
                      </a:r>
                      <a:r>
                        <a:rPr lang="en-US" sz="2400" baseline="0" dirty="0" smtClean="0"/>
                        <a:t> * </a:t>
                      </a:r>
                      <a:r>
                        <a:rPr lang="en-US" sz="2400" baseline="0" dirty="0" err="1" smtClean="0"/>
                        <a:t>Jumlah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Anak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*) </a:t>
                      </a:r>
                      <a:r>
                        <a:rPr lang="en-US" sz="1400" dirty="0" err="1" smtClean="0"/>
                        <a:t>Catatan</a:t>
                      </a:r>
                      <a:r>
                        <a:rPr lang="en-US" sz="1400" baseline="0" dirty="0" smtClean="0"/>
                        <a:t> : </a:t>
                      </a: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Anak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Diakui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Hanya</a:t>
                      </a:r>
                      <a:r>
                        <a:rPr lang="en-US" sz="1400" baseline="0" dirty="0" smtClean="0"/>
                        <a:t> 2 Orang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1926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id-ID" sz="1400" b="1" dirty="0"/>
              <a:t>Private Sub CHKNikah_CheckedChanged(ByVal sender As System.Object, ByVal e As System.EventArgs) Handles CHKNikah.CheckedChanged</a:t>
            </a:r>
          </a:p>
          <a:p>
            <a:pPr marL="0" indent="0">
              <a:buNone/>
            </a:pPr>
            <a:r>
              <a:rPr lang="en-US" sz="2200" dirty="0" smtClean="0"/>
              <a:t>	If </a:t>
            </a:r>
            <a:r>
              <a:rPr lang="en-US" sz="2200" dirty="0" err="1" smtClean="0"/>
              <a:t>ChkNikah</a:t>
            </a:r>
            <a:r>
              <a:rPr lang="id-ID" sz="2200" dirty="0" smtClean="0"/>
              <a:t>.Checked</a:t>
            </a:r>
            <a:r>
              <a:rPr lang="en-US" sz="2200" dirty="0" smtClean="0"/>
              <a:t> </a:t>
            </a:r>
            <a:r>
              <a:rPr lang="en-US" sz="2200" dirty="0"/>
              <a:t>= </a:t>
            </a:r>
            <a:r>
              <a:rPr lang="id-ID" sz="2200" dirty="0" smtClean="0"/>
              <a:t>true</a:t>
            </a:r>
            <a:r>
              <a:rPr lang="en-US" sz="2200" dirty="0" smtClean="0"/>
              <a:t> </a:t>
            </a:r>
            <a:r>
              <a:rPr lang="en-US" sz="2200" dirty="0"/>
              <a:t>Then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Label5.Visible </a:t>
            </a:r>
            <a:r>
              <a:rPr lang="en-US" sz="2200" dirty="0"/>
              <a:t>= True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txtJumnak.Visible</a:t>
            </a:r>
            <a:r>
              <a:rPr lang="en-US" sz="2200" dirty="0" smtClean="0"/>
              <a:t> </a:t>
            </a:r>
            <a:r>
              <a:rPr lang="en-US" sz="2200" dirty="0"/>
              <a:t>= True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tunis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= 0.1 * </a:t>
            </a:r>
            <a:r>
              <a:rPr lang="en-US" sz="2200" dirty="0" err="1"/>
              <a:t>gapok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txtTunis.Text</a:t>
            </a:r>
            <a:r>
              <a:rPr lang="en-US" sz="2200" dirty="0" smtClean="0"/>
              <a:t> </a:t>
            </a:r>
            <a:r>
              <a:rPr lang="en-US" sz="2200" dirty="0"/>
              <a:t>= Format(</a:t>
            </a:r>
            <a:r>
              <a:rPr lang="en-US" sz="2200" dirty="0" err="1">
                <a:solidFill>
                  <a:srgbClr val="FF0000"/>
                </a:solidFill>
              </a:rPr>
              <a:t>tunis</a:t>
            </a:r>
            <a:r>
              <a:rPr lang="en-US" sz="2200" dirty="0"/>
              <a:t>, "#,##0")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txtJumnak.Se</a:t>
            </a:r>
            <a:r>
              <a:rPr lang="id-ID" sz="2200" dirty="0" smtClean="0"/>
              <a:t>lect()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Else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 smtClean="0"/>
              <a:t>	 	Label5.Visible </a:t>
            </a:r>
            <a:r>
              <a:rPr lang="en-US" sz="2200" dirty="0"/>
              <a:t>= False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txtJumnak.Visible</a:t>
            </a:r>
            <a:r>
              <a:rPr lang="en-US" sz="2200" dirty="0" smtClean="0"/>
              <a:t> </a:t>
            </a:r>
            <a:r>
              <a:rPr lang="en-US" sz="2200" dirty="0"/>
              <a:t>= False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txtJumnak.Text</a:t>
            </a:r>
            <a:r>
              <a:rPr lang="en-US" sz="2200" dirty="0" smtClean="0"/>
              <a:t> </a:t>
            </a:r>
            <a:r>
              <a:rPr lang="en-US" sz="2200" dirty="0"/>
              <a:t>= ""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tunis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= 0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txtTunis.Text</a:t>
            </a:r>
            <a:r>
              <a:rPr lang="en-US" sz="2200" dirty="0" smtClean="0"/>
              <a:t> </a:t>
            </a:r>
            <a:r>
              <a:rPr lang="en-US" sz="2200" dirty="0"/>
              <a:t>= Format(</a:t>
            </a:r>
            <a:r>
              <a:rPr lang="en-US" sz="2200" dirty="0" err="1">
                <a:solidFill>
                  <a:srgbClr val="FF0000"/>
                </a:solidFill>
              </a:rPr>
              <a:t>tunis</a:t>
            </a:r>
            <a:r>
              <a:rPr lang="en-US" sz="2200" dirty="0"/>
              <a:t>, "#,##0")</a:t>
            </a:r>
          </a:p>
          <a:p>
            <a:pPr marL="0" indent="0">
              <a:buNone/>
            </a:pPr>
            <a:r>
              <a:rPr lang="en-US" sz="2200" dirty="0" smtClean="0"/>
              <a:t>	End </a:t>
            </a:r>
            <a:r>
              <a:rPr lang="en-US" sz="2200" dirty="0"/>
              <a:t>If</a:t>
            </a:r>
          </a:p>
          <a:p>
            <a:pPr marL="0" indent="0">
              <a:buNone/>
            </a:pPr>
            <a:r>
              <a:rPr lang="en-US" sz="1600" b="1" dirty="0" smtClean="0"/>
              <a:t>End </a:t>
            </a:r>
            <a:r>
              <a:rPr lang="en-US" sz="1600" b="1" dirty="0"/>
              <a:t>Sub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2080" y="1043588"/>
            <a:ext cx="3662473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5250" indent="-7938">
              <a:buNone/>
            </a:pPr>
            <a:r>
              <a:rPr lang="sv-SE" sz="1700" b="1" dirty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</a:t>
            </a:r>
            <a:endParaRPr lang="sv-SE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kode program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5250" indent="-7938">
              <a:buNone/>
            </a:pPr>
            <a:endParaRPr lang="sv-SE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6350">
              <a:buNone/>
            </a:pPr>
            <a:r>
              <a:rPr lang="sv-SE" sz="1700" dirty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1700" dirty="0"/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1&gt;</a:t>
            </a:r>
          </a:p>
          <a:p>
            <a:pPr marL="176213" indent="-76200">
              <a:buNone/>
            </a:pP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  <a:endParaRPr lang="sv-SE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2&gt;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sz="1700" dirty="0"/>
          </a:p>
          <a:p>
            <a:pPr marL="95250" indent="-6350">
              <a:buNone/>
            </a:pPr>
            <a:r>
              <a:rPr lang="sv-SE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</p:txBody>
      </p:sp>
    </p:spTree>
    <p:extLst>
      <p:ext uri="{BB962C8B-B14F-4D97-AF65-F5344CB8AC3E}">
        <p14:creationId xmlns:p14="http://schemas.microsoft.com/office/powerpoint/2010/main" val="36752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08912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sz="2000" b="1" dirty="0"/>
              <a:t>Private Sub txtJumnak_TextChanged(ByVal sender As System.Object, ByVal e As System.EventArgs) Handles </a:t>
            </a:r>
            <a:r>
              <a:rPr lang="id-ID" sz="2000" b="1" dirty="0" smtClean="0"/>
              <a:t>txtJumnak.TextChanged</a:t>
            </a:r>
          </a:p>
          <a:p>
            <a:pPr marL="0" indent="0" algn="just">
              <a:buNone/>
            </a:pPr>
            <a:endParaRPr lang="id-ID" sz="2000" b="1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Val(</a:t>
            </a:r>
            <a:r>
              <a:rPr lang="en-US" sz="2800" dirty="0" err="1"/>
              <a:t>txtJumnak.Text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  If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&gt;= 2 Then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jumnak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2</a:t>
            </a:r>
          </a:p>
          <a:p>
            <a:pPr marL="0" indent="0">
              <a:buNone/>
            </a:pPr>
            <a:r>
              <a:rPr lang="en-US" sz="2800" dirty="0"/>
              <a:t>    End If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tunak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= 0.05 * </a:t>
            </a:r>
            <a:r>
              <a:rPr lang="en-US" sz="2800" dirty="0" err="1"/>
              <a:t>gapok</a:t>
            </a:r>
            <a:r>
              <a:rPr lang="en-US" sz="2800" dirty="0"/>
              <a:t> * </a:t>
            </a:r>
            <a:r>
              <a:rPr lang="en-US" sz="2800" dirty="0" err="1"/>
              <a:t>jumnak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txtTunak.Text</a:t>
            </a:r>
            <a:r>
              <a:rPr lang="en-US" sz="2800" dirty="0"/>
              <a:t> = Format(</a:t>
            </a:r>
            <a:r>
              <a:rPr lang="en-US" sz="2800" dirty="0" err="1"/>
              <a:t>tunak</a:t>
            </a:r>
            <a:r>
              <a:rPr lang="en-US" sz="2800" dirty="0"/>
              <a:t>, "#,##0</a:t>
            </a:r>
            <a:r>
              <a:rPr lang="en-US" sz="2800" dirty="0" smtClean="0"/>
              <a:t>")</a:t>
            </a:r>
            <a:endParaRPr lang="id-ID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000" b="1" dirty="0" smtClean="0"/>
              <a:t>End </a:t>
            </a:r>
            <a:r>
              <a:rPr lang="en-US" sz="20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5889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27649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Private </a:t>
            </a:r>
            <a:r>
              <a:rPr lang="en-US" b="1" dirty="0"/>
              <a:t>Sub </a:t>
            </a:r>
            <a:r>
              <a:rPr lang="en-US" b="1" dirty="0" err="1"/>
              <a:t>hitungtotal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dirty="0" smtClean="0"/>
              <a:t>	total </a:t>
            </a:r>
            <a:r>
              <a:rPr lang="en-US" dirty="0"/>
              <a:t>= </a:t>
            </a:r>
            <a:r>
              <a:rPr lang="en-US" dirty="0" err="1"/>
              <a:t>gapok</a:t>
            </a:r>
            <a:r>
              <a:rPr lang="en-US" dirty="0"/>
              <a:t> + </a:t>
            </a:r>
            <a:r>
              <a:rPr lang="en-US" dirty="0" err="1"/>
              <a:t>karir</a:t>
            </a:r>
            <a:r>
              <a:rPr lang="en-US" dirty="0"/>
              <a:t> + </a:t>
            </a:r>
            <a:r>
              <a:rPr lang="en-US" dirty="0" err="1"/>
              <a:t>didik</a:t>
            </a:r>
            <a:r>
              <a:rPr lang="en-US" dirty="0"/>
              <a:t> + </a:t>
            </a:r>
            <a:r>
              <a:rPr lang="en-US" dirty="0" err="1"/>
              <a:t>tunis</a:t>
            </a:r>
            <a:r>
              <a:rPr lang="en-US" dirty="0"/>
              <a:t> + </a:t>
            </a:r>
            <a:r>
              <a:rPr lang="en-US" dirty="0" err="1"/>
              <a:t>tunak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txtTotal.Text</a:t>
            </a:r>
            <a:r>
              <a:rPr lang="en-US" dirty="0" smtClean="0"/>
              <a:t> </a:t>
            </a:r>
            <a:r>
              <a:rPr lang="en-US" dirty="0"/>
              <a:t>= Format(total, "#,##0")</a:t>
            </a:r>
          </a:p>
          <a:p>
            <a:pPr marL="0" indent="0">
              <a:buNone/>
            </a:pPr>
            <a:r>
              <a:rPr lang="en-US" b="1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30445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59061"/>
            <a:ext cx="3888432" cy="62646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Sub ulangi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pPr marL="0" indent="0">
              <a:buNone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d-ID" sz="1800" dirty="0"/>
              <a:t>        txtNip.Text = ""</a:t>
            </a:r>
          </a:p>
          <a:p>
            <a:pPr marL="0" indent="0">
              <a:buNone/>
            </a:pPr>
            <a:r>
              <a:rPr lang="id-ID" sz="1800" dirty="0"/>
              <a:t>        txtNama.Text = ""</a:t>
            </a:r>
          </a:p>
          <a:p>
            <a:pPr marL="0" indent="0">
              <a:buNone/>
            </a:pPr>
            <a:r>
              <a:rPr lang="id-ID" sz="1800" dirty="0"/>
              <a:t>        CBGol.Text = "2A"</a:t>
            </a:r>
          </a:p>
          <a:p>
            <a:pPr marL="0" indent="0">
              <a:buNone/>
            </a:pPr>
            <a:r>
              <a:rPr lang="id-ID" sz="1800" dirty="0"/>
              <a:t>        RBTSma.Checked = True</a:t>
            </a:r>
          </a:p>
          <a:p>
            <a:pPr marL="0" indent="0">
              <a:buNone/>
            </a:pPr>
            <a:r>
              <a:rPr lang="id-ID" sz="1800" dirty="0"/>
              <a:t>        CHKNikah.Checked = False</a:t>
            </a:r>
          </a:p>
          <a:p>
            <a:pPr marL="0" indent="0">
              <a:buNone/>
            </a:pPr>
            <a:r>
              <a:rPr lang="id-ID" sz="1800" dirty="0"/>
              <a:t>        Label5.Visible = False</a:t>
            </a:r>
          </a:p>
          <a:p>
            <a:pPr marL="0" indent="0">
              <a:buNone/>
            </a:pPr>
            <a:r>
              <a:rPr lang="id-ID" sz="1800" dirty="0"/>
              <a:t>        txtJumnak.Visible = False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        gapok = 1000000</a:t>
            </a:r>
          </a:p>
          <a:p>
            <a:pPr marL="0" indent="0">
              <a:buNone/>
            </a:pPr>
            <a:r>
              <a:rPr lang="id-ID" sz="1800" dirty="0"/>
              <a:t>        karir = 250000</a:t>
            </a:r>
          </a:p>
          <a:p>
            <a:pPr marL="0" indent="0">
              <a:buNone/>
            </a:pPr>
            <a:r>
              <a:rPr lang="id-ID" sz="1800" dirty="0"/>
              <a:t>        didik = 200000</a:t>
            </a:r>
          </a:p>
          <a:p>
            <a:pPr marL="0" indent="0">
              <a:buNone/>
            </a:pPr>
            <a:r>
              <a:rPr lang="id-ID" sz="1800" dirty="0"/>
              <a:t>        tunis = 0</a:t>
            </a:r>
          </a:p>
          <a:p>
            <a:pPr marL="0" indent="0">
              <a:buNone/>
            </a:pPr>
            <a:r>
              <a:rPr lang="id-ID" sz="1800" dirty="0"/>
              <a:t>        tunak = 0</a:t>
            </a:r>
          </a:p>
          <a:p>
            <a:pPr marL="0" indent="0">
              <a:buNone/>
            </a:pPr>
            <a:endParaRPr lang="id-ID" sz="2500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11960" y="259061"/>
            <a:ext cx="4536504" cy="6241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id-ID" sz="2500" dirty="0" smtClean="0"/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txtGapok.Text = Format(gapok, "#,##0")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txtKarir.Text = Format(karir, "#,##0")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txtTunPen.Text = Format(didik, "#,##0")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txtTunis.Text = Format(tunis, "#,##0")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txtTunak.Text = Format(tunak, "#,##0")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hitungtotal()</a:t>
            </a:r>
          </a:p>
          <a:p>
            <a:pPr marL="0" indent="0">
              <a:buFont typeface="Wingdings"/>
              <a:buNone/>
            </a:pPr>
            <a:r>
              <a:rPr lang="id-ID" sz="1600" dirty="0" smtClean="0"/>
              <a:t>        txtNip.Select()</a:t>
            </a:r>
          </a:p>
          <a:p>
            <a:pPr marL="0" indent="0">
              <a:buFont typeface="Wingdings"/>
              <a:buNone/>
            </a:pPr>
            <a:endParaRPr lang="id-ID" dirty="0" smtClean="0"/>
          </a:p>
          <a:p>
            <a:pPr marL="0" indent="0">
              <a:buFont typeface="Wingdings"/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Sub</a:t>
            </a:r>
          </a:p>
          <a:p>
            <a:pPr marL="0" indent="0">
              <a:buFont typeface="Wingdings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59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143000"/>
          </a:xfrm>
        </p:spPr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Menggenal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5420" y="1600200"/>
            <a:ext cx="86079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bahasa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pemrograman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perintah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tertentu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digunakan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mengatur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jalannya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/>
              <a:t>Visual Basic</a:t>
            </a:r>
            <a:r>
              <a:rPr lang="id-ID" sz="2200" dirty="0" smtClean="0"/>
              <a:t>.net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mengenal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kontrol</a:t>
            </a:r>
            <a:r>
              <a:rPr lang="en-US" sz="2200" dirty="0" smtClean="0"/>
              <a:t>,</a:t>
            </a:r>
            <a:r>
              <a:rPr lang="id-ID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:</a:t>
            </a:r>
          </a:p>
          <a:p>
            <a:pPr marL="273050" indent="-273050" algn="just">
              <a:buNone/>
            </a:pPr>
            <a:r>
              <a:rPr lang="en-US" dirty="0" smtClean="0"/>
              <a:t>1.</a:t>
            </a:r>
            <a:r>
              <a:rPr lang="en-US" b="1" dirty="0" smtClean="0"/>
              <a:t>Struktur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357166"/>
            <a:ext cx="8858312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>
                <a:latin typeface="Broadway" pitchFamily="82" charset="0"/>
              </a:rPr>
              <a:t>Ada dua bentuk struktur kontrol keputusan, yaitu :</a:t>
            </a:r>
          </a:p>
          <a:p>
            <a:pPr marL="993775" indent="-273050">
              <a:buNone/>
            </a:pPr>
            <a:r>
              <a:rPr lang="sv-SE" dirty="0" smtClean="0"/>
              <a:t>1. </a:t>
            </a:r>
            <a:r>
              <a:rPr lang="sv-SE" dirty="0" smtClean="0">
                <a:latin typeface="Berlin Sans FB" pitchFamily="34" charset="0"/>
              </a:rPr>
              <a:t>Struktur IF…THEN. </a:t>
            </a:r>
          </a:p>
          <a:p>
            <a:pPr marL="993775" indent="-273050">
              <a:buNone/>
            </a:pPr>
            <a:r>
              <a:rPr lang="sv-SE" dirty="0" smtClean="0">
                <a:latin typeface="Berlin Sans FB" pitchFamily="34" charset="0"/>
              </a:rPr>
              <a:t>2. Struktur SELECT…CASE</a:t>
            </a:r>
            <a:r>
              <a:rPr lang="sv-SE" dirty="0" smtClean="0"/>
              <a:t>. </a:t>
            </a:r>
          </a:p>
          <a:p>
            <a:pPr marL="993775" indent="-273050">
              <a:buNone/>
            </a:pPr>
            <a:endParaRPr lang="sv-SE" dirty="0" smtClean="0"/>
          </a:p>
          <a:p>
            <a:pPr marL="95250" indent="-7938">
              <a:buNone/>
            </a:pPr>
            <a:r>
              <a:rPr lang="sv-SE" b="1" dirty="0" smtClean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&lt;kode program&gt;</a:t>
            </a:r>
          </a:p>
          <a:p>
            <a:pPr marL="728663" indent="-273050">
              <a:buNone/>
            </a:pPr>
            <a:r>
              <a:rPr lang="sv-SE" sz="2200" dirty="0" smtClean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2200" dirty="0" smtClean="0"/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&lt;blok kode program 1&gt;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&lt;blok kode program 2&gt;</a:t>
            </a:r>
          </a:p>
          <a:p>
            <a:pPr marL="176213" indent="-76200">
              <a:buNone/>
            </a:pP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dirty="0" smtClean="0"/>
          </a:p>
          <a:p>
            <a:pPr marL="449263" indent="-6350">
              <a:buNone/>
            </a:pPr>
            <a:r>
              <a:rPr lang="sv-S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  <a:p>
            <a:pPr marL="993775" indent="-273050">
              <a:buNone/>
            </a:pPr>
            <a:endParaRPr lang="sv-SE" dirty="0" smtClean="0"/>
          </a:p>
          <a:p>
            <a:pPr marL="993775" indent="-273050"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Bentuk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penulisan</a:t>
            </a:r>
            <a:r>
              <a:rPr lang="en-US" sz="2000" dirty="0" smtClean="0">
                <a:solidFill>
                  <a:srgbClr val="FF0000"/>
                </a:solidFill>
              </a:rPr>
              <a:t> (syntax) </a:t>
            </a:r>
            <a:r>
              <a:rPr lang="en-US" sz="2000" dirty="0" err="1" smtClean="0">
                <a:solidFill>
                  <a:srgbClr val="FF0000"/>
                </a:solidFill>
              </a:rPr>
              <a:t>struktur</a:t>
            </a:r>
            <a:r>
              <a:rPr lang="en-US" sz="2000" dirty="0" smtClean="0">
                <a:solidFill>
                  <a:srgbClr val="FF0000"/>
                </a:solidFill>
              </a:rPr>
              <a:t> SELECT…CASE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51880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SELECT 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1&gt;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1&gt;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2&gt;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2&gt;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pilihan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n&gt;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CASE 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program x&gt;]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END SELECT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7938" indent="-7938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program 1&gt;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dikerjakan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1&gt; s/d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n&gt;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program x&gt;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dikerjakan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128791" cy="5184576"/>
          </a:xfrm>
        </p:spPr>
      </p:pic>
    </p:spTree>
    <p:extLst>
      <p:ext uri="{BB962C8B-B14F-4D97-AF65-F5344CB8AC3E}">
        <p14:creationId xmlns:p14="http://schemas.microsoft.com/office/powerpoint/2010/main" val="39885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KETENTUAN</a:t>
            </a:r>
            <a:endParaRPr lang="en-US" sz="5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0506518"/>
              </p:ext>
            </p:extLst>
          </p:nvPr>
        </p:nvGraphicFramePr>
        <p:xfrm>
          <a:off x="611560" y="1484784"/>
          <a:ext cx="7992888" cy="189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962176"/>
                <a:gridCol w="3014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KODE</a:t>
                      </a:r>
                      <a:r>
                        <a:rPr lang="en-US" baseline="0" dirty="0" smtClean="0"/>
                        <a:t> AKUN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 AKUN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TIPE AKUN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/ Bank</a:t>
                      </a:r>
                      <a:endParaRPr lang="en-US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Hutang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Pendapatan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4077072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Isian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Di Combo Box</a:t>
            </a:r>
          </a:p>
          <a:p>
            <a:r>
              <a:rPr lang="en-US" sz="2800" dirty="0" smtClean="0"/>
              <a:t> Di  Properties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id-ID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73016"/>
            <a:ext cx="252028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3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3928" y="116632"/>
            <a:ext cx="4896544" cy="662783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id-ID" sz="1600" b="1" dirty="0"/>
              <a:t>Private Sub Button1_Click(ByVal sender As System.Object, ByVal e As </a:t>
            </a:r>
            <a:r>
              <a:rPr lang="id-ID" sz="1600" b="1" dirty="0" smtClean="0"/>
              <a:t>System.EventArgs)Handles </a:t>
            </a:r>
            <a:r>
              <a:rPr lang="id-ID" sz="1600" b="1" dirty="0"/>
              <a:t>Button1.Click</a:t>
            </a:r>
          </a:p>
          <a:p>
            <a:r>
              <a:rPr lang="id-ID" sz="1600" dirty="0"/>
              <a:t>        Dim kode, nama, tipe As String</a:t>
            </a:r>
          </a:p>
          <a:p>
            <a:r>
              <a:rPr lang="id-ID" sz="1600" dirty="0"/>
              <a:t>        kode = ComboBox1.Text</a:t>
            </a:r>
          </a:p>
          <a:p>
            <a:r>
              <a:rPr lang="id-ID" sz="1600" dirty="0"/>
              <a:t>        If kode = "1101" Then</a:t>
            </a:r>
          </a:p>
          <a:p>
            <a:r>
              <a:rPr lang="id-ID" sz="1600" dirty="0"/>
              <a:t>            nama = "Cash"</a:t>
            </a:r>
          </a:p>
          <a:p>
            <a:r>
              <a:rPr lang="id-ID" sz="1600" dirty="0"/>
              <a:t>            tipe = "Kas / Bank"</a:t>
            </a:r>
          </a:p>
          <a:p>
            <a:r>
              <a:rPr lang="id-ID" sz="1600" dirty="0"/>
              <a:t>        ElseIf kode = "2101" Then</a:t>
            </a:r>
          </a:p>
          <a:p>
            <a:r>
              <a:rPr lang="id-ID" sz="1600" dirty="0"/>
              <a:t>            nama = "Account Payable"</a:t>
            </a:r>
          </a:p>
          <a:p>
            <a:r>
              <a:rPr lang="id-ID" sz="1600" dirty="0"/>
              <a:t>            tipe = "Akun Hutang"</a:t>
            </a:r>
          </a:p>
          <a:p>
            <a:r>
              <a:rPr lang="id-ID" sz="1600" dirty="0"/>
              <a:t>        ElseIf kode = "4101" Then</a:t>
            </a:r>
          </a:p>
          <a:p>
            <a:r>
              <a:rPr lang="id-ID" sz="1600" dirty="0"/>
              <a:t>            nama = "Sales"</a:t>
            </a:r>
          </a:p>
          <a:p>
            <a:r>
              <a:rPr lang="id-ID" sz="1600" dirty="0"/>
              <a:t>            tipe = "Pendapatan"</a:t>
            </a:r>
          </a:p>
          <a:p>
            <a:r>
              <a:rPr lang="id-ID" sz="1600" dirty="0"/>
              <a:t>        Else</a:t>
            </a:r>
          </a:p>
          <a:p>
            <a:r>
              <a:rPr lang="id-ID" sz="1600" dirty="0"/>
              <a:t>            nama = "Cost of Sales"</a:t>
            </a:r>
          </a:p>
          <a:p>
            <a:r>
              <a:rPr lang="id-ID" sz="1600" dirty="0"/>
              <a:t>            tipe = "Harga Pokok Penjualan"</a:t>
            </a:r>
          </a:p>
          <a:p>
            <a:r>
              <a:rPr lang="id-ID" sz="1600" dirty="0"/>
              <a:t>        End If</a:t>
            </a:r>
          </a:p>
          <a:p>
            <a:r>
              <a:rPr lang="id-ID" sz="1600" dirty="0"/>
              <a:t>        TextBox1.Text = nama</a:t>
            </a:r>
          </a:p>
          <a:p>
            <a:r>
              <a:rPr lang="id-ID" sz="1600" dirty="0"/>
              <a:t>        TextBox2.Text = tipe</a:t>
            </a:r>
          </a:p>
          <a:p>
            <a:r>
              <a:rPr lang="id-ID" sz="1600" b="1" dirty="0" smtClean="0"/>
              <a:t>End </a:t>
            </a:r>
            <a:r>
              <a:rPr lang="id-ID" sz="1600" b="1" dirty="0"/>
              <a:t>Sub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32823"/>
            <a:ext cx="3662473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5250" indent="-7938">
              <a:buNone/>
            </a:pPr>
            <a:r>
              <a:rPr lang="sv-SE" sz="1700" b="1" dirty="0">
                <a:solidFill>
                  <a:srgbClr val="FF0000"/>
                </a:solidFill>
              </a:rPr>
              <a:t>Bentuk penulisan (syntax) struktur IF…THEN :</a:t>
            </a: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1.IF &lt;kondisi&gt; THEN </a:t>
            </a:r>
            <a:endParaRPr lang="sv-SE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7938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kode program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5250" indent="-7938">
              <a:buNone/>
            </a:pPr>
            <a:endParaRPr lang="sv-SE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95250" indent="-6350">
              <a:buNone/>
            </a:pPr>
            <a:r>
              <a:rPr lang="sv-SE" sz="1700" dirty="0"/>
              <a:t>Bila &lt;kondisi&gt; bernilai True maka &lt;kode program&gt; akan dikerjakan.</a:t>
            </a:r>
          </a:p>
          <a:p>
            <a:pPr marL="728663" indent="-273050">
              <a:buNone/>
            </a:pPr>
            <a:endParaRPr lang="sv-SE" sz="1700" dirty="0"/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&lt;kondisi&gt; THEN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1&gt;</a:t>
            </a:r>
          </a:p>
          <a:p>
            <a:pPr marL="176213" indent="-76200">
              <a:buNone/>
            </a:pP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ELSE</a:t>
            </a:r>
            <a:endParaRPr lang="sv-SE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sv-SE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&lt;</a:t>
            </a: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blok kode program 2&gt;</a:t>
            </a:r>
          </a:p>
          <a:p>
            <a:pPr marL="176213" indent="-76200">
              <a:buNone/>
            </a:pPr>
            <a:r>
              <a:rPr lang="sv-SE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END IF</a:t>
            </a:r>
          </a:p>
          <a:p>
            <a:pPr marL="993775" indent="-273050">
              <a:buNone/>
            </a:pPr>
            <a:endParaRPr lang="sv-SE" sz="1700" dirty="0"/>
          </a:p>
          <a:p>
            <a:pPr marL="95250" indent="-6350">
              <a:buNone/>
            </a:pPr>
            <a:r>
              <a:rPr lang="sv-SE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 &lt;kondisi&gt; bernilai True maka &lt;blok kode program 1&gt; akan dikerjakan, tetapi bila &lt;kondisi&gt; bernilai False maka &lt;blok kode program 2&gt; yang akan dikerjakan.</a:t>
            </a:r>
          </a:p>
        </p:txBody>
      </p:sp>
    </p:spTree>
    <p:extLst>
      <p:ext uri="{BB962C8B-B14F-4D97-AF65-F5344CB8AC3E}">
        <p14:creationId xmlns:p14="http://schemas.microsoft.com/office/powerpoint/2010/main" val="377773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12" y="404664"/>
            <a:ext cx="5837948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7362932" y="1294103"/>
            <a:ext cx="1221504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txtNip</a:t>
            </a:r>
            <a:endParaRPr lang="en-US" sz="2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2932" y="1849609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txtNama</a:t>
            </a:r>
            <a:endParaRPr lang="en-US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6050" y="2968789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+mj-lt"/>
              </a:rPr>
              <a:t>ChkNikah</a:t>
            </a:r>
            <a:endParaRPr lang="en-US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02389" y="3650204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/>
              <a:t>txtJumnak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501128" y="1517532"/>
            <a:ext cx="2789876" cy="76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1"/>
          </p:cNvCxnSpPr>
          <p:nvPr/>
        </p:nvCxnSpPr>
        <p:spPr>
          <a:xfrm>
            <a:off x="6551589" y="1949010"/>
            <a:ext cx="811343" cy="8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>
            <a:off x="5148064" y="3082355"/>
            <a:ext cx="2187986" cy="67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6770802" y="3565717"/>
            <a:ext cx="531587" cy="26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362932" y="2371861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cbGol</a:t>
            </a:r>
            <a:endParaRPr lang="en-US" sz="2400" dirty="0">
              <a:latin typeface="+mj-lt"/>
            </a:endParaRP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4211960" y="2354629"/>
            <a:ext cx="3150972" cy="198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2" y="2065149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+mj-lt"/>
              </a:rPr>
              <a:t>RbtS1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9512" y="2561855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+mj-lt"/>
              </a:rPr>
              <a:t>RbtSma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6394" y="3648240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+mj-lt"/>
              </a:rPr>
              <a:t>RbtS2</a:t>
            </a:r>
            <a:endParaRPr lang="en-US" sz="20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511" y="3126631"/>
            <a:ext cx="1152128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+mj-lt"/>
              </a:rPr>
              <a:t>RbtD3</a:t>
            </a:r>
            <a:endParaRPr lang="en-US" sz="2000" dirty="0">
              <a:latin typeface="+mj-lt"/>
            </a:endParaRPr>
          </a:p>
        </p:txBody>
      </p:sp>
      <p:cxnSp>
        <p:nvCxnSpPr>
          <p:cNvPr id="27" name="Elbow Connector 26"/>
          <p:cNvCxnSpPr>
            <a:endCxn id="24" idx="3"/>
          </p:cNvCxnSpPr>
          <p:nvPr/>
        </p:nvCxnSpPr>
        <p:spPr>
          <a:xfrm rot="10800000">
            <a:off x="1331640" y="2743400"/>
            <a:ext cx="504056" cy="3748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23" idx="3"/>
          </p:cNvCxnSpPr>
          <p:nvPr/>
        </p:nvCxnSpPr>
        <p:spPr>
          <a:xfrm rot="10800000">
            <a:off x="1331640" y="2246694"/>
            <a:ext cx="1872208" cy="8166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8" name="Elbow Connector 1027"/>
          <p:cNvCxnSpPr>
            <a:endCxn id="26" idx="3"/>
          </p:cNvCxnSpPr>
          <p:nvPr/>
        </p:nvCxnSpPr>
        <p:spPr>
          <a:xfrm rot="10800000">
            <a:off x="1331639" y="3308176"/>
            <a:ext cx="413428" cy="23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0" name="Elbow Connector 1029"/>
          <p:cNvCxnSpPr>
            <a:endCxn id="25" idx="3"/>
          </p:cNvCxnSpPr>
          <p:nvPr/>
        </p:nvCxnSpPr>
        <p:spPr>
          <a:xfrm rot="10800000" flipV="1">
            <a:off x="1358522" y="3557467"/>
            <a:ext cx="2178134" cy="272318"/>
          </a:xfrm>
          <a:prstGeom prst="bentConnector3">
            <a:avLst>
              <a:gd name="adj1" fmla="val -508"/>
            </a:avLst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156333" y="3987172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txtGapok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36911" y="4407618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txtKarir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61000" y="4833157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txtTunPen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60665" y="5191750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txtTunis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03848" y="5547612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txtTunak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160665" y="5903474"/>
            <a:ext cx="1344795" cy="263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txtTotal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36050" y="4576563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CmdUlangi</a:t>
            </a:r>
            <a:endParaRPr lang="en-US" sz="2000" dirty="0"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36050" y="5206139"/>
            <a:ext cx="1595587" cy="3630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CmdKeluar</a:t>
            </a:r>
            <a:endParaRPr lang="en-US" sz="2000" dirty="0" smtClean="0">
              <a:latin typeface="+mj-lt"/>
            </a:endParaRPr>
          </a:p>
        </p:txBody>
      </p:sp>
      <p:cxnSp>
        <p:nvCxnSpPr>
          <p:cNvPr id="1050" name="Straight Arrow Connector 1049"/>
          <p:cNvCxnSpPr>
            <a:endCxn id="65" idx="1"/>
          </p:cNvCxnSpPr>
          <p:nvPr/>
        </p:nvCxnSpPr>
        <p:spPr>
          <a:xfrm>
            <a:off x="6770802" y="4708093"/>
            <a:ext cx="565248" cy="5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2" name="Straight Arrow Connector 1051"/>
          <p:cNvCxnSpPr>
            <a:endCxn id="66" idx="1"/>
          </p:cNvCxnSpPr>
          <p:nvPr/>
        </p:nvCxnSpPr>
        <p:spPr>
          <a:xfrm>
            <a:off x="6777287" y="5387683"/>
            <a:ext cx="55876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 E T E N T U A N - 1</a:t>
            </a:r>
            <a:endParaRPr lang="en-US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4089121"/>
              </p:ext>
            </p:extLst>
          </p:nvPr>
        </p:nvGraphicFramePr>
        <p:xfrm>
          <a:off x="719572" y="1268760"/>
          <a:ext cx="727280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392"/>
                <a:gridCol w="2167136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GOLONGAN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GAJI POKOK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TUNJ. KARIER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id-ID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750000</a:t>
                      </a:r>
                      <a:endParaRPr lang="en-US" dirty="0"/>
                    </a:p>
                  </a:txBody>
                  <a:tcPr/>
                </a:tc>
              </a:tr>
              <a:tr h="3888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097" y="3645024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Isian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Di Combo Box</a:t>
            </a:r>
          </a:p>
          <a:p>
            <a:r>
              <a:rPr lang="en-US" sz="2800" dirty="0" smtClean="0"/>
              <a:t> Di  Properties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id-ID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479" y="3552290"/>
            <a:ext cx="4297945" cy="27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1131</TotalTime>
  <Words>1063</Words>
  <Application>Microsoft Office PowerPoint</Application>
  <PresentationFormat>On-screen Show (4:3)</PresentationFormat>
  <Paragraphs>262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Bauhaus 93</vt:lpstr>
      <vt:lpstr>Berlin Sans FB</vt:lpstr>
      <vt:lpstr>Broadway</vt:lpstr>
      <vt:lpstr>Century Schoolbook</vt:lpstr>
      <vt:lpstr>Courier New</vt:lpstr>
      <vt:lpstr>Times New Roman</vt:lpstr>
      <vt:lpstr>Wingdings</vt:lpstr>
      <vt:lpstr>Wingdings 2</vt:lpstr>
      <vt:lpstr>Oriel</vt:lpstr>
      <vt:lpstr>Penggunaan Struktur Kontrol</vt:lpstr>
      <vt:lpstr>Menggenal Struktur Kontrol</vt:lpstr>
      <vt:lpstr>PowerPoint Presentation</vt:lpstr>
      <vt:lpstr>Bentuk penulisan (syntax) struktur SELECT…CASE :</vt:lpstr>
      <vt:lpstr>PowerPoint Presentation</vt:lpstr>
      <vt:lpstr>KETENTUAN</vt:lpstr>
      <vt:lpstr>PowerPoint Presentation</vt:lpstr>
      <vt:lpstr>PowerPoint Presentation</vt:lpstr>
      <vt:lpstr>K E T E N T U A N - 1</vt:lpstr>
      <vt:lpstr>PowerPoint Presentation</vt:lpstr>
      <vt:lpstr>K E T E N T U A N - 2</vt:lpstr>
      <vt:lpstr>PowerPoint Presentation</vt:lpstr>
      <vt:lpstr>PowerPoint Presentation</vt:lpstr>
      <vt:lpstr>K E T E N T U A N - 3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Struktur Kontrol</dc:title>
  <dc:creator>AdiXP</dc:creator>
  <cp:lastModifiedBy>ADIXP</cp:lastModifiedBy>
  <cp:revision>44</cp:revision>
  <dcterms:created xsi:type="dcterms:W3CDTF">2009-10-09T16:29:04Z</dcterms:created>
  <dcterms:modified xsi:type="dcterms:W3CDTF">2015-10-15T01:33:14Z</dcterms:modified>
</cp:coreProperties>
</file>