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2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F60C-BA9E-497F-9441-46311A093CB2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22BF-8CD5-4BB3-9B81-818CCD42B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436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F60C-BA9E-497F-9441-46311A093CB2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22BF-8CD5-4BB3-9B81-818CCD42B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112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F60C-BA9E-497F-9441-46311A093CB2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22BF-8CD5-4BB3-9B81-818CCD42B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82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F60C-BA9E-497F-9441-46311A093CB2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22BF-8CD5-4BB3-9B81-818CCD42B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1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F60C-BA9E-497F-9441-46311A093CB2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22BF-8CD5-4BB3-9B81-818CCD42B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0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F60C-BA9E-497F-9441-46311A093CB2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22BF-8CD5-4BB3-9B81-818CCD42B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197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F60C-BA9E-497F-9441-46311A093CB2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22BF-8CD5-4BB3-9B81-818CCD42B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233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F60C-BA9E-497F-9441-46311A093CB2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22BF-8CD5-4BB3-9B81-818CCD42B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353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F60C-BA9E-497F-9441-46311A093CB2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22BF-8CD5-4BB3-9B81-818CCD42B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873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F60C-BA9E-497F-9441-46311A093CB2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22BF-8CD5-4BB3-9B81-818CCD42B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422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F60C-BA9E-497F-9441-46311A093CB2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22BF-8CD5-4BB3-9B81-818CCD42B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31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0F60C-BA9E-497F-9441-46311A093CB2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A22BF-8CD5-4BB3-9B81-818CCD42B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301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Newton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err="1" smtClean="0">
                <a:latin typeface="Baskerville Old Face" panose="02020602080505020303" pitchFamily="18" charset="0"/>
              </a:rPr>
              <a:t>Tentang</a:t>
            </a:r>
            <a:r>
              <a:rPr lang="en-US" sz="3600" dirty="0" smtClean="0">
                <a:latin typeface="Baskerville Old Face" panose="02020602080505020303" pitchFamily="18" charset="0"/>
              </a:rPr>
              <a:t> </a:t>
            </a:r>
            <a:r>
              <a:rPr lang="en-US" sz="3600" dirty="0" err="1" smtClean="0">
                <a:latin typeface="Baskerville Old Face" panose="02020602080505020303" pitchFamily="18" charset="0"/>
              </a:rPr>
              <a:t>Gerak</a:t>
            </a:r>
            <a:endParaRPr lang="en-US" sz="36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65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Jenis-Jenis</a:t>
            </a:r>
            <a:r>
              <a:rPr lang="en-US" dirty="0"/>
              <a:t> Gaya </a:t>
            </a:r>
            <a:r>
              <a:rPr lang="en-US" dirty="0" smtClean="0"/>
              <a:t>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928530"/>
            <a:ext cx="8204316" cy="349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64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Uraian</a:t>
            </a:r>
            <a:r>
              <a:rPr lang="en-US" dirty="0" smtClean="0"/>
              <a:t> Gaya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Datar</a:t>
            </a:r>
            <a:endParaRPr lang="en-US" dirty="0"/>
          </a:p>
        </p:txBody>
      </p:sp>
      <p:grpSp>
        <p:nvGrpSpPr>
          <p:cNvPr id="4" name="Group 68"/>
          <p:cNvGrpSpPr>
            <a:grpSpLocks/>
          </p:cNvGrpSpPr>
          <p:nvPr/>
        </p:nvGrpSpPr>
        <p:grpSpPr bwMode="auto">
          <a:xfrm>
            <a:off x="917575" y="2403922"/>
            <a:ext cx="3654425" cy="2990850"/>
            <a:chOff x="374" y="750"/>
            <a:chExt cx="2302" cy="1884"/>
          </a:xfrm>
        </p:grpSpPr>
        <p:sp>
          <p:nvSpPr>
            <p:cNvPr id="5" name="Text Box 15"/>
            <p:cNvSpPr txBox="1">
              <a:spLocks noChangeArrowheads="1"/>
            </p:cNvSpPr>
            <p:nvPr/>
          </p:nvSpPr>
          <p:spPr bwMode="auto">
            <a:xfrm>
              <a:off x="374" y="914"/>
              <a:ext cx="10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/>
                <a:t>Benda diam</a:t>
              </a:r>
              <a:r>
                <a:rPr lang="en-US"/>
                <a:t>  </a:t>
              </a:r>
            </a:p>
          </p:txBody>
        </p:sp>
        <p:sp>
          <p:nvSpPr>
            <p:cNvPr id="6" name="Rectangle 14"/>
            <p:cNvSpPr>
              <a:spLocks noChangeArrowheads="1"/>
            </p:cNvSpPr>
            <p:nvPr/>
          </p:nvSpPr>
          <p:spPr bwMode="auto">
            <a:xfrm>
              <a:off x="837" y="1841"/>
              <a:ext cx="1529" cy="234"/>
            </a:xfrm>
            <a:prstGeom prst="rect">
              <a:avLst/>
            </a:prstGeom>
            <a:gradFill rotWithShape="0">
              <a:gsLst>
                <a:gs pos="0">
                  <a:srgbClr val="CCFFCC">
                    <a:gamma/>
                    <a:shade val="76078"/>
                    <a:invGamma/>
                  </a:srgbClr>
                </a:gs>
                <a:gs pos="100000">
                  <a:srgbClr val="CCFFCC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1294" y="1433"/>
              <a:ext cx="606" cy="397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1910" y="1565"/>
              <a:ext cx="357" cy="0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2259" y="1413"/>
              <a:ext cx="2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/>
                <a:t>F</a:t>
              </a:r>
              <a:endParaRPr 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1582" y="1678"/>
              <a:ext cx="0" cy="61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1582" y="1025"/>
              <a:ext cx="0" cy="612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1553" y="1637"/>
              <a:ext cx="39" cy="5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1435" y="2269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/>
                <a:t>W</a:t>
              </a:r>
              <a:endParaRPr lang="en-US"/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1494" y="750"/>
              <a:ext cx="3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/>
                <a:t>N</a:t>
              </a:r>
              <a:endParaRPr lang="en-US"/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710" y="1484"/>
              <a:ext cx="26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/>
                <a:t>f</a:t>
              </a:r>
              <a:r>
                <a:rPr lang="en-US" sz="3200" baseline="-25000"/>
                <a:t>s</a:t>
              </a:r>
              <a:endParaRPr lang="en-US"/>
            </a:p>
          </p:txBody>
        </p:sp>
        <p:sp>
          <p:nvSpPr>
            <p:cNvPr id="16" name="Line 28"/>
            <p:cNvSpPr>
              <a:spLocks noChangeShapeType="1"/>
            </p:cNvSpPr>
            <p:nvPr/>
          </p:nvSpPr>
          <p:spPr bwMode="auto">
            <a:xfrm>
              <a:off x="947" y="1688"/>
              <a:ext cx="357" cy="0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AutoShape 35"/>
            <p:cNvSpPr>
              <a:spLocks/>
            </p:cNvSpPr>
            <p:nvPr/>
          </p:nvSpPr>
          <p:spPr bwMode="auto">
            <a:xfrm>
              <a:off x="1920" y="2111"/>
              <a:ext cx="756" cy="214"/>
            </a:xfrm>
            <a:prstGeom prst="borderCallout2">
              <a:avLst>
                <a:gd name="adj1" fmla="val 33644"/>
                <a:gd name="adj2" fmla="val -6347"/>
                <a:gd name="adj3" fmla="val 33644"/>
                <a:gd name="adj4" fmla="val -18120"/>
                <a:gd name="adj5" fmla="val 105139"/>
                <a:gd name="adj6" fmla="val -30157"/>
              </a:avLst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600" i="1"/>
                <a:t>Gaya berat</a:t>
              </a:r>
              <a:endParaRPr lang="en-US"/>
            </a:p>
          </p:txBody>
        </p:sp>
        <p:sp>
          <p:nvSpPr>
            <p:cNvPr id="18" name="AutoShape 38"/>
            <p:cNvSpPr>
              <a:spLocks/>
            </p:cNvSpPr>
            <p:nvPr/>
          </p:nvSpPr>
          <p:spPr bwMode="auto">
            <a:xfrm>
              <a:off x="1872" y="1145"/>
              <a:ext cx="804" cy="214"/>
            </a:xfrm>
            <a:prstGeom prst="borderCallout2">
              <a:avLst>
                <a:gd name="adj1" fmla="val 33644"/>
                <a:gd name="adj2" fmla="val -5972"/>
                <a:gd name="adj3" fmla="val 33644"/>
                <a:gd name="adj4" fmla="val -16917"/>
                <a:gd name="adj5" fmla="val -54671"/>
                <a:gd name="adj6" fmla="val -28356"/>
              </a:avLst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600" i="1"/>
                <a:t>Gaya normal</a:t>
              </a:r>
              <a:endParaRPr lang="en-US"/>
            </a:p>
          </p:txBody>
        </p:sp>
        <p:grpSp>
          <p:nvGrpSpPr>
            <p:cNvPr id="19" name="Group 47"/>
            <p:cNvGrpSpPr>
              <a:grpSpLocks/>
            </p:cNvGrpSpPr>
            <p:nvPr/>
          </p:nvGrpSpPr>
          <p:grpSpPr bwMode="auto">
            <a:xfrm>
              <a:off x="672" y="1800"/>
              <a:ext cx="717" cy="755"/>
              <a:chOff x="672" y="1800"/>
              <a:chExt cx="717" cy="755"/>
            </a:xfrm>
          </p:grpSpPr>
          <p:sp>
            <p:nvSpPr>
              <p:cNvPr id="20" name="Text Box 45"/>
              <p:cNvSpPr txBox="1">
                <a:spLocks noChangeArrowheads="1"/>
              </p:cNvSpPr>
              <p:nvPr/>
            </p:nvSpPr>
            <p:spPr bwMode="auto">
              <a:xfrm>
                <a:off x="677" y="2187"/>
                <a:ext cx="712" cy="368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i="1"/>
                  <a:t>Gaya gesek</a:t>
                </a:r>
                <a:br>
                  <a:rPr lang="en-US" sz="1600" i="1"/>
                </a:br>
                <a:r>
                  <a:rPr lang="en-US" sz="1600" i="1"/>
                  <a:t>statik</a:t>
                </a:r>
                <a:endParaRPr lang="en-US"/>
              </a:p>
            </p:txBody>
          </p:sp>
          <p:sp>
            <p:nvSpPr>
              <p:cNvPr id="21" name="Line 46"/>
              <p:cNvSpPr>
                <a:spLocks noChangeShapeType="1"/>
              </p:cNvSpPr>
              <p:nvPr/>
            </p:nvSpPr>
            <p:spPr bwMode="auto">
              <a:xfrm flipV="1">
                <a:off x="672" y="1800"/>
                <a:ext cx="96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" name="Group 70"/>
          <p:cNvGrpSpPr>
            <a:grpSpLocks/>
          </p:cNvGrpSpPr>
          <p:nvPr/>
        </p:nvGrpSpPr>
        <p:grpSpPr bwMode="auto">
          <a:xfrm>
            <a:off x="5028048" y="2270572"/>
            <a:ext cx="4027488" cy="3163888"/>
            <a:chOff x="2750" y="654"/>
            <a:chExt cx="2537" cy="1993"/>
          </a:xfrm>
        </p:grpSpPr>
        <p:sp>
          <p:nvSpPr>
            <p:cNvPr id="23" name="Rectangle 67"/>
            <p:cNvSpPr>
              <a:spLocks noChangeArrowheads="1"/>
            </p:cNvSpPr>
            <p:nvPr/>
          </p:nvSpPr>
          <p:spPr bwMode="auto">
            <a:xfrm>
              <a:off x="3345" y="1829"/>
              <a:ext cx="1529" cy="234"/>
            </a:xfrm>
            <a:prstGeom prst="rect">
              <a:avLst/>
            </a:prstGeom>
            <a:gradFill rotWithShape="0">
              <a:gsLst>
                <a:gs pos="0">
                  <a:srgbClr val="CCFFCC">
                    <a:gamma/>
                    <a:shade val="76078"/>
                    <a:invGamma/>
                  </a:srgbClr>
                </a:gs>
                <a:gs pos="100000">
                  <a:srgbClr val="CCFFCC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32"/>
            <p:cNvSpPr txBox="1">
              <a:spLocks noChangeArrowheads="1"/>
            </p:cNvSpPr>
            <p:nvPr/>
          </p:nvSpPr>
          <p:spPr bwMode="auto">
            <a:xfrm>
              <a:off x="2750" y="952"/>
              <a:ext cx="121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/>
                <a:t>Benda bergerak</a:t>
              </a:r>
              <a:endParaRPr lang="en-US"/>
            </a:p>
          </p:txBody>
        </p:sp>
        <p:sp>
          <p:nvSpPr>
            <p:cNvPr id="25" name="AutoShape 39"/>
            <p:cNvSpPr>
              <a:spLocks/>
            </p:cNvSpPr>
            <p:nvPr/>
          </p:nvSpPr>
          <p:spPr bwMode="auto">
            <a:xfrm>
              <a:off x="3204" y="2186"/>
              <a:ext cx="732" cy="368"/>
            </a:xfrm>
            <a:prstGeom prst="borderCallout2">
              <a:avLst>
                <a:gd name="adj1" fmla="val 19565"/>
                <a:gd name="adj2" fmla="val -6556"/>
                <a:gd name="adj3" fmla="val 19565"/>
                <a:gd name="adj4" fmla="val -13935"/>
                <a:gd name="adj5" fmla="val -109509"/>
                <a:gd name="adj6" fmla="val -21310"/>
              </a:avLst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600" i="1"/>
                <a:t>Gaya gesek kinetik</a:t>
              </a:r>
              <a:endParaRPr lang="en-US"/>
            </a:p>
          </p:txBody>
        </p:sp>
        <p:sp>
          <p:nvSpPr>
            <p:cNvPr id="26" name="Rectangle 18"/>
            <p:cNvSpPr>
              <a:spLocks noChangeArrowheads="1"/>
            </p:cNvSpPr>
            <p:nvPr/>
          </p:nvSpPr>
          <p:spPr bwMode="auto">
            <a:xfrm>
              <a:off x="3740" y="1386"/>
              <a:ext cx="647" cy="42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19"/>
            <p:cNvSpPr>
              <a:spLocks noChangeShapeType="1"/>
            </p:cNvSpPr>
            <p:nvPr/>
          </p:nvSpPr>
          <p:spPr bwMode="auto">
            <a:xfrm>
              <a:off x="4398" y="1528"/>
              <a:ext cx="647" cy="0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Text Box 20"/>
            <p:cNvSpPr txBox="1">
              <a:spLocks noChangeArrowheads="1"/>
            </p:cNvSpPr>
            <p:nvPr/>
          </p:nvSpPr>
          <p:spPr bwMode="auto">
            <a:xfrm>
              <a:off x="5015" y="1353"/>
              <a:ext cx="2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/>
                <a:t>F</a:t>
              </a:r>
              <a:endParaRPr lang="en-US"/>
            </a:p>
          </p:txBody>
        </p:sp>
        <p:sp>
          <p:nvSpPr>
            <p:cNvPr id="29" name="Line 21"/>
            <p:cNvSpPr>
              <a:spLocks noChangeShapeType="1"/>
            </p:cNvSpPr>
            <p:nvPr/>
          </p:nvSpPr>
          <p:spPr bwMode="auto">
            <a:xfrm>
              <a:off x="3199" y="1692"/>
              <a:ext cx="552" cy="0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22"/>
            <p:cNvSpPr>
              <a:spLocks noChangeShapeType="1"/>
            </p:cNvSpPr>
            <p:nvPr/>
          </p:nvSpPr>
          <p:spPr bwMode="auto">
            <a:xfrm>
              <a:off x="4048" y="1648"/>
              <a:ext cx="0" cy="656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23"/>
            <p:cNvSpPr>
              <a:spLocks noChangeShapeType="1"/>
            </p:cNvSpPr>
            <p:nvPr/>
          </p:nvSpPr>
          <p:spPr bwMode="auto">
            <a:xfrm>
              <a:off x="4048" y="949"/>
              <a:ext cx="0" cy="656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24"/>
            <p:cNvSpPr>
              <a:spLocks noChangeArrowheads="1"/>
            </p:cNvSpPr>
            <p:nvPr/>
          </p:nvSpPr>
          <p:spPr bwMode="auto">
            <a:xfrm>
              <a:off x="4017" y="1605"/>
              <a:ext cx="41" cy="5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Text Box 25"/>
            <p:cNvSpPr txBox="1">
              <a:spLocks noChangeArrowheads="1"/>
            </p:cNvSpPr>
            <p:nvPr/>
          </p:nvSpPr>
          <p:spPr bwMode="auto">
            <a:xfrm>
              <a:off x="3890" y="2282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/>
                <a:t>W</a:t>
              </a:r>
              <a:endParaRPr lang="en-US"/>
            </a:p>
          </p:txBody>
        </p:sp>
        <p:sp>
          <p:nvSpPr>
            <p:cNvPr id="34" name="Text Box 26"/>
            <p:cNvSpPr txBox="1">
              <a:spLocks noChangeArrowheads="1"/>
            </p:cNvSpPr>
            <p:nvPr/>
          </p:nvSpPr>
          <p:spPr bwMode="auto">
            <a:xfrm>
              <a:off x="3954" y="654"/>
              <a:ext cx="3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/>
                <a:t>N</a:t>
              </a:r>
              <a:endParaRPr lang="en-US"/>
            </a:p>
          </p:txBody>
        </p:sp>
        <p:sp>
          <p:nvSpPr>
            <p:cNvPr id="35" name="Text Box 27"/>
            <p:cNvSpPr txBox="1">
              <a:spLocks noChangeArrowheads="1"/>
            </p:cNvSpPr>
            <p:nvPr/>
          </p:nvSpPr>
          <p:spPr bwMode="auto">
            <a:xfrm>
              <a:off x="2978" y="1462"/>
              <a:ext cx="28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/>
                <a:t>f</a:t>
              </a:r>
              <a:r>
                <a:rPr lang="en-US" sz="3200" baseline="-25000"/>
                <a:t>k</a:t>
              </a:r>
              <a:endParaRPr lang="en-US"/>
            </a:p>
          </p:txBody>
        </p:sp>
        <p:sp>
          <p:nvSpPr>
            <p:cNvPr id="36" name="AutoShape 31"/>
            <p:cNvSpPr>
              <a:spLocks noChangeArrowheads="1"/>
            </p:cNvSpPr>
            <p:nvPr/>
          </p:nvSpPr>
          <p:spPr bwMode="auto">
            <a:xfrm>
              <a:off x="4281" y="1015"/>
              <a:ext cx="382" cy="240"/>
            </a:xfrm>
            <a:prstGeom prst="rightArrow">
              <a:avLst>
                <a:gd name="adj1" fmla="val 50000"/>
                <a:gd name="adj2" fmla="val 39792"/>
              </a:avLst>
            </a:prstGeom>
            <a:solidFill>
              <a:srgbClr val="FFCC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41"/>
            <p:cNvSpPr txBox="1">
              <a:spLocks noChangeArrowheads="1"/>
            </p:cNvSpPr>
            <p:nvPr/>
          </p:nvSpPr>
          <p:spPr bwMode="auto">
            <a:xfrm>
              <a:off x="4696" y="960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/>
                <a:t>a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6720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Uraian</a:t>
            </a:r>
            <a:r>
              <a:rPr lang="en-US" dirty="0"/>
              <a:t> Gaya </a:t>
            </a:r>
            <a:r>
              <a:rPr lang="en-US" dirty="0" smtClean="0"/>
              <a:t>(</a:t>
            </a:r>
            <a:r>
              <a:rPr lang="en-US" dirty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Bidang</a:t>
            </a:r>
            <a:r>
              <a:rPr lang="en-US" dirty="0" smtClean="0"/>
              <a:t> Miring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0174" y="2398264"/>
            <a:ext cx="5164700" cy="335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16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1711" y="1500174"/>
            <a:ext cx="35719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1.</a:t>
            </a:r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1312008" y="1514291"/>
            <a:ext cx="5500726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id-ID" dirty="0" smtClean="0"/>
              <a:t>Pada sebuah meja terdapat balok yang dikenai gaya sebesar 50 N dengan massa balok 4 kg diam diatas bidang yang licin.Tentukan percepatan dari balok tersebut?</a:t>
            </a:r>
            <a:endParaRPr lang="id-ID" dirty="0"/>
          </a:p>
        </p:txBody>
      </p:sp>
      <p:grpSp>
        <p:nvGrpSpPr>
          <p:cNvPr id="13" name="Group 12"/>
          <p:cNvGrpSpPr/>
          <p:nvPr/>
        </p:nvGrpSpPr>
        <p:grpSpPr>
          <a:xfrm>
            <a:off x="1794765" y="2714620"/>
            <a:ext cx="4073554" cy="1500198"/>
            <a:chOff x="4357686" y="2714620"/>
            <a:chExt cx="4073554" cy="1500198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4714876" y="3214686"/>
              <a:ext cx="714380" cy="1588"/>
            </a:xfrm>
            <a:prstGeom prst="straightConnector1">
              <a:avLst/>
            </a:prstGeom>
            <a:ln>
              <a:solidFill>
                <a:srgbClr val="7030A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357686" y="2714620"/>
              <a:ext cx="11430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/>
                <a:t>F= 50  N</a:t>
              </a:r>
              <a:endParaRPr lang="id-ID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500694" y="2857496"/>
              <a:ext cx="642942" cy="571504"/>
            </a:xfrm>
            <a:prstGeom prst="rect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d-ID" dirty="0" smtClean="0"/>
                <a:t>4 kg</a:t>
              </a:r>
              <a:endParaRPr lang="id-ID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572396" y="2857496"/>
              <a:ext cx="642942" cy="571504"/>
            </a:xfrm>
            <a:prstGeom prst="rect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d-ID" dirty="0" smtClean="0"/>
                <a:t>4 kg</a:t>
              </a:r>
              <a:endParaRPr lang="id-ID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5143504" y="3429000"/>
              <a:ext cx="3286148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4751389" y="3821115"/>
              <a:ext cx="785818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8037537" y="3821115"/>
              <a:ext cx="785818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/>
          <p:nvPr/>
        </p:nvSpPr>
        <p:spPr>
          <a:xfrm>
            <a:off x="3497018" y="541832"/>
            <a:ext cx="1346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dirty="0" smtClean="0">
                <a:latin typeface="Copperplate Gothic Bold" pitchFamily="34" charset="0"/>
                <a:cs typeface="Times New Roman" pitchFamily="18" charset="0"/>
              </a:rPr>
              <a:t>LATIHAN</a:t>
            </a:r>
            <a:endParaRPr lang="id-ID" dirty="0">
              <a:latin typeface="Copperplate Gothic Bold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43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2756" y="1500174"/>
            <a:ext cx="5429288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id-ID" dirty="0" smtClean="0"/>
              <a:t>Dua benda yang beratnya w</a:t>
            </a:r>
            <a:r>
              <a:rPr lang="id-ID" baseline="-25000" dirty="0" smtClean="0"/>
              <a:t>1</a:t>
            </a:r>
            <a:r>
              <a:rPr lang="id-ID" dirty="0" smtClean="0"/>
              <a:t> dan w</a:t>
            </a:r>
            <a:r>
              <a:rPr lang="id-ID" baseline="-25000" dirty="0" smtClean="0"/>
              <a:t>2</a:t>
            </a:r>
            <a:r>
              <a:rPr lang="id-ID" dirty="0" smtClean="0"/>
              <a:t> dirangkai seperti gambar. Bila sistem dalam keadaan seimbang dan gesekan pada bidang dan katrol di abaikan,tentukan perbandingan berat w</a:t>
            </a:r>
            <a:r>
              <a:rPr lang="id-ID" baseline="-25000" dirty="0" smtClean="0"/>
              <a:t>1</a:t>
            </a:r>
            <a:r>
              <a:rPr lang="id-ID" dirty="0" smtClean="0"/>
              <a:t> dan w</a:t>
            </a:r>
            <a:r>
              <a:rPr lang="id-ID" baseline="-25000" dirty="0" smtClean="0"/>
              <a:t>2</a:t>
            </a:r>
            <a:r>
              <a:rPr lang="id-ID" dirty="0" smtClean="0"/>
              <a:t> ?</a:t>
            </a:r>
            <a:endParaRPr lang="id-ID" dirty="0"/>
          </a:p>
        </p:txBody>
      </p:sp>
      <p:grpSp>
        <p:nvGrpSpPr>
          <p:cNvPr id="86" name="Group 85"/>
          <p:cNvGrpSpPr/>
          <p:nvPr/>
        </p:nvGrpSpPr>
        <p:grpSpPr>
          <a:xfrm>
            <a:off x="2161213" y="2773916"/>
            <a:ext cx="4205994" cy="2726786"/>
            <a:chOff x="4286248" y="2714620"/>
            <a:chExt cx="4205994" cy="2726786"/>
          </a:xfrm>
        </p:grpSpPr>
        <p:grpSp>
          <p:nvGrpSpPr>
            <p:cNvPr id="76" name="Group 75"/>
            <p:cNvGrpSpPr/>
            <p:nvPr/>
          </p:nvGrpSpPr>
          <p:grpSpPr>
            <a:xfrm>
              <a:off x="4429124" y="2857496"/>
              <a:ext cx="3286942" cy="1429554"/>
              <a:chOff x="3500430" y="4143380"/>
              <a:chExt cx="3286942" cy="1429554"/>
            </a:xfrm>
            <a:noFill/>
          </p:grpSpPr>
          <p:cxnSp>
            <p:nvCxnSpPr>
              <p:cNvPr id="7" name="Straight Connector 6"/>
              <p:cNvCxnSpPr/>
              <p:nvPr/>
            </p:nvCxnSpPr>
            <p:spPr>
              <a:xfrm flipV="1">
                <a:off x="3571868" y="4214024"/>
                <a:ext cx="3214710" cy="1357322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3500430" y="5571346"/>
                <a:ext cx="3286148" cy="1588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rot="5400000" flipH="1" flipV="1">
                <a:off x="6072198" y="4856966"/>
                <a:ext cx="1428760" cy="1588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2" name="Group 81"/>
            <p:cNvGrpSpPr/>
            <p:nvPr/>
          </p:nvGrpSpPr>
          <p:grpSpPr>
            <a:xfrm>
              <a:off x="4286248" y="2714620"/>
              <a:ext cx="4205994" cy="2726786"/>
              <a:chOff x="4295096" y="1643050"/>
              <a:chExt cx="4205994" cy="2726786"/>
            </a:xfrm>
            <a:noFill/>
          </p:grpSpPr>
          <p:grpSp>
            <p:nvGrpSpPr>
              <p:cNvPr id="79" name="Group 78"/>
              <p:cNvGrpSpPr/>
              <p:nvPr/>
            </p:nvGrpSpPr>
            <p:grpSpPr>
              <a:xfrm>
                <a:off x="4295096" y="1643050"/>
                <a:ext cx="3921741" cy="2357454"/>
                <a:chOff x="4295096" y="1643050"/>
                <a:chExt cx="3921741" cy="2357454"/>
              </a:xfrm>
              <a:grpFill/>
            </p:grpSpPr>
            <p:sp>
              <p:nvSpPr>
                <p:cNvPr id="54" name="TextBox 53"/>
                <p:cNvSpPr txBox="1"/>
                <p:nvPr/>
              </p:nvSpPr>
              <p:spPr>
                <a:xfrm>
                  <a:off x="5500694" y="3214686"/>
                  <a:ext cx="500066" cy="261610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id-ID" sz="1100" dirty="0" smtClean="0"/>
                    <a:t>w</a:t>
                  </a:r>
                  <a:r>
                    <a:rPr lang="id-ID" sz="1100" baseline="-25000" dirty="0" smtClean="0"/>
                    <a:t>1</a:t>
                  </a:r>
                  <a:endParaRPr lang="id-ID" sz="1100" dirty="0"/>
                </a:p>
              </p:txBody>
            </p:sp>
            <p:sp>
              <p:nvSpPr>
                <p:cNvPr id="56" name="TextBox 55"/>
                <p:cNvSpPr txBox="1"/>
                <p:nvPr/>
              </p:nvSpPr>
              <p:spPr>
                <a:xfrm rot="20225935">
                  <a:off x="4295096" y="2711784"/>
                  <a:ext cx="1143008" cy="276999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id-ID" sz="1200" dirty="0" smtClean="0"/>
                    <a:t>W</a:t>
                  </a:r>
                  <a:r>
                    <a:rPr lang="id-ID" sz="1200" baseline="-25000" dirty="0" smtClean="0"/>
                    <a:t>1</a:t>
                  </a:r>
                  <a:r>
                    <a:rPr lang="id-ID" sz="1200" dirty="0" smtClean="0"/>
                    <a:t> sin  30</a:t>
                  </a:r>
                  <a:r>
                    <a:rPr lang="id-ID" sz="1200" baseline="30000" dirty="0" smtClean="0"/>
                    <a:t>0</a:t>
                  </a:r>
                  <a:endParaRPr lang="id-ID" sz="1200" dirty="0"/>
                </a:p>
              </p:txBody>
            </p:sp>
            <p:grpSp>
              <p:nvGrpSpPr>
                <p:cNvPr id="78" name="Group 77"/>
                <p:cNvGrpSpPr/>
                <p:nvPr/>
              </p:nvGrpSpPr>
              <p:grpSpPr>
                <a:xfrm>
                  <a:off x="5357818" y="1643050"/>
                  <a:ext cx="2859019" cy="2357454"/>
                  <a:chOff x="5500694" y="1500174"/>
                  <a:chExt cx="2859019" cy="2357454"/>
                </a:xfrm>
                <a:grpFill/>
              </p:grpSpPr>
              <p:cxnSp>
                <p:nvCxnSpPr>
                  <p:cNvPr id="24" name="Straight Arrow Connector 23"/>
                  <p:cNvCxnSpPr/>
                  <p:nvPr/>
                </p:nvCxnSpPr>
                <p:spPr>
                  <a:xfrm rot="16200000" flipH="1">
                    <a:off x="6143636" y="2285992"/>
                    <a:ext cx="500066" cy="214314"/>
                  </a:xfrm>
                  <a:prstGeom prst="straightConnector1">
                    <a:avLst/>
                  </a:prstGeom>
                  <a:grpFill/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77" name="Group 76"/>
                  <p:cNvGrpSpPr/>
                  <p:nvPr/>
                </p:nvGrpSpPr>
                <p:grpSpPr>
                  <a:xfrm>
                    <a:off x="5500694" y="1500174"/>
                    <a:ext cx="2859019" cy="2357454"/>
                    <a:chOff x="5429256" y="2000240"/>
                    <a:chExt cx="2859019" cy="2357454"/>
                  </a:xfrm>
                  <a:grpFill/>
                </p:grpSpPr>
                <p:cxnSp>
                  <p:nvCxnSpPr>
                    <p:cNvPr id="23" name="Straight Arrow Connector 22"/>
                    <p:cNvCxnSpPr/>
                    <p:nvPr/>
                  </p:nvCxnSpPr>
                  <p:spPr>
                    <a:xfrm flipV="1">
                      <a:off x="6072198" y="2071678"/>
                      <a:ext cx="1500198" cy="642942"/>
                    </a:xfrm>
                    <a:prstGeom prst="straightConnector1">
                      <a:avLst/>
                    </a:prstGeom>
                    <a:grpFill/>
                    <a:ln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68" name="Group 67"/>
                    <p:cNvGrpSpPr/>
                    <p:nvPr/>
                  </p:nvGrpSpPr>
                  <p:grpSpPr>
                    <a:xfrm>
                      <a:off x="5429256" y="2000240"/>
                      <a:ext cx="2859019" cy="2357454"/>
                      <a:chOff x="5429256" y="2000240"/>
                      <a:chExt cx="2859019" cy="2357454"/>
                    </a:xfrm>
                    <a:grpFill/>
                  </p:grpSpPr>
                  <p:sp>
                    <p:nvSpPr>
                      <p:cNvPr id="16" name="Rectangle 15"/>
                      <p:cNvSpPr/>
                      <p:nvPr/>
                    </p:nvSpPr>
                    <p:spPr>
                      <a:xfrm rot="20289683">
                        <a:off x="5784949" y="2398664"/>
                        <a:ext cx="642942" cy="500066"/>
                      </a:xfrm>
                      <a:prstGeom prst="rect">
                        <a:avLst/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d-ID"/>
                      </a:p>
                    </p:txBody>
                  </p:sp>
                  <p:sp>
                    <p:nvSpPr>
                      <p:cNvPr id="17" name="Rectangle 16"/>
                      <p:cNvSpPr/>
                      <p:nvPr/>
                    </p:nvSpPr>
                    <p:spPr>
                      <a:xfrm rot="5400000">
                        <a:off x="7873999" y="3371914"/>
                        <a:ext cx="398425" cy="430126"/>
                      </a:xfrm>
                      <a:prstGeom prst="rect">
                        <a:avLst/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d-ID"/>
                      </a:p>
                    </p:txBody>
                  </p:sp>
                  <p:sp>
                    <p:nvSpPr>
                      <p:cNvPr id="19" name="Oval 18"/>
                      <p:cNvSpPr/>
                      <p:nvPr/>
                    </p:nvSpPr>
                    <p:spPr>
                      <a:xfrm>
                        <a:off x="7500958" y="2000240"/>
                        <a:ext cx="571504" cy="428628"/>
                      </a:xfrm>
                      <a:prstGeom prst="ellipse">
                        <a:avLst/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d-ID"/>
                      </a:p>
                    </p:txBody>
                  </p:sp>
                  <p:cxnSp>
                    <p:nvCxnSpPr>
                      <p:cNvPr id="25" name="Straight Arrow Connector 24"/>
                      <p:cNvCxnSpPr/>
                      <p:nvPr/>
                    </p:nvCxnSpPr>
                    <p:spPr>
                      <a:xfrm rot="5400000">
                        <a:off x="7785915" y="4071148"/>
                        <a:ext cx="571504" cy="1588"/>
                      </a:xfrm>
                      <a:prstGeom prst="straightConnector1">
                        <a:avLst/>
                      </a:prstGeom>
                      <a:grpFill/>
                      <a:ln>
                        <a:solidFill>
                          <a:schemeClr val="tx1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0" name="Straight Arrow Connector 29"/>
                      <p:cNvCxnSpPr/>
                      <p:nvPr/>
                    </p:nvCxnSpPr>
                    <p:spPr>
                      <a:xfrm rot="10800000" flipV="1">
                        <a:off x="5429256" y="2643179"/>
                        <a:ext cx="785818" cy="357191"/>
                      </a:xfrm>
                      <a:prstGeom prst="straightConnector1">
                        <a:avLst/>
                      </a:prstGeom>
                      <a:grpFill/>
                      <a:ln>
                        <a:solidFill>
                          <a:schemeClr val="tx1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" name="Straight Arrow Connector 34"/>
                      <p:cNvCxnSpPr>
                        <a:endCxn id="19" idx="6"/>
                      </p:cNvCxnSpPr>
                      <p:nvPr/>
                    </p:nvCxnSpPr>
                    <p:spPr>
                      <a:xfrm rot="16200000" flipV="1">
                        <a:off x="7466083" y="2820933"/>
                        <a:ext cx="1214446" cy="1688"/>
                      </a:xfrm>
                      <a:prstGeom prst="straightConnector1">
                        <a:avLst/>
                      </a:prstGeom>
                      <a:grpFill/>
                      <a:ln>
                        <a:solidFill>
                          <a:schemeClr val="tx1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3" name="Straight Arrow Connector 42"/>
                      <p:cNvCxnSpPr/>
                      <p:nvPr/>
                    </p:nvCxnSpPr>
                    <p:spPr>
                      <a:xfrm rot="5400000">
                        <a:off x="5572132" y="2786058"/>
                        <a:ext cx="785818" cy="500066"/>
                      </a:xfrm>
                      <a:prstGeom prst="straightConnector1">
                        <a:avLst/>
                      </a:prstGeom>
                      <a:grpFill/>
                      <a:ln>
                        <a:solidFill>
                          <a:schemeClr val="tx1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55" name="TextBox 54"/>
                      <p:cNvSpPr txBox="1"/>
                      <p:nvPr/>
                    </p:nvSpPr>
                    <p:spPr>
                      <a:xfrm>
                        <a:off x="6286512" y="3143248"/>
                        <a:ext cx="1143008" cy="276999"/>
                      </a:xfrm>
                      <a:prstGeom prst="rect">
                        <a:avLst/>
                      </a:prstGeom>
                      <a:grpFill/>
                      <a:ln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id-ID" sz="1200" dirty="0" smtClean="0"/>
                          <a:t>W</a:t>
                        </a:r>
                        <a:r>
                          <a:rPr lang="id-ID" sz="1200" baseline="-25000" dirty="0" smtClean="0"/>
                          <a:t>1</a:t>
                        </a:r>
                        <a:r>
                          <a:rPr lang="id-ID" sz="1200" dirty="0" smtClean="0"/>
                          <a:t> cos 30</a:t>
                        </a:r>
                        <a:r>
                          <a:rPr lang="id-ID" sz="1200" baseline="30000" dirty="0" smtClean="0"/>
                          <a:t>0</a:t>
                        </a:r>
                        <a:endParaRPr lang="id-ID" sz="1200" dirty="0"/>
                      </a:p>
                    </p:txBody>
                  </p:sp>
                  <p:sp>
                    <p:nvSpPr>
                      <p:cNvPr id="57" name="TextBox 56"/>
                      <p:cNvSpPr txBox="1"/>
                      <p:nvPr/>
                    </p:nvSpPr>
                    <p:spPr>
                      <a:xfrm>
                        <a:off x="6000760" y="2857496"/>
                        <a:ext cx="428628" cy="276999"/>
                      </a:xfrm>
                      <a:prstGeom prst="rect">
                        <a:avLst/>
                      </a:prstGeom>
                      <a:grpFill/>
                      <a:ln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id-ID" sz="1200" dirty="0" smtClean="0"/>
                          <a:t>30</a:t>
                        </a:r>
                        <a:r>
                          <a:rPr lang="id-ID" sz="1200" baseline="30000" dirty="0" smtClean="0"/>
                          <a:t>0</a:t>
                        </a:r>
                        <a:endParaRPr lang="id-ID" sz="1200" dirty="0"/>
                      </a:p>
                    </p:txBody>
                  </p:sp>
                </p:grpSp>
              </p:grpSp>
            </p:grpSp>
          </p:grpSp>
          <p:sp>
            <p:nvSpPr>
              <p:cNvPr id="80" name="TextBox 79"/>
              <p:cNvSpPr txBox="1"/>
              <p:nvPr/>
            </p:nvSpPr>
            <p:spPr>
              <a:xfrm>
                <a:off x="8143900" y="2285992"/>
                <a:ext cx="357190" cy="369332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id-ID" dirty="0" smtClean="0"/>
                  <a:t>T</a:t>
                </a:r>
                <a:endParaRPr lang="id-ID" dirty="0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7786710" y="4000504"/>
                <a:ext cx="500066" cy="369332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id-ID" dirty="0" smtClean="0"/>
                  <a:t>w</a:t>
                </a:r>
                <a:r>
                  <a:rPr lang="id-ID" baseline="-25000" dirty="0" smtClean="0"/>
                  <a:t>2</a:t>
                </a:r>
                <a:endParaRPr lang="id-ID" dirty="0"/>
              </a:p>
            </p:txBody>
          </p:sp>
        </p:grpSp>
      </p:grpSp>
      <p:sp>
        <p:nvSpPr>
          <p:cNvPr id="84" name="TextBox 83"/>
          <p:cNvSpPr txBox="1"/>
          <p:nvPr/>
        </p:nvSpPr>
        <p:spPr>
          <a:xfrm>
            <a:off x="555569" y="1500174"/>
            <a:ext cx="35719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2</a:t>
            </a:r>
            <a:endParaRPr lang="id-ID" dirty="0"/>
          </a:p>
        </p:txBody>
      </p:sp>
      <p:sp>
        <p:nvSpPr>
          <p:cNvPr id="85" name="TextBox 84"/>
          <p:cNvSpPr txBox="1"/>
          <p:nvPr/>
        </p:nvSpPr>
        <p:spPr>
          <a:xfrm>
            <a:off x="1029877" y="2845354"/>
            <a:ext cx="128588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Gambar :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5523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35941" y="1500174"/>
            <a:ext cx="5429288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Balok A bermassa 12 kg yang tergantung pada tali yang dihubungkan dengan balok B bermassa 30 kg  yang diam di atas bidang datar tanpa gesekan. Tentukan percepatan kedua balok  dan tegangan pada tali?</a:t>
            </a:r>
            <a:endParaRPr lang="id-ID" dirty="0"/>
          </a:p>
        </p:txBody>
      </p:sp>
      <p:grpSp>
        <p:nvGrpSpPr>
          <p:cNvPr id="29" name="Group 28"/>
          <p:cNvGrpSpPr/>
          <p:nvPr/>
        </p:nvGrpSpPr>
        <p:grpSpPr>
          <a:xfrm>
            <a:off x="2792284" y="2857496"/>
            <a:ext cx="4071966" cy="2634453"/>
            <a:chOff x="2643174" y="2786058"/>
            <a:chExt cx="4143404" cy="2634453"/>
          </a:xfrm>
        </p:grpSpPr>
        <p:grpSp>
          <p:nvGrpSpPr>
            <p:cNvPr id="9" name="Group 8"/>
            <p:cNvGrpSpPr/>
            <p:nvPr/>
          </p:nvGrpSpPr>
          <p:grpSpPr>
            <a:xfrm>
              <a:off x="4214810" y="3357562"/>
              <a:ext cx="2571768" cy="1285884"/>
              <a:chOff x="4286248" y="3357562"/>
              <a:chExt cx="2571768" cy="1285884"/>
            </a:xfrm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4286248" y="3357562"/>
                <a:ext cx="1785950" cy="1285884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4286248" y="3357562"/>
                <a:ext cx="2571768" cy="1588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oup 27"/>
            <p:cNvGrpSpPr/>
            <p:nvPr/>
          </p:nvGrpSpPr>
          <p:grpSpPr>
            <a:xfrm>
              <a:off x="2643174" y="2786058"/>
              <a:ext cx="2928958" cy="2634453"/>
              <a:chOff x="2643174" y="2786058"/>
              <a:chExt cx="2928958" cy="2634453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3428992" y="3929066"/>
                <a:ext cx="714380" cy="571504"/>
              </a:xfrm>
              <a:prstGeom prst="rect">
                <a:avLst/>
              </a:prstGeom>
              <a:ln>
                <a:solidFill>
                  <a:srgbClr val="00B05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id-ID" dirty="0" smtClean="0"/>
                  <a:t>A</a:t>
                </a:r>
                <a:endParaRPr lang="id-ID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857752" y="2786058"/>
                <a:ext cx="714380" cy="571504"/>
              </a:xfrm>
              <a:prstGeom prst="rect">
                <a:avLst/>
              </a:prstGeom>
              <a:ln>
                <a:solidFill>
                  <a:srgbClr val="00B05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id-ID" dirty="0" smtClean="0"/>
                  <a:t>B</a:t>
                </a:r>
                <a:endParaRPr lang="id-ID" dirty="0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3786182" y="3000372"/>
                <a:ext cx="500066" cy="428628"/>
              </a:xfrm>
              <a:prstGeom prst="ellipse">
                <a:avLst/>
              </a:prstGeom>
              <a:ln>
                <a:solidFill>
                  <a:srgbClr val="00B05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d-ID" dirty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4" name="Straight Arrow Connector 13"/>
              <p:cNvCxnSpPr/>
              <p:nvPr/>
            </p:nvCxnSpPr>
            <p:spPr>
              <a:xfrm rot="10800000">
                <a:off x="3857620" y="3000372"/>
                <a:ext cx="1000132" cy="1588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 rot="5400000" flipH="1" flipV="1">
                <a:off x="3322629" y="3535363"/>
                <a:ext cx="785818" cy="1588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 rot="5400000">
                <a:off x="3394067" y="4821247"/>
                <a:ext cx="642942" cy="1588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2"/>
              <p:cNvSpPr txBox="1"/>
              <p:nvPr/>
            </p:nvSpPr>
            <p:spPr>
              <a:xfrm>
                <a:off x="3286116" y="3143248"/>
                <a:ext cx="285752" cy="369332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id-ID" dirty="0" smtClean="0"/>
                  <a:t>T</a:t>
                </a:r>
                <a:endParaRPr lang="id-ID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571868" y="5143512"/>
                <a:ext cx="1285884" cy="276999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id-ID" sz="1200" dirty="0" smtClean="0"/>
                  <a:t>W</a:t>
                </a:r>
                <a:r>
                  <a:rPr lang="id-ID" sz="1200" baseline="-25000" dirty="0" smtClean="0"/>
                  <a:t>A</a:t>
                </a:r>
                <a:r>
                  <a:rPr lang="id-ID" sz="1200" dirty="0" smtClean="0"/>
                  <a:t>=m</a:t>
                </a:r>
                <a:r>
                  <a:rPr lang="id-ID" sz="1200" baseline="-25000" dirty="0" smtClean="0"/>
                  <a:t>A</a:t>
                </a:r>
                <a:r>
                  <a:rPr lang="id-ID" sz="1200" dirty="0" smtClean="0"/>
                  <a:t> g</a:t>
                </a:r>
                <a:endParaRPr lang="id-ID" sz="1200" dirty="0"/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 rot="5400000">
                <a:off x="2714612" y="3500438"/>
                <a:ext cx="571504" cy="1588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Box 26"/>
              <p:cNvSpPr txBox="1"/>
              <p:nvPr/>
            </p:nvSpPr>
            <p:spPr>
              <a:xfrm>
                <a:off x="2643174" y="3286124"/>
                <a:ext cx="285752" cy="369332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id-ID" dirty="0" smtClean="0"/>
                  <a:t>a</a:t>
                </a:r>
                <a:endParaRPr lang="id-ID" dirty="0"/>
              </a:p>
            </p:txBody>
          </p:sp>
        </p:grpSp>
      </p:grpSp>
      <p:sp>
        <p:nvSpPr>
          <p:cNvPr id="30" name="TextBox 29"/>
          <p:cNvSpPr txBox="1"/>
          <p:nvPr/>
        </p:nvSpPr>
        <p:spPr>
          <a:xfrm>
            <a:off x="1287457" y="2773916"/>
            <a:ext cx="107157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Gambar :</a:t>
            </a:r>
            <a:endParaRPr lang="id-ID" dirty="0"/>
          </a:p>
        </p:txBody>
      </p:sp>
      <p:sp>
        <p:nvSpPr>
          <p:cNvPr id="31" name="TextBox 30"/>
          <p:cNvSpPr txBox="1"/>
          <p:nvPr/>
        </p:nvSpPr>
        <p:spPr>
          <a:xfrm>
            <a:off x="472459" y="1500174"/>
            <a:ext cx="35719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3.</a:t>
            </a:r>
            <a:endParaRPr lang="id-ID" dirty="0"/>
          </a:p>
        </p:txBody>
      </p:sp>
      <p:sp>
        <p:nvSpPr>
          <p:cNvPr id="22" name="Right Arrow 21">
            <a:hlinkClick r:id="" action="ppaction://noaction"/>
          </p:cNvPr>
          <p:cNvSpPr/>
          <p:nvPr/>
        </p:nvSpPr>
        <p:spPr>
          <a:xfrm>
            <a:off x="7786710" y="5715016"/>
            <a:ext cx="928694" cy="71438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2"/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NEXT</a:t>
            </a:r>
            <a:endParaRPr lang="id-ID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268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116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Newton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825625"/>
            <a:ext cx="7815535" cy="3763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97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Newton II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216" y="1825625"/>
            <a:ext cx="8140387" cy="3516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14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Hukum</a:t>
            </a:r>
            <a:r>
              <a:rPr lang="en-US" dirty="0"/>
              <a:t> Newton II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825625"/>
            <a:ext cx="8204316" cy="2411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5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Newton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825625"/>
            <a:ext cx="8340616" cy="3480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80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Jenis-Jenis</a:t>
            </a:r>
            <a:r>
              <a:rPr lang="en-US" dirty="0" smtClean="0"/>
              <a:t> Gaya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680" y="1825625"/>
            <a:ext cx="8186185" cy="3842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41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Jenis-Jenis</a:t>
            </a:r>
            <a:r>
              <a:rPr lang="en-US" dirty="0"/>
              <a:t> Gaya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825624"/>
            <a:ext cx="8149921" cy="13039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3005528"/>
            <a:ext cx="7941717" cy="1991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36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Jenis-Jenis</a:t>
            </a:r>
            <a:r>
              <a:rPr lang="en-US" dirty="0"/>
              <a:t> Gaya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825625"/>
            <a:ext cx="8204316" cy="3609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94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Jenis-Jenis</a:t>
            </a:r>
            <a:r>
              <a:rPr lang="en-US" dirty="0"/>
              <a:t> Gaya 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642823"/>
            <a:ext cx="6171395" cy="16609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293" y="3303814"/>
            <a:ext cx="7868065" cy="3028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7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</TotalTime>
  <Words>209</Words>
  <Application>Microsoft Office PowerPoint</Application>
  <PresentationFormat>On-screen Show (4:3)</PresentationFormat>
  <Paragraphs>54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Hukum Newton</vt:lpstr>
      <vt:lpstr>Hukum Newton I</vt:lpstr>
      <vt:lpstr>Hukum Newton II (1)</vt:lpstr>
      <vt:lpstr>Hukum Newton II (2)</vt:lpstr>
      <vt:lpstr>Hukum Newton III</vt:lpstr>
      <vt:lpstr>Jenis-Jenis Gaya (1)</vt:lpstr>
      <vt:lpstr>Jenis-Jenis Gaya (2)</vt:lpstr>
      <vt:lpstr>Jenis-Jenis Gaya (3)</vt:lpstr>
      <vt:lpstr>Jenis-Jenis Gaya (4)</vt:lpstr>
      <vt:lpstr>Jenis-Jenis Gaya (5)</vt:lpstr>
      <vt:lpstr>Uraian Gaya (1)</vt:lpstr>
      <vt:lpstr>Uraian Gaya (2)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ismail - [2010]</cp:lastModifiedBy>
  <cp:revision>7</cp:revision>
  <dcterms:created xsi:type="dcterms:W3CDTF">2014-10-14T04:06:32Z</dcterms:created>
  <dcterms:modified xsi:type="dcterms:W3CDTF">2016-11-29T15:03:57Z</dcterms:modified>
</cp:coreProperties>
</file>