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81" r:id="rId6"/>
    <p:sldId id="283" r:id="rId7"/>
    <p:sldId id="286" r:id="rId8"/>
    <p:sldId id="279" r:id="rId9"/>
    <p:sldId id="287" r:id="rId10"/>
    <p:sldId id="260" r:id="rId11"/>
    <p:sldId id="261" r:id="rId12"/>
    <p:sldId id="263" r:id="rId13"/>
    <p:sldId id="264" r:id="rId14"/>
    <p:sldId id="265" r:id="rId15"/>
    <p:sldId id="266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3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0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7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3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F74DEB-2FF9-48FA-BD7D-6B1ED1C2D9B6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A4F928-FEC0-4F43-91B3-D10C4C4534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639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Learning –basic concept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Nelly Indriani Widiastuti M.T</a:t>
            </a:r>
          </a:p>
          <a:p>
            <a:r>
              <a:rPr lang="en-US"/>
              <a:t>Artificial Intelligence</a:t>
            </a:r>
          </a:p>
          <a:p>
            <a:r>
              <a:rPr lang="en-US"/>
              <a:t>Teknik Informatika - UNIKOM</a:t>
            </a:r>
          </a:p>
        </p:txBody>
      </p:sp>
    </p:spTree>
    <p:extLst>
      <p:ext uri="{BB962C8B-B14F-4D97-AF65-F5344CB8AC3E}">
        <p14:creationId xmlns:p14="http://schemas.microsoft.com/office/powerpoint/2010/main" val="303374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data (</a:t>
            </a:r>
            <a:r>
              <a:rPr lang="en-US" b="1" dirty="0"/>
              <a:t>x</a:t>
            </a:r>
            <a:r>
              <a:rPr lang="en-US" dirty="0"/>
              <a:t>1,y1), (</a:t>
            </a:r>
            <a:r>
              <a:rPr lang="en-US" b="1" dirty="0"/>
              <a:t>x</a:t>
            </a:r>
            <a:r>
              <a:rPr lang="en-US" dirty="0"/>
              <a:t>2,y2), …, (</a:t>
            </a:r>
            <a:r>
              <a:rPr lang="en-US" b="1" dirty="0" err="1"/>
              <a:t>x</a:t>
            </a:r>
            <a:r>
              <a:rPr lang="en-US" dirty="0" err="1"/>
              <a:t>n,yn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Problem: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 h</a:t>
            </a:r>
          </a:p>
          <a:p>
            <a:pPr marL="457200" lvl="1" indent="0">
              <a:buNone/>
            </a:pPr>
            <a:r>
              <a:rPr lang="en-US" dirty="0"/>
              <a:t>Yang mana h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f</a:t>
            </a:r>
          </a:p>
          <a:p>
            <a:pPr marL="457200" lvl="1" indent="0">
              <a:buNone/>
            </a:pP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data training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-374650">
              <a:buNone/>
            </a:pP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induktif</a:t>
            </a:r>
            <a:endParaRPr lang="en-US" dirty="0"/>
          </a:p>
          <a:p>
            <a:pPr marL="457200" lvl="1" indent="-374650">
              <a:buNone/>
            </a:pPr>
            <a:r>
              <a:rPr lang="en-US" dirty="0"/>
              <a:t>	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umum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806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Bangun/sesuaikan  h agar sesuai dengan f pada data training</a:t>
            </a:r>
          </a:p>
          <a:p>
            <a:r>
              <a:rPr lang="en-US"/>
              <a:t>(h konsisten jika sesuai dengan f pada semua data sample)</a:t>
            </a:r>
          </a:p>
          <a:p>
            <a:r>
              <a:rPr lang="en-US"/>
              <a:t>E.g., curve fitting: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45" y="3583044"/>
            <a:ext cx="3908873" cy="292748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7947212" y="4437530"/>
            <a:ext cx="2393576" cy="17212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Bangun/sesuaikan  h agar sesuai dengan f pada data training</a:t>
            </a:r>
          </a:p>
          <a:p>
            <a:r>
              <a:rPr lang="en-US"/>
              <a:t>(h konsisten jika sesuai dengan f pada semua data sample)</a:t>
            </a:r>
          </a:p>
          <a:p>
            <a:r>
              <a:rPr lang="en-US"/>
              <a:t>E.g., curve fitting: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45" y="3583044"/>
            <a:ext cx="3908873" cy="2927484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7853083" y="4397187"/>
            <a:ext cx="2380130" cy="1815353"/>
          </a:xfrm>
          <a:custGeom>
            <a:avLst/>
            <a:gdLst>
              <a:gd name="connsiteX0" fmla="*/ 0 w 2393577"/>
              <a:gd name="connsiteY0" fmla="*/ 1694330 h 1694330"/>
              <a:gd name="connsiteX1" fmla="*/ 1492624 w 2393577"/>
              <a:gd name="connsiteY1" fmla="*/ 941294 h 1694330"/>
              <a:gd name="connsiteX2" fmla="*/ 2393577 w 2393577"/>
              <a:gd name="connsiteY2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3577" h="1694330">
                <a:moveTo>
                  <a:pt x="0" y="1694330"/>
                </a:moveTo>
                <a:cubicBezTo>
                  <a:pt x="546847" y="1459006"/>
                  <a:pt x="1093695" y="1223682"/>
                  <a:pt x="1492624" y="941294"/>
                </a:cubicBezTo>
                <a:cubicBezTo>
                  <a:pt x="1891553" y="658906"/>
                  <a:pt x="2142565" y="329453"/>
                  <a:pt x="2393577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91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Bangun/sesuaikan  h agar sesuai dengan f pada data training</a:t>
            </a:r>
          </a:p>
          <a:p>
            <a:r>
              <a:rPr lang="en-US"/>
              <a:t>(h konsisten jika sesuai dengan f pada semua data sample)</a:t>
            </a:r>
          </a:p>
          <a:p>
            <a:r>
              <a:rPr lang="en-US"/>
              <a:t>E.g., curve fitting: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45" y="3583044"/>
            <a:ext cx="3908873" cy="292748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879976" y="4410635"/>
            <a:ext cx="2326342" cy="1653989"/>
          </a:xfrm>
          <a:custGeom>
            <a:avLst/>
            <a:gdLst>
              <a:gd name="connsiteX0" fmla="*/ 0 w 2326342"/>
              <a:gd name="connsiteY0" fmla="*/ 1653989 h 1653989"/>
              <a:gd name="connsiteX1" fmla="*/ 1411942 w 2326342"/>
              <a:gd name="connsiteY1" fmla="*/ 954741 h 1653989"/>
              <a:gd name="connsiteX2" fmla="*/ 1896036 w 2326342"/>
              <a:gd name="connsiteY2" fmla="*/ 1627094 h 1653989"/>
              <a:gd name="connsiteX3" fmla="*/ 2326342 w 2326342"/>
              <a:gd name="connsiteY3" fmla="*/ 0 h 16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6342" h="1653989">
                <a:moveTo>
                  <a:pt x="0" y="1653989"/>
                </a:moveTo>
                <a:cubicBezTo>
                  <a:pt x="547968" y="1306606"/>
                  <a:pt x="1095936" y="959223"/>
                  <a:pt x="1411942" y="954741"/>
                </a:cubicBezTo>
                <a:cubicBezTo>
                  <a:pt x="1727948" y="950259"/>
                  <a:pt x="1743636" y="1786218"/>
                  <a:pt x="1896036" y="1627094"/>
                </a:cubicBezTo>
                <a:cubicBezTo>
                  <a:pt x="2048436" y="1467970"/>
                  <a:pt x="2187389" y="733985"/>
                  <a:pt x="2326342" y="0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3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Bangun/sesuaikan  h agar sesuai dengan f pada data training</a:t>
            </a:r>
          </a:p>
          <a:p>
            <a:r>
              <a:rPr lang="en-US"/>
              <a:t>(h konsisten jika sesuai dengan f pada semua data sample)</a:t>
            </a:r>
          </a:p>
          <a:p>
            <a:r>
              <a:rPr lang="en-US"/>
              <a:t>E.g., curve fitting: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45" y="3583044"/>
            <a:ext cx="3908873" cy="292748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879976" y="4410635"/>
            <a:ext cx="2326342" cy="1653989"/>
          </a:xfrm>
          <a:custGeom>
            <a:avLst/>
            <a:gdLst>
              <a:gd name="connsiteX0" fmla="*/ 0 w 2326342"/>
              <a:gd name="connsiteY0" fmla="*/ 1653989 h 1653989"/>
              <a:gd name="connsiteX1" fmla="*/ 1411942 w 2326342"/>
              <a:gd name="connsiteY1" fmla="*/ 954741 h 1653989"/>
              <a:gd name="connsiteX2" fmla="*/ 1896036 w 2326342"/>
              <a:gd name="connsiteY2" fmla="*/ 1627094 h 1653989"/>
              <a:gd name="connsiteX3" fmla="*/ 2326342 w 2326342"/>
              <a:gd name="connsiteY3" fmla="*/ 0 h 16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6342" h="1653989">
                <a:moveTo>
                  <a:pt x="0" y="1653989"/>
                </a:moveTo>
                <a:cubicBezTo>
                  <a:pt x="547968" y="1306606"/>
                  <a:pt x="1095936" y="959223"/>
                  <a:pt x="1411942" y="954741"/>
                </a:cubicBezTo>
                <a:cubicBezTo>
                  <a:pt x="1727948" y="950259"/>
                  <a:pt x="1743636" y="1786218"/>
                  <a:pt x="1896036" y="1627094"/>
                </a:cubicBezTo>
                <a:cubicBezTo>
                  <a:pt x="2048436" y="1467970"/>
                  <a:pt x="2187389" y="733985"/>
                  <a:pt x="2326342" y="0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853083" y="4397187"/>
            <a:ext cx="2380130" cy="1815353"/>
          </a:xfrm>
          <a:custGeom>
            <a:avLst/>
            <a:gdLst>
              <a:gd name="connsiteX0" fmla="*/ 0 w 2393577"/>
              <a:gd name="connsiteY0" fmla="*/ 1694330 h 1694330"/>
              <a:gd name="connsiteX1" fmla="*/ 1492624 w 2393577"/>
              <a:gd name="connsiteY1" fmla="*/ 941294 h 1694330"/>
              <a:gd name="connsiteX2" fmla="*/ 2393577 w 2393577"/>
              <a:gd name="connsiteY2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3577" h="1694330">
                <a:moveTo>
                  <a:pt x="0" y="1694330"/>
                </a:moveTo>
                <a:cubicBezTo>
                  <a:pt x="546847" y="1459006"/>
                  <a:pt x="1093695" y="1223682"/>
                  <a:pt x="1492624" y="941294"/>
                </a:cubicBezTo>
                <a:cubicBezTo>
                  <a:pt x="1891553" y="658906"/>
                  <a:pt x="2142565" y="329453"/>
                  <a:pt x="2393577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947212" y="4437530"/>
            <a:ext cx="2393576" cy="17212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51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Bangun/sesuaikan  h agar sesuai dengan f pada data training</a:t>
            </a:r>
          </a:p>
          <a:p>
            <a:r>
              <a:rPr lang="en-US"/>
              <a:t>(h konsisten jika sesuai dengan f pada semua data sample)</a:t>
            </a:r>
          </a:p>
          <a:p>
            <a:r>
              <a:rPr lang="en-US"/>
              <a:t>E.g., curve fitting: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Ockham's razor: memaksimalkan suatu kombinasi </a:t>
            </a:r>
          </a:p>
          <a:p>
            <a:r>
              <a:rPr lang="en-US"/>
              <a:t>dari konsistensi dan simplisitas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45" y="3583044"/>
            <a:ext cx="3908873" cy="292748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879976" y="4410635"/>
            <a:ext cx="2326342" cy="1653989"/>
          </a:xfrm>
          <a:custGeom>
            <a:avLst/>
            <a:gdLst>
              <a:gd name="connsiteX0" fmla="*/ 0 w 2326342"/>
              <a:gd name="connsiteY0" fmla="*/ 1653989 h 1653989"/>
              <a:gd name="connsiteX1" fmla="*/ 1411942 w 2326342"/>
              <a:gd name="connsiteY1" fmla="*/ 954741 h 1653989"/>
              <a:gd name="connsiteX2" fmla="*/ 1896036 w 2326342"/>
              <a:gd name="connsiteY2" fmla="*/ 1627094 h 1653989"/>
              <a:gd name="connsiteX3" fmla="*/ 2326342 w 2326342"/>
              <a:gd name="connsiteY3" fmla="*/ 0 h 165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6342" h="1653989">
                <a:moveTo>
                  <a:pt x="0" y="1653989"/>
                </a:moveTo>
                <a:cubicBezTo>
                  <a:pt x="547968" y="1306606"/>
                  <a:pt x="1095936" y="959223"/>
                  <a:pt x="1411942" y="954741"/>
                </a:cubicBezTo>
                <a:cubicBezTo>
                  <a:pt x="1727948" y="950259"/>
                  <a:pt x="1743636" y="1786218"/>
                  <a:pt x="1896036" y="1627094"/>
                </a:cubicBezTo>
                <a:cubicBezTo>
                  <a:pt x="2048436" y="1467970"/>
                  <a:pt x="2187389" y="733985"/>
                  <a:pt x="2326342" y="0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853083" y="4397187"/>
            <a:ext cx="2380130" cy="1815353"/>
          </a:xfrm>
          <a:custGeom>
            <a:avLst/>
            <a:gdLst>
              <a:gd name="connsiteX0" fmla="*/ 0 w 2393577"/>
              <a:gd name="connsiteY0" fmla="*/ 1694330 h 1694330"/>
              <a:gd name="connsiteX1" fmla="*/ 1492624 w 2393577"/>
              <a:gd name="connsiteY1" fmla="*/ 941294 h 1694330"/>
              <a:gd name="connsiteX2" fmla="*/ 2393577 w 2393577"/>
              <a:gd name="connsiteY2" fmla="*/ 0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3577" h="1694330">
                <a:moveTo>
                  <a:pt x="0" y="1694330"/>
                </a:moveTo>
                <a:cubicBezTo>
                  <a:pt x="546847" y="1459006"/>
                  <a:pt x="1093695" y="1223682"/>
                  <a:pt x="1492624" y="941294"/>
                </a:cubicBezTo>
                <a:cubicBezTo>
                  <a:pt x="1891553" y="658906"/>
                  <a:pt x="2142565" y="329453"/>
                  <a:pt x="2393577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947212" y="4437530"/>
            <a:ext cx="2393576" cy="17212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7825677" y="4397188"/>
            <a:ext cx="2668152" cy="1761566"/>
          </a:xfrm>
          <a:custGeom>
            <a:avLst/>
            <a:gdLst>
              <a:gd name="connsiteX0" fmla="*/ 0 w 3862840"/>
              <a:gd name="connsiteY0" fmla="*/ 1567543 h 1770743"/>
              <a:gd name="connsiteX1" fmla="*/ 72572 w 3862840"/>
              <a:gd name="connsiteY1" fmla="*/ 1509486 h 1770743"/>
              <a:gd name="connsiteX2" fmla="*/ 174172 w 3862840"/>
              <a:gd name="connsiteY2" fmla="*/ 1393371 h 1770743"/>
              <a:gd name="connsiteX3" fmla="*/ 188686 w 3862840"/>
              <a:gd name="connsiteY3" fmla="*/ 1349829 h 1770743"/>
              <a:gd name="connsiteX4" fmla="*/ 232229 w 3862840"/>
              <a:gd name="connsiteY4" fmla="*/ 1262743 h 1770743"/>
              <a:gd name="connsiteX5" fmla="*/ 261257 w 3862840"/>
              <a:gd name="connsiteY5" fmla="*/ 1306286 h 1770743"/>
              <a:gd name="connsiteX6" fmla="*/ 333829 w 3862840"/>
              <a:gd name="connsiteY6" fmla="*/ 1393371 h 1770743"/>
              <a:gd name="connsiteX7" fmla="*/ 377372 w 3862840"/>
              <a:gd name="connsiteY7" fmla="*/ 1364343 h 1770743"/>
              <a:gd name="connsiteX8" fmla="*/ 435429 w 3862840"/>
              <a:gd name="connsiteY8" fmla="*/ 1103086 h 1770743"/>
              <a:gd name="connsiteX9" fmla="*/ 478972 w 3862840"/>
              <a:gd name="connsiteY9" fmla="*/ 1204686 h 1770743"/>
              <a:gd name="connsiteX10" fmla="*/ 522514 w 3862840"/>
              <a:gd name="connsiteY10" fmla="*/ 1233714 h 1770743"/>
              <a:gd name="connsiteX11" fmla="*/ 551543 w 3862840"/>
              <a:gd name="connsiteY11" fmla="*/ 1335314 h 1770743"/>
              <a:gd name="connsiteX12" fmla="*/ 580572 w 3862840"/>
              <a:gd name="connsiteY12" fmla="*/ 1407886 h 1770743"/>
              <a:gd name="connsiteX13" fmla="*/ 595086 w 3862840"/>
              <a:gd name="connsiteY13" fmla="*/ 1436914 h 1770743"/>
              <a:gd name="connsiteX14" fmla="*/ 580572 w 3862840"/>
              <a:gd name="connsiteY14" fmla="*/ 1349829 h 1770743"/>
              <a:gd name="connsiteX15" fmla="*/ 595086 w 3862840"/>
              <a:gd name="connsiteY15" fmla="*/ 1132114 h 1770743"/>
              <a:gd name="connsiteX16" fmla="*/ 609600 w 3862840"/>
              <a:gd name="connsiteY16" fmla="*/ 1088571 h 1770743"/>
              <a:gd name="connsiteX17" fmla="*/ 653143 w 3862840"/>
              <a:gd name="connsiteY17" fmla="*/ 1103086 h 1770743"/>
              <a:gd name="connsiteX18" fmla="*/ 667657 w 3862840"/>
              <a:gd name="connsiteY18" fmla="*/ 1146629 h 1770743"/>
              <a:gd name="connsiteX19" fmla="*/ 725714 w 3862840"/>
              <a:gd name="connsiteY19" fmla="*/ 1248229 h 1770743"/>
              <a:gd name="connsiteX20" fmla="*/ 754743 w 3862840"/>
              <a:gd name="connsiteY20" fmla="*/ 1349829 h 1770743"/>
              <a:gd name="connsiteX21" fmla="*/ 798286 w 3862840"/>
              <a:gd name="connsiteY21" fmla="*/ 1378857 h 1770743"/>
              <a:gd name="connsiteX22" fmla="*/ 870857 w 3862840"/>
              <a:gd name="connsiteY22" fmla="*/ 1219200 h 1770743"/>
              <a:gd name="connsiteX23" fmla="*/ 899886 w 3862840"/>
              <a:gd name="connsiteY23" fmla="*/ 1161143 h 1770743"/>
              <a:gd name="connsiteX24" fmla="*/ 957943 w 3862840"/>
              <a:gd name="connsiteY24" fmla="*/ 1074057 h 1770743"/>
              <a:gd name="connsiteX25" fmla="*/ 1001486 w 3862840"/>
              <a:gd name="connsiteY25" fmla="*/ 1088571 h 1770743"/>
              <a:gd name="connsiteX26" fmla="*/ 1016000 w 3862840"/>
              <a:gd name="connsiteY26" fmla="*/ 1161143 h 1770743"/>
              <a:gd name="connsiteX27" fmla="*/ 1045029 w 3862840"/>
              <a:gd name="connsiteY27" fmla="*/ 1219200 h 1770743"/>
              <a:gd name="connsiteX28" fmla="*/ 1088572 w 3862840"/>
              <a:gd name="connsiteY28" fmla="*/ 1349829 h 1770743"/>
              <a:gd name="connsiteX29" fmla="*/ 1103086 w 3862840"/>
              <a:gd name="connsiteY29" fmla="*/ 1393371 h 1770743"/>
              <a:gd name="connsiteX30" fmla="*/ 1146629 w 3862840"/>
              <a:gd name="connsiteY30" fmla="*/ 1436914 h 1770743"/>
              <a:gd name="connsiteX31" fmla="*/ 1190172 w 3862840"/>
              <a:gd name="connsiteY31" fmla="*/ 1407886 h 1770743"/>
              <a:gd name="connsiteX32" fmla="*/ 1219200 w 3862840"/>
              <a:gd name="connsiteY32" fmla="*/ 1349829 h 1770743"/>
              <a:gd name="connsiteX33" fmla="*/ 1306286 w 3862840"/>
              <a:gd name="connsiteY33" fmla="*/ 1233714 h 1770743"/>
              <a:gd name="connsiteX34" fmla="*/ 1349829 w 3862840"/>
              <a:gd name="connsiteY34" fmla="*/ 1146629 h 1770743"/>
              <a:gd name="connsiteX35" fmla="*/ 1378857 w 3862840"/>
              <a:gd name="connsiteY35" fmla="*/ 1088571 h 1770743"/>
              <a:gd name="connsiteX36" fmla="*/ 1422400 w 3862840"/>
              <a:gd name="connsiteY36" fmla="*/ 1001486 h 1770743"/>
              <a:gd name="connsiteX37" fmla="*/ 1465943 w 3862840"/>
              <a:gd name="connsiteY37" fmla="*/ 972457 h 1770743"/>
              <a:gd name="connsiteX38" fmla="*/ 1524000 w 3862840"/>
              <a:gd name="connsiteY38" fmla="*/ 885371 h 1770743"/>
              <a:gd name="connsiteX39" fmla="*/ 1553029 w 3862840"/>
              <a:gd name="connsiteY39" fmla="*/ 841829 h 1770743"/>
              <a:gd name="connsiteX40" fmla="*/ 1596572 w 3862840"/>
              <a:gd name="connsiteY40" fmla="*/ 812800 h 1770743"/>
              <a:gd name="connsiteX41" fmla="*/ 1625600 w 3862840"/>
              <a:gd name="connsiteY41" fmla="*/ 769257 h 1770743"/>
              <a:gd name="connsiteX42" fmla="*/ 1654629 w 3862840"/>
              <a:gd name="connsiteY42" fmla="*/ 841829 h 1770743"/>
              <a:gd name="connsiteX43" fmla="*/ 1669143 w 3862840"/>
              <a:gd name="connsiteY43" fmla="*/ 957943 h 1770743"/>
              <a:gd name="connsiteX44" fmla="*/ 1698172 w 3862840"/>
              <a:gd name="connsiteY44" fmla="*/ 1059543 h 1770743"/>
              <a:gd name="connsiteX45" fmla="*/ 1712686 w 3862840"/>
              <a:gd name="connsiteY45" fmla="*/ 1161143 h 1770743"/>
              <a:gd name="connsiteX46" fmla="*/ 1727200 w 3862840"/>
              <a:gd name="connsiteY46" fmla="*/ 1248229 h 1770743"/>
              <a:gd name="connsiteX47" fmla="*/ 1770743 w 3862840"/>
              <a:gd name="connsiteY47" fmla="*/ 1190171 h 1770743"/>
              <a:gd name="connsiteX48" fmla="*/ 1814286 w 3862840"/>
              <a:gd name="connsiteY48" fmla="*/ 1030514 h 1770743"/>
              <a:gd name="connsiteX49" fmla="*/ 1828800 w 3862840"/>
              <a:gd name="connsiteY49" fmla="*/ 957943 h 1770743"/>
              <a:gd name="connsiteX50" fmla="*/ 1857829 w 3862840"/>
              <a:gd name="connsiteY50" fmla="*/ 870857 h 1770743"/>
              <a:gd name="connsiteX51" fmla="*/ 1872343 w 3862840"/>
              <a:gd name="connsiteY51" fmla="*/ 740229 h 1770743"/>
              <a:gd name="connsiteX52" fmla="*/ 1886857 w 3862840"/>
              <a:gd name="connsiteY52" fmla="*/ 696686 h 1770743"/>
              <a:gd name="connsiteX53" fmla="*/ 1915886 w 3862840"/>
              <a:gd name="connsiteY53" fmla="*/ 580571 h 1770743"/>
              <a:gd name="connsiteX54" fmla="*/ 1930400 w 3862840"/>
              <a:gd name="connsiteY54" fmla="*/ 624114 h 1770743"/>
              <a:gd name="connsiteX55" fmla="*/ 1959429 w 3862840"/>
              <a:gd name="connsiteY55" fmla="*/ 667657 h 1770743"/>
              <a:gd name="connsiteX56" fmla="*/ 2046514 w 3862840"/>
              <a:gd name="connsiteY56" fmla="*/ 943429 h 1770743"/>
              <a:gd name="connsiteX57" fmla="*/ 2090057 w 3862840"/>
              <a:gd name="connsiteY57" fmla="*/ 1045029 h 1770743"/>
              <a:gd name="connsiteX58" fmla="*/ 2177143 w 3862840"/>
              <a:gd name="connsiteY58" fmla="*/ 1262743 h 1770743"/>
              <a:gd name="connsiteX59" fmla="*/ 2191657 w 3862840"/>
              <a:gd name="connsiteY59" fmla="*/ 1393371 h 1770743"/>
              <a:gd name="connsiteX60" fmla="*/ 2220686 w 3862840"/>
              <a:gd name="connsiteY60" fmla="*/ 1465943 h 1770743"/>
              <a:gd name="connsiteX61" fmla="*/ 2278743 w 3862840"/>
              <a:gd name="connsiteY61" fmla="*/ 1625600 h 1770743"/>
              <a:gd name="connsiteX62" fmla="*/ 2307772 w 3862840"/>
              <a:gd name="connsiteY62" fmla="*/ 1727200 h 1770743"/>
              <a:gd name="connsiteX63" fmla="*/ 2322286 w 3862840"/>
              <a:gd name="connsiteY63" fmla="*/ 1770743 h 1770743"/>
              <a:gd name="connsiteX64" fmla="*/ 2336800 w 3862840"/>
              <a:gd name="connsiteY64" fmla="*/ 1582057 h 1770743"/>
              <a:gd name="connsiteX65" fmla="*/ 2380343 w 3862840"/>
              <a:gd name="connsiteY65" fmla="*/ 754743 h 1770743"/>
              <a:gd name="connsiteX66" fmla="*/ 2409372 w 3862840"/>
              <a:gd name="connsiteY66" fmla="*/ 711200 h 1770743"/>
              <a:gd name="connsiteX67" fmla="*/ 2452914 w 3862840"/>
              <a:gd name="connsiteY67" fmla="*/ 595086 h 1770743"/>
              <a:gd name="connsiteX68" fmla="*/ 2510972 w 3862840"/>
              <a:gd name="connsiteY68" fmla="*/ 464457 h 1770743"/>
              <a:gd name="connsiteX69" fmla="*/ 2554514 w 3862840"/>
              <a:gd name="connsiteY69" fmla="*/ 377371 h 1770743"/>
              <a:gd name="connsiteX70" fmla="*/ 2598057 w 3862840"/>
              <a:gd name="connsiteY70" fmla="*/ 232229 h 1770743"/>
              <a:gd name="connsiteX71" fmla="*/ 2612572 w 3862840"/>
              <a:gd name="connsiteY71" fmla="*/ 145143 h 1770743"/>
              <a:gd name="connsiteX72" fmla="*/ 2627086 w 3862840"/>
              <a:gd name="connsiteY72" fmla="*/ 87086 h 1770743"/>
              <a:gd name="connsiteX73" fmla="*/ 2656114 w 3862840"/>
              <a:gd name="connsiteY73" fmla="*/ 0 h 1770743"/>
              <a:gd name="connsiteX74" fmla="*/ 2670629 w 3862840"/>
              <a:gd name="connsiteY74" fmla="*/ 188686 h 1770743"/>
              <a:gd name="connsiteX75" fmla="*/ 2685143 w 3862840"/>
              <a:gd name="connsiteY75" fmla="*/ 232229 h 1770743"/>
              <a:gd name="connsiteX76" fmla="*/ 2699657 w 3862840"/>
              <a:gd name="connsiteY76" fmla="*/ 377371 h 1770743"/>
              <a:gd name="connsiteX77" fmla="*/ 2714172 w 3862840"/>
              <a:gd name="connsiteY77" fmla="*/ 435429 h 1770743"/>
              <a:gd name="connsiteX78" fmla="*/ 2728686 w 3862840"/>
              <a:gd name="connsiteY78" fmla="*/ 522514 h 1770743"/>
              <a:gd name="connsiteX79" fmla="*/ 2743200 w 3862840"/>
              <a:gd name="connsiteY79" fmla="*/ 595086 h 1770743"/>
              <a:gd name="connsiteX80" fmla="*/ 2757714 w 3862840"/>
              <a:gd name="connsiteY80" fmla="*/ 711200 h 1770743"/>
              <a:gd name="connsiteX81" fmla="*/ 2786743 w 3862840"/>
              <a:gd name="connsiteY81" fmla="*/ 798286 h 1770743"/>
              <a:gd name="connsiteX82" fmla="*/ 2801257 w 3862840"/>
              <a:gd name="connsiteY82" fmla="*/ 841829 h 1770743"/>
              <a:gd name="connsiteX83" fmla="*/ 2830286 w 3862840"/>
              <a:gd name="connsiteY83" fmla="*/ 986971 h 1770743"/>
              <a:gd name="connsiteX84" fmla="*/ 2859314 w 3862840"/>
              <a:gd name="connsiteY84" fmla="*/ 1074057 h 1770743"/>
              <a:gd name="connsiteX85" fmla="*/ 2888343 w 3862840"/>
              <a:gd name="connsiteY85" fmla="*/ 1190171 h 1770743"/>
              <a:gd name="connsiteX86" fmla="*/ 2931886 w 3862840"/>
              <a:gd name="connsiteY86" fmla="*/ 1204686 h 1770743"/>
              <a:gd name="connsiteX87" fmla="*/ 2960914 w 3862840"/>
              <a:gd name="connsiteY87" fmla="*/ 1146629 h 1770743"/>
              <a:gd name="connsiteX88" fmla="*/ 2975429 w 3862840"/>
              <a:gd name="connsiteY88" fmla="*/ 1103086 h 1770743"/>
              <a:gd name="connsiteX89" fmla="*/ 3018972 w 3862840"/>
              <a:gd name="connsiteY89" fmla="*/ 1045029 h 1770743"/>
              <a:gd name="connsiteX90" fmla="*/ 3077029 w 3862840"/>
              <a:gd name="connsiteY90" fmla="*/ 957943 h 1770743"/>
              <a:gd name="connsiteX91" fmla="*/ 3120572 w 3862840"/>
              <a:gd name="connsiteY91" fmla="*/ 870857 h 1770743"/>
              <a:gd name="connsiteX92" fmla="*/ 3149600 w 3862840"/>
              <a:gd name="connsiteY92" fmla="*/ 769257 h 1770743"/>
              <a:gd name="connsiteX93" fmla="*/ 3178629 w 3862840"/>
              <a:gd name="connsiteY93" fmla="*/ 682171 h 1770743"/>
              <a:gd name="connsiteX94" fmla="*/ 3193143 w 3862840"/>
              <a:gd name="connsiteY94" fmla="*/ 638629 h 1770743"/>
              <a:gd name="connsiteX95" fmla="*/ 3207657 w 3862840"/>
              <a:gd name="connsiteY95" fmla="*/ 508000 h 1770743"/>
              <a:gd name="connsiteX96" fmla="*/ 3236686 w 3862840"/>
              <a:gd name="connsiteY96" fmla="*/ 159657 h 1770743"/>
              <a:gd name="connsiteX97" fmla="*/ 3265714 w 3862840"/>
              <a:gd name="connsiteY97" fmla="*/ 304800 h 1770743"/>
              <a:gd name="connsiteX98" fmla="*/ 3294743 w 3862840"/>
              <a:gd name="connsiteY98" fmla="*/ 478971 h 1770743"/>
              <a:gd name="connsiteX99" fmla="*/ 3323772 w 3862840"/>
              <a:gd name="connsiteY99" fmla="*/ 551543 h 1770743"/>
              <a:gd name="connsiteX100" fmla="*/ 3338286 w 3862840"/>
              <a:gd name="connsiteY100" fmla="*/ 609600 h 1770743"/>
              <a:gd name="connsiteX101" fmla="*/ 3381829 w 3862840"/>
              <a:gd name="connsiteY101" fmla="*/ 696686 h 1770743"/>
              <a:gd name="connsiteX102" fmla="*/ 3410857 w 3862840"/>
              <a:gd name="connsiteY102" fmla="*/ 638629 h 1770743"/>
              <a:gd name="connsiteX103" fmla="*/ 3454400 w 3862840"/>
              <a:gd name="connsiteY103" fmla="*/ 522514 h 1770743"/>
              <a:gd name="connsiteX104" fmla="*/ 3570514 w 3862840"/>
              <a:gd name="connsiteY104" fmla="*/ 624114 h 1770743"/>
              <a:gd name="connsiteX105" fmla="*/ 3643086 w 3862840"/>
              <a:gd name="connsiteY105" fmla="*/ 682171 h 1770743"/>
              <a:gd name="connsiteX106" fmla="*/ 3672114 w 3862840"/>
              <a:gd name="connsiteY106" fmla="*/ 725714 h 1770743"/>
              <a:gd name="connsiteX107" fmla="*/ 3730172 w 3862840"/>
              <a:gd name="connsiteY107" fmla="*/ 740229 h 1770743"/>
              <a:gd name="connsiteX108" fmla="*/ 3773714 w 3862840"/>
              <a:gd name="connsiteY108" fmla="*/ 754743 h 1770743"/>
              <a:gd name="connsiteX109" fmla="*/ 3802743 w 3862840"/>
              <a:gd name="connsiteY109" fmla="*/ 667657 h 1770743"/>
              <a:gd name="connsiteX110" fmla="*/ 3831772 w 3862840"/>
              <a:gd name="connsiteY110" fmla="*/ 609600 h 1770743"/>
              <a:gd name="connsiteX111" fmla="*/ 3860800 w 3862840"/>
              <a:gd name="connsiteY111" fmla="*/ 566057 h 1770743"/>
              <a:gd name="connsiteX112" fmla="*/ 3860800 w 3862840"/>
              <a:gd name="connsiteY112" fmla="*/ 522514 h 177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862840" h="1770743">
                <a:moveTo>
                  <a:pt x="0" y="1567543"/>
                </a:moveTo>
                <a:cubicBezTo>
                  <a:pt x="24191" y="1548191"/>
                  <a:pt x="51848" y="1532513"/>
                  <a:pt x="72572" y="1509486"/>
                </a:cubicBezTo>
                <a:cubicBezTo>
                  <a:pt x="199575" y="1368372"/>
                  <a:pt x="71966" y="1461509"/>
                  <a:pt x="174172" y="1393371"/>
                </a:cubicBezTo>
                <a:cubicBezTo>
                  <a:pt x="179010" y="1378857"/>
                  <a:pt x="181844" y="1363513"/>
                  <a:pt x="188686" y="1349829"/>
                </a:cubicBezTo>
                <a:cubicBezTo>
                  <a:pt x="244960" y="1237279"/>
                  <a:pt x="195744" y="1372193"/>
                  <a:pt x="232229" y="1262743"/>
                </a:cubicBezTo>
                <a:cubicBezTo>
                  <a:pt x="241905" y="1277257"/>
                  <a:pt x="250090" y="1292885"/>
                  <a:pt x="261257" y="1306286"/>
                </a:cubicBezTo>
                <a:cubicBezTo>
                  <a:pt x="354396" y="1418054"/>
                  <a:pt x="261748" y="1285253"/>
                  <a:pt x="333829" y="1393371"/>
                </a:cubicBezTo>
                <a:cubicBezTo>
                  <a:pt x="348343" y="1383695"/>
                  <a:pt x="374504" y="1381550"/>
                  <a:pt x="377372" y="1364343"/>
                </a:cubicBezTo>
                <a:cubicBezTo>
                  <a:pt x="427049" y="1066282"/>
                  <a:pt x="320223" y="949479"/>
                  <a:pt x="435429" y="1103086"/>
                </a:cubicBezTo>
                <a:cubicBezTo>
                  <a:pt x="445513" y="1133338"/>
                  <a:pt x="459042" y="1180770"/>
                  <a:pt x="478972" y="1204686"/>
                </a:cubicBezTo>
                <a:cubicBezTo>
                  <a:pt x="490139" y="1218087"/>
                  <a:pt x="508000" y="1224038"/>
                  <a:pt x="522514" y="1233714"/>
                </a:cubicBezTo>
                <a:cubicBezTo>
                  <a:pt x="533950" y="1279457"/>
                  <a:pt x="535928" y="1293675"/>
                  <a:pt x="551543" y="1335314"/>
                </a:cubicBezTo>
                <a:cubicBezTo>
                  <a:pt x="560691" y="1359709"/>
                  <a:pt x="571668" y="1383400"/>
                  <a:pt x="580572" y="1407886"/>
                </a:cubicBezTo>
                <a:cubicBezTo>
                  <a:pt x="626935" y="1535385"/>
                  <a:pt x="609832" y="1510646"/>
                  <a:pt x="595086" y="1436914"/>
                </a:cubicBezTo>
                <a:cubicBezTo>
                  <a:pt x="589315" y="1408057"/>
                  <a:pt x="585410" y="1378857"/>
                  <a:pt x="580572" y="1349829"/>
                </a:cubicBezTo>
                <a:cubicBezTo>
                  <a:pt x="585410" y="1277257"/>
                  <a:pt x="587054" y="1204402"/>
                  <a:pt x="595086" y="1132114"/>
                </a:cubicBezTo>
                <a:cubicBezTo>
                  <a:pt x="596775" y="1116908"/>
                  <a:pt x="595916" y="1095413"/>
                  <a:pt x="609600" y="1088571"/>
                </a:cubicBezTo>
                <a:cubicBezTo>
                  <a:pt x="623284" y="1081729"/>
                  <a:pt x="638629" y="1098248"/>
                  <a:pt x="653143" y="1103086"/>
                </a:cubicBezTo>
                <a:cubicBezTo>
                  <a:pt x="657981" y="1117600"/>
                  <a:pt x="661630" y="1132567"/>
                  <a:pt x="667657" y="1146629"/>
                </a:cubicBezTo>
                <a:cubicBezTo>
                  <a:pt x="689753" y="1198187"/>
                  <a:pt x="696563" y="1204502"/>
                  <a:pt x="725714" y="1248229"/>
                </a:cubicBezTo>
                <a:cubicBezTo>
                  <a:pt x="726662" y="1252019"/>
                  <a:pt x="747173" y="1340366"/>
                  <a:pt x="754743" y="1349829"/>
                </a:cubicBezTo>
                <a:cubicBezTo>
                  <a:pt x="765640" y="1363450"/>
                  <a:pt x="783772" y="1369181"/>
                  <a:pt x="798286" y="1378857"/>
                </a:cubicBezTo>
                <a:cubicBezTo>
                  <a:pt x="826484" y="1294262"/>
                  <a:pt x="805959" y="1348996"/>
                  <a:pt x="870857" y="1219200"/>
                </a:cubicBezTo>
                <a:cubicBezTo>
                  <a:pt x="880533" y="1199848"/>
                  <a:pt x="887884" y="1179146"/>
                  <a:pt x="899886" y="1161143"/>
                </a:cubicBezTo>
                <a:lnTo>
                  <a:pt x="957943" y="1074057"/>
                </a:lnTo>
                <a:cubicBezTo>
                  <a:pt x="972457" y="1078895"/>
                  <a:pt x="992999" y="1075841"/>
                  <a:pt x="1001486" y="1088571"/>
                </a:cubicBezTo>
                <a:cubicBezTo>
                  <a:pt x="1015170" y="1109097"/>
                  <a:pt x="1008199" y="1137739"/>
                  <a:pt x="1016000" y="1161143"/>
                </a:cubicBezTo>
                <a:cubicBezTo>
                  <a:pt x="1022842" y="1181669"/>
                  <a:pt x="1035353" y="1199848"/>
                  <a:pt x="1045029" y="1219200"/>
                </a:cubicBezTo>
                <a:cubicBezTo>
                  <a:pt x="1069496" y="1341534"/>
                  <a:pt x="1043503" y="1244669"/>
                  <a:pt x="1088572" y="1349829"/>
                </a:cubicBezTo>
                <a:cubicBezTo>
                  <a:pt x="1094599" y="1363891"/>
                  <a:pt x="1094600" y="1380641"/>
                  <a:pt x="1103086" y="1393371"/>
                </a:cubicBezTo>
                <a:cubicBezTo>
                  <a:pt x="1114472" y="1410450"/>
                  <a:pt x="1132115" y="1422400"/>
                  <a:pt x="1146629" y="1436914"/>
                </a:cubicBezTo>
                <a:cubicBezTo>
                  <a:pt x="1161143" y="1427238"/>
                  <a:pt x="1179005" y="1421287"/>
                  <a:pt x="1190172" y="1407886"/>
                </a:cubicBezTo>
                <a:cubicBezTo>
                  <a:pt x="1204023" y="1391264"/>
                  <a:pt x="1208692" y="1368743"/>
                  <a:pt x="1219200" y="1349829"/>
                </a:cubicBezTo>
                <a:cubicBezTo>
                  <a:pt x="1264286" y="1268673"/>
                  <a:pt x="1249356" y="1290644"/>
                  <a:pt x="1306286" y="1233714"/>
                </a:cubicBezTo>
                <a:cubicBezTo>
                  <a:pt x="1332898" y="1153876"/>
                  <a:pt x="1304809" y="1225415"/>
                  <a:pt x="1349829" y="1146629"/>
                </a:cubicBezTo>
                <a:cubicBezTo>
                  <a:pt x="1360564" y="1127843"/>
                  <a:pt x="1370334" y="1108458"/>
                  <a:pt x="1378857" y="1088571"/>
                </a:cubicBezTo>
                <a:cubicBezTo>
                  <a:pt x="1396563" y="1047258"/>
                  <a:pt x="1387538" y="1036349"/>
                  <a:pt x="1422400" y="1001486"/>
                </a:cubicBezTo>
                <a:cubicBezTo>
                  <a:pt x="1434735" y="989151"/>
                  <a:pt x="1451429" y="982133"/>
                  <a:pt x="1465943" y="972457"/>
                </a:cubicBezTo>
                <a:lnTo>
                  <a:pt x="1524000" y="885371"/>
                </a:lnTo>
                <a:cubicBezTo>
                  <a:pt x="1533676" y="870857"/>
                  <a:pt x="1538515" y="851505"/>
                  <a:pt x="1553029" y="841829"/>
                </a:cubicBezTo>
                <a:lnTo>
                  <a:pt x="1596572" y="812800"/>
                </a:lnTo>
                <a:cubicBezTo>
                  <a:pt x="1606248" y="798286"/>
                  <a:pt x="1609998" y="761456"/>
                  <a:pt x="1625600" y="769257"/>
                </a:cubicBezTo>
                <a:cubicBezTo>
                  <a:pt x="1648903" y="780909"/>
                  <a:pt x="1648770" y="816442"/>
                  <a:pt x="1654629" y="841829"/>
                </a:cubicBezTo>
                <a:cubicBezTo>
                  <a:pt x="1663400" y="879836"/>
                  <a:pt x="1662731" y="919468"/>
                  <a:pt x="1669143" y="957943"/>
                </a:cubicBezTo>
                <a:cubicBezTo>
                  <a:pt x="1675219" y="994397"/>
                  <a:pt x="1686667" y="1025028"/>
                  <a:pt x="1698172" y="1059543"/>
                </a:cubicBezTo>
                <a:cubicBezTo>
                  <a:pt x="1703010" y="1093410"/>
                  <a:pt x="1707484" y="1127330"/>
                  <a:pt x="1712686" y="1161143"/>
                </a:cubicBezTo>
                <a:cubicBezTo>
                  <a:pt x="1717161" y="1190230"/>
                  <a:pt x="1700878" y="1235068"/>
                  <a:pt x="1727200" y="1248229"/>
                </a:cubicBezTo>
                <a:cubicBezTo>
                  <a:pt x="1748837" y="1259047"/>
                  <a:pt x="1756229" y="1209524"/>
                  <a:pt x="1770743" y="1190171"/>
                </a:cubicBezTo>
                <a:cubicBezTo>
                  <a:pt x="1803644" y="992760"/>
                  <a:pt x="1761841" y="1205332"/>
                  <a:pt x="1814286" y="1030514"/>
                </a:cubicBezTo>
                <a:cubicBezTo>
                  <a:pt x="1821375" y="1006885"/>
                  <a:pt x="1822309" y="981743"/>
                  <a:pt x="1828800" y="957943"/>
                </a:cubicBezTo>
                <a:cubicBezTo>
                  <a:pt x="1836851" y="928422"/>
                  <a:pt x="1857829" y="870857"/>
                  <a:pt x="1857829" y="870857"/>
                </a:cubicBezTo>
                <a:cubicBezTo>
                  <a:pt x="1862667" y="827314"/>
                  <a:pt x="1865141" y="783444"/>
                  <a:pt x="1872343" y="740229"/>
                </a:cubicBezTo>
                <a:cubicBezTo>
                  <a:pt x="1874858" y="725138"/>
                  <a:pt x="1883146" y="711529"/>
                  <a:pt x="1886857" y="696686"/>
                </a:cubicBezTo>
                <a:lnTo>
                  <a:pt x="1915886" y="580571"/>
                </a:lnTo>
                <a:cubicBezTo>
                  <a:pt x="1920724" y="595085"/>
                  <a:pt x="1923558" y="610430"/>
                  <a:pt x="1930400" y="624114"/>
                </a:cubicBezTo>
                <a:cubicBezTo>
                  <a:pt x="1938201" y="639716"/>
                  <a:pt x="1952950" y="651461"/>
                  <a:pt x="1959429" y="667657"/>
                </a:cubicBezTo>
                <a:cubicBezTo>
                  <a:pt x="2099148" y="1016954"/>
                  <a:pt x="1960085" y="701426"/>
                  <a:pt x="2046514" y="943429"/>
                </a:cubicBezTo>
                <a:cubicBezTo>
                  <a:pt x="2058907" y="978128"/>
                  <a:pt x="2076373" y="1010819"/>
                  <a:pt x="2090057" y="1045029"/>
                </a:cubicBezTo>
                <a:cubicBezTo>
                  <a:pt x="2203018" y="1327430"/>
                  <a:pt x="2066972" y="1005679"/>
                  <a:pt x="2177143" y="1262743"/>
                </a:cubicBezTo>
                <a:cubicBezTo>
                  <a:pt x="2181981" y="1306286"/>
                  <a:pt x="2182477" y="1350533"/>
                  <a:pt x="2191657" y="1393371"/>
                </a:cubicBezTo>
                <a:cubicBezTo>
                  <a:pt x="2197116" y="1418847"/>
                  <a:pt x="2213199" y="1440988"/>
                  <a:pt x="2220686" y="1465943"/>
                </a:cubicBezTo>
                <a:cubicBezTo>
                  <a:pt x="2283262" y="1674529"/>
                  <a:pt x="2169311" y="1379376"/>
                  <a:pt x="2278743" y="1625600"/>
                </a:cubicBezTo>
                <a:cubicBezTo>
                  <a:pt x="2292660" y="1656914"/>
                  <a:pt x="2298549" y="1694920"/>
                  <a:pt x="2307772" y="1727200"/>
                </a:cubicBezTo>
                <a:cubicBezTo>
                  <a:pt x="2311975" y="1741911"/>
                  <a:pt x="2317448" y="1756229"/>
                  <a:pt x="2322286" y="1770743"/>
                </a:cubicBezTo>
                <a:cubicBezTo>
                  <a:pt x="2327124" y="1707848"/>
                  <a:pt x="2334889" y="1645109"/>
                  <a:pt x="2336800" y="1582057"/>
                </a:cubicBezTo>
                <a:cubicBezTo>
                  <a:pt x="2347644" y="1224191"/>
                  <a:pt x="2236962" y="1005656"/>
                  <a:pt x="2380343" y="754743"/>
                </a:cubicBezTo>
                <a:cubicBezTo>
                  <a:pt x="2388998" y="739597"/>
                  <a:pt x="2399696" y="725714"/>
                  <a:pt x="2409372" y="711200"/>
                </a:cubicBezTo>
                <a:cubicBezTo>
                  <a:pt x="2440795" y="585506"/>
                  <a:pt x="2402317" y="721580"/>
                  <a:pt x="2452914" y="595086"/>
                </a:cubicBezTo>
                <a:cubicBezTo>
                  <a:pt x="2504730" y="465545"/>
                  <a:pt x="2455124" y="548228"/>
                  <a:pt x="2510972" y="464457"/>
                </a:cubicBezTo>
                <a:cubicBezTo>
                  <a:pt x="2563900" y="305670"/>
                  <a:pt x="2479491" y="546173"/>
                  <a:pt x="2554514" y="377371"/>
                </a:cubicBezTo>
                <a:cubicBezTo>
                  <a:pt x="2567981" y="347071"/>
                  <a:pt x="2590380" y="270614"/>
                  <a:pt x="2598057" y="232229"/>
                </a:cubicBezTo>
                <a:cubicBezTo>
                  <a:pt x="2603829" y="203371"/>
                  <a:pt x="2606800" y="174001"/>
                  <a:pt x="2612572" y="145143"/>
                </a:cubicBezTo>
                <a:cubicBezTo>
                  <a:pt x="2616484" y="125582"/>
                  <a:pt x="2621354" y="106193"/>
                  <a:pt x="2627086" y="87086"/>
                </a:cubicBezTo>
                <a:cubicBezTo>
                  <a:pt x="2635878" y="57778"/>
                  <a:pt x="2656114" y="0"/>
                  <a:pt x="2656114" y="0"/>
                </a:cubicBezTo>
                <a:cubicBezTo>
                  <a:pt x="2660952" y="62895"/>
                  <a:pt x="2662805" y="126092"/>
                  <a:pt x="2670629" y="188686"/>
                </a:cubicBezTo>
                <a:cubicBezTo>
                  <a:pt x="2672527" y="203867"/>
                  <a:pt x="2682817" y="217107"/>
                  <a:pt x="2685143" y="232229"/>
                </a:cubicBezTo>
                <a:cubicBezTo>
                  <a:pt x="2692536" y="280286"/>
                  <a:pt x="2692781" y="329238"/>
                  <a:pt x="2699657" y="377371"/>
                </a:cubicBezTo>
                <a:cubicBezTo>
                  <a:pt x="2702478" y="397119"/>
                  <a:pt x="2710260" y="415868"/>
                  <a:pt x="2714172" y="435429"/>
                </a:cubicBezTo>
                <a:cubicBezTo>
                  <a:pt x="2719944" y="464286"/>
                  <a:pt x="2723422" y="493560"/>
                  <a:pt x="2728686" y="522514"/>
                </a:cubicBezTo>
                <a:cubicBezTo>
                  <a:pt x="2733099" y="546786"/>
                  <a:pt x="2739449" y="570703"/>
                  <a:pt x="2743200" y="595086"/>
                </a:cubicBezTo>
                <a:cubicBezTo>
                  <a:pt x="2749131" y="633638"/>
                  <a:pt x="2749541" y="673060"/>
                  <a:pt x="2757714" y="711200"/>
                </a:cubicBezTo>
                <a:cubicBezTo>
                  <a:pt x="2764125" y="741120"/>
                  <a:pt x="2777067" y="769257"/>
                  <a:pt x="2786743" y="798286"/>
                </a:cubicBezTo>
                <a:cubicBezTo>
                  <a:pt x="2791581" y="812800"/>
                  <a:pt x="2798256" y="826827"/>
                  <a:pt x="2801257" y="841829"/>
                </a:cubicBezTo>
                <a:cubicBezTo>
                  <a:pt x="2810933" y="890210"/>
                  <a:pt x="2814684" y="940164"/>
                  <a:pt x="2830286" y="986971"/>
                </a:cubicBezTo>
                <a:cubicBezTo>
                  <a:pt x="2839962" y="1016000"/>
                  <a:pt x="2851893" y="1044372"/>
                  <a:pt x="2859314" y="1074057"/>
                </a:cubicBezTo>
                <a:cubicBezTo>
                  <a:pt x="2868990" y="1112762"/>
                  <a:pt x="2850495" y="1177554"/>
                  <a:pt x="2888343" y="1190171"/>
                </a:cubicBezTo>
                <a:lnTo>
                  <a:pt x="2931886" y="1204686"/>
                </a:lnTo>
                <a:cubicBezTo>
                  <a:pt x="2941562" y="1185334"/>
                  <a:pt x="2952391" y="1166516"/>
                  <a:pt x="2960914" y="1146629"/>
                </a:cubicBezTo>
                <a:cubicBezTo>
                  <a:pt x="2966941" y="1132567"/>
                  <a:pt x="2967838" y="1116370"/>
                  <a:pt x="2975429" y="1103086"/>
                </a:cubicBezTo>
                <a:cubicBezTo>
                  <a:pt x="2987431" y="1082083"/>
                  <a:pt x="3005100" y="1064847"/>
                  <a:pt x="3018972" y="1045029"/>
                </a:cubicBezTo>
                <a:cubicBezTo>
                  <a:pt x="3038979" y="1016448"/>
                  <a:pt x="3057677" y="986972"/>
                  <a:pt x="3077029" y="957943"/>
                </a:cubicBezTo>
                <a:cubicBezTo>
                  <a:pt x="3113510" y="848497"/>
                  <a:pt x="3064299" y="983403"/>
                  <a:pt x="3120572" y="870857"/>
                </a:cubicBezTo>
                <a:cubicBezTo>
                  <a:pt x="3132766" y="846469"/>
                  <a:pt x="3142625" y="792508"/>
                  <a:pt x="3149600" y="769257"/>
                </a:cubicBezTo>
                <a:cubicBezTo>
                  <a:pt x="3158393" y="739949"/>
                  <a:pt x="3168953" y="711200"/>
                  <a:pt x="3178629" y="682171"/>
                </a:cubicBezTo>
                <a:lnTo>
                  <a:pt x="3193143" y="638629"/>
                </a:lnTo>
                <a:cubicBezTo>
                  <a:pt x="3197981" y="595086"/>
                  <a:pt x="3203862" y="551646"/>
                  <a:pt x="3207657" y="508000"/>
                </a:cubicBezTo>
                <a:cubicBezTo>
                  <a:pt x="3255603" y="-43369"/>
                  <a:pt x="3193959" y="586940"/>
                  <a:pt x="3236686" y="159657"/>
                </a:cubicBezTo>
                <a:cubicBezTo>
                  <a:pt x="3246362" y="208038"/>
                  <a:pt x="3257603" y="256132"/>
                  <a:pt x="3265714" y="304800"/>
                </a:cubicBezTo>
                <a:cubicBezTo>
                  <a:pt x="3275390" y="362857"/>
                  <a:pt x="3281262" y="421678"/>
                  <a:pt x="3294743" y="478971"/>
                </a:cubicBezTo>
                <a:cubicBezTo>
                  <a:pt x="3300711" y="504333"/>
                  <a:pt x="3315533" y="526826"/>
                  <a:pt x="3323772" y="551543"/>
                </a:cubicBezTo>
                <a:cubicBezTo>
                  <a:pt x="3330080" y="570467"/>
                  <a:pt x="3330428" y="591265"/>
                  <a:pt x="3338286" y="609600"/>
                </a:cubicBezTo>
                <a:cubicBezTo>
                  <a:pt x="3422707" y="806587"/>
                  <a:pt x="3320657" y="513179"/>
                  <a:pt x="3381829" y="696686"/>
                </a:cubicBezTo>
                <a:cubicBezTo>
                  <a:pt x="3391505" y="677334"/>
                  <a:pt x="3402070" y="658401"/>
                  <a:pt x="3410857" y="638629"/>
                </a:cubicBezTo>
                <a:cubicBezTo>
                  <a:pt x="3434000" y="586557"/>
                  <a:pt x="3438440" y="570395"/>
                  <a:pt x="3454400" y="522514"/>
                </a:cubicBezTo>
                <a:cubicBezTo>
                  <a:pt x="3596606" y="558067"/>
                  <a:pt x="3413415" y="498436"/>
                  <a:pt x="3570514" y="624114"/>
                </a:cubicBezTo>
                <a:cubicBezTo>
                  <a:pt x="3594705" y="643466"/>
                  <a:pt x="3621181" y="660266"/>
                  <a:pt x="3643086" y="682171"/>
                </a:cubicBezTo>
                <a:cubicBezTo>
                  <a:pt x="3655421" y="694506"/>
                  <a:pt x="3657600" y="716038"/>
                  <a:pt x="3672114" y="725714"/>
                </a:cubicBezTo>
                <a:cubicBezTo>
                  <a:pt x="3688712" y="736779"/>
                  <a:pt x="3710991" y="734749"/>
                  <a:pt x="3730172" y="740229"/>
                </a:cubicBezTo>
                <a:cubicBezTo>
                  <a:pt x="3744882" y="744432"/>
                  <a:pt x="3759200" y="749905"/>
                  <a:pt x="3773714" y="754743"/>
                </a:cubicBezTo>
                <a:cubicBezTo>
                  <a:pt x="3783390" y="725714"/>
                  <a:pt x="3789059" y="695025"/>
                  <a:pt x="3802743" y="667657"/>
                </a:cubicBezTo>
                <a:cubicBezTo>
                  <a:pt x="3812419" y="648305"/>
                  <a:pt x="3821037" y="628386"/>
                  <a:pt x="3831772" y="609600"/>
                </a:cubicBezTo>
                <a:cubicBezTo>
                  <a:pt x="3840427" y="594454"/>
                  <a:pt x="3855284" y="582606"/>
                  <a:pt x="3860800" y="566057"/>
                </a:cubicBezTo>
                <a:cubicBezTo>
                  <a:pt x="3865390" y="552287"/>
                  <a:pt x="3860800" y="537028"/>
                  <a:pt x="3860800" y="522514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63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the Learning</a:t>
            </a:r>
            <a:br>
              <a:rPr lang="en-US"/>
            </a:br>
            <a:r>
              <a:rPr lang="en-US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Pertanyaan penting:</a:t>
            </a:r>
          </a:p>
          <a:p>
            <a:r>
              <a:rPr lang="en-US"/>
              <a:t>Bagaimana hypothesis menampilkan dihasilkan pada contoh yang tidak terlihat?</a:t>
            </a:r>
          </a:p>
          <a:p>
            <a:r>
              <a:rPr lang="en-US"/>
              <a:t>Cara menguji:</a:t>
            </a:r>
          </a:p>
          <a:p>
            <a:r>
              <a:rPr lang="en-US"/>
              <a:t>1) Kumpulkan himpunan contoh yang banyak </a:t>
            </a:r>
          </a:p>
          <a:p>
            <a:r>
              <a:rPr lang="en-US"/>
              <a:t>2) Bagi secara acak data training dan data uji</a:t>
            </a:r>
          </a:p>
          <a:p>
            <a:r>
              <a:rPr lang="en-US"/>
              <a:t>3) Generate suatu hypothesis menggunakan data training</a:t>
            </a:r>
          </a:p>
          <a:p>
            <a:r>
              <a:rPr lang="en-US"/>
              <a:t>4) Ukur kinerja pada contoh dari data uji</a:t>
            </a:r>
          </a:p>
          <a:p>
            <a:pPr marL="128016" lvl="1" indent="0">
              <a:buNone/>
            </a:pPr>
            <a:r>
              <a:rPr lang="en-US"/>
              <a:t>	I.e. persentase contoh dalam data uji yang terklasifikasi dengan benar.</a:t>
            </a:r>
          </a:p>
          <a:p>
            <a:r>
              <a:rPr lang="en-US"/>
              <a:t>5) Optionally: ulangi  1-4 kali </a:t>
            </a:r>
          </a:p>
        </p:txBody>
      </p:sp>
    </p:spTree>
    <p:extLst>
      <p:ext uri="{BB962C8B-B14F-4D97-AF65-F5344CB8AC3E}">
        <p14:creationId xmlns:p14="http://schemas.microsoft.com/office/powerpoint/2010/main" val="336523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Bagaimana kita tahu bahwa  </a:t>
            </a:r>
            <a:r>
              <a:rPr lang="en-US" i="1"/>
              <a:t>h </a:t>
            </a:r>
            <a:r>
              <a:rPr lang="en-US"/>
              <a:t>» </a:t>
            </a:r>
            <a:r>
              <a:rPr lang="en-US" i="1"/>
              <a:t>f </a:t>
            </a:r>
            <a:r>
              <a:rPr lang="en-US"/>
              <a:t>?</a:t>
            </a:r>
          </a:p>
          <a:p>
            <a:r>
              <a:rPr lang="en-US"/>
              <a:t>Coba </a:t>
            </a:r>
            <a:r>
              <a:rPr lang="en-US" i="1"/>
              <a:t>h </a:t>
            </a:r>
            <a:r>
              <a:rPr lang="en-US"/>
              <a:t>pada data uji baru dari contoh </a:t>
            </a:r>
          </a:p>
          <a:p>
            <a:r>
              <a:rPr lang="en-US"/>
              <a:t>(gunakan distribusi yang sama seperti </a:t>
            </a:r>
          </a:p>
          <a:p>
            <a:r>
              <a:rPr lang="en-US"/>
              <a:t>ruang contoh  sebagai data training)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182" y="2512677"/>
            <a:ext cx="3908873" cy="2749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06567" y="5489286"/>
            <a:ext cx="350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Learning curve: % correct on test set</a:t>
            </a:r>
          </a:p>
          <a:p>
            <a:pPr algn="ctr"/>
            <a:r>
              <a:rPr lang="en-US"/>
              <a:t>as a function of training set size</a:t>
            </a:r>
          </a:p>
        </p:txBody>
      </p:sp>
    </p:spTree>
    <p:extLst>
      <p:ext uri="{BB962C8B-B14F-4D97-AF65-F5344CB8AC3E}">
        <p14:creationId xmlns:p14="http://schemas.microsoft.com/office/powerpoint/2010/main" val="1185829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 and Overfitting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Terlalu banyak atribut sering kali terjadi !</a:t>
            </a:r>
          </a:p>
          <a:p>
            <a:r>
              <a:rPr lang="en-US"/>
              <a:t>Sulit untuk mengetahui yang mana atribut  yang relevan untuk tugas klasifikasi. Atribut yang tidak relevan bertindak sebagai noise.</a:t>
            </a:r>
          </a:p>
          <a:p>
            <a:r>
              <a:rPr lang="en-US"/>
              <a:t>Masalahnya adalah contoh OVERFITTING. Membuat pohon sama dengan data training.</a:t>
            </a:r>
          </a:p>
          <a:p>
            <a:r>
              <a:rPr lang="en-US"/>
              <a:t>Menyebabkan   generalization yang buruk</a:t>
            </a:r>
          </a:p>
          <a:p>
            <a:r>
              <a:rPr lang="en-US"/>
              <a:t>Kita perlu bantuan untuk menentukan kapan berhenti menambah node ! </a:t>
            </a:r>
          </a:p>
          <a:p>
            <a:r>
              <a:rPr lang="en-US"/>
              <a:t>(semua teknik learning memiliki masalah umum dengan overfitting)</a:t>
            </a:r>
          </a:p>
        </p:txBody>
      </p:sp>
    </p:spTree>
    <p:extLst>
      <p:ext uri="{BB962C8B-B14F-4D97-AF65-F5344CB8AC3E}">
        <p14:creationId xmlns:p14="http://schemas.microsoft.com/office/powerpoint/2010/main" val="942053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3538" indent="-363538"/>
            <a:r>
              <a:rPr lang="en-US"/>
              <a:t>• Learning diperlukan untuk lingkungan yang tidak diketahui.</a:t>
            </a:r>
          </a:p>
          <a:p>
            <a:pPr marL="363538" indent="-363538"/>
            <a:r>
              <a:rPr lang="en-US"/>
              <a:t>• Metode Learning tergantung pada ketersediaan feedback, tipe komponen yang akan di improved, dan representasinya.</a:t>
            </a:r>
          </a:p>
          <a:p>
            <a:pPr marL="363538" indent="-363538"/>
            <a:r>
              <a:rPr lang="en-US"/>
              <a:t>• Untuk supervised learning, tujuannya adalah untuk menemukan hypothesis yang simple diperkirakan konsisten dengan contoh training.</a:t>
            </a:r>
          </a:p>
          <a:p>
            <a:pPr marL="363538" indent="-363538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4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31272"/>
            <a:ext cx="9720072" cy="1253559"/>
          </a:xfrm>
        </p:spPr>
        <p:txBody>
          <a:bodyPr>
            <a:normAutofit fontScale="90000"/>
          </a:bodyPr>
          <a:lstStyle/>
          <a:p>
            <a:r>
              <a:rPr lang="en-US" dirty="0"/>
              <a:t>Learning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77272" cy="4023360"/>
          </a:xfrm>
        </p:spPr>
        <p:txBody>
          <a:bodyPr>
            <a:normAutofit/>
          </a:bodyPr>
          <a:lstStyle/>
          <a:p>
            <a:r>
              <a:rPr lang="en-US" sz="2400"/>
              <a:t>Learning adalah hal penting untuk lingkungan yg tidak diketahui</a:t>
            </a:r>
          </a:p>
          <a:p>
            <a:pPr lvl="1"/>
            <a:r>
              <a:rPr lang="en-US" sz="2000"/>
              <a:t>Perancang  tidak omniscience</a:t>
            </a:r>
          </a:p>
          <a:p>
            <a:r>
              <a:rPr lang="en-US" sz="2400"/>
              <a:t>Learning berguna untuk metode konstruksi sistem</a:t>
            </a:r>
          </a:p>
          <a:p>
            <a:pPr lvl="1"/>
            <a:r>
              <a:rPr lang="en-US" sz="2000"/>
              <a:t>Mendekatkan agen dengan realitas daripada mendeskripsikan lingkungan untuk agen</a:t>
            </a:r>
          </a:p>
          <a:p>
            <a:r>
              <a:rPr lang="en-US" sz="2400"/>
              <a:t>Learning memodifikasi mekanisme keputusan agen untuk meningkatkan performa</a:t>
            </a:r>
          </a:p>
        </p:txBody>
      </p:sp>
    </p:spTree>
    <p:extLst>
      <p:ext uri="{BB962C8B-B14F-4D97-AF65-F5344CB8AC3E}">
        <p14:creationId xmlns:p14="http://schemas.microsoft.com/office/powerpoint/2010/main" val="7923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beraksi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juga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performa</a:t>
            </a:r>
            <a:r>
              <a:rPr lang="en-US" sz="2400" dirty="0"/>
              <a:t> di masa </a:t>
            </a:r>
            <a:r>
              <a:rPr lang="en-US" sz="2400" dirty="0" err="1"/>
              <a:t>datang</a:t>
            </a:r>
            <a:r>
              <a:rPr lang="en-US" sz="2400" dirty="0"/>
              <a:t>. </a:t>
            </a:r>
            <a:endParaRPr lang="en-US" dirty="0"/>
          </a:p>
          <a:p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aksi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– Nilai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kondisi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rendah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solusi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– </a:t>
            </a:r>
            <a:r>
              <a:rPr lang="en-US" dirty="0" err="1"/>
              <a:t>Informasi</a:t>
            </a:r>
            <a:r>
              <a:rPr lang="en-US" dirty="0"/>
              <a:t> mana yang </a:t>
            </a:r>
            <a:r>
              <a:rPr lang="en-US" dirty="0" err="1"/>
              <a:t>relevan</a:t>
            </a:r>
            <a:endParaRPr lang="en-US" dirty="0"/>
          </a:p>
          <a:p>
            <a:r>
              <a:rPr lang="en-US" dirty="0"/>
              <a:t>Learning task – estimations of functions y=f(</a:t>
            </a:r>
            <a:r>
              <a:rPr lang="en-US" b="1" dirty="0"/>
              <a:t>x</a:t>
            </a:r>
            <a:r>
              <a:rPr lang="en-US" dirty="0"/>
              <a:t>): </a:t>
            </a:r>
            <a:r>
              <a:rPr lang="en-US" b="1" dirty="0"/>
              <a:t>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176319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Supervised learning:</a:t>
            </a:r>
          </a:p>
          <a:p>
            <a:pPr marL="457200" lvl="1" indent="0">
              <a:buNone/>
            </a:pP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, f(</a:t>
            </a:r>
            <a:r>
              <a:rPr lang="en-US" b="1" dirty="0"/>
              <a:t>x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oleh a</a:t>
            </a:r>
          </a:p>
          <a:p>
            <a:pPr marL="457200" lvl="1" indent="0">
              <a:buNone/>
            </a:pPr>
            <a:r>
              <a:rPr lang="en-US" dirty="0"/>
              <a:t>“supervisor”. f(</a:t>
            </a:r>
            <a:r>
              <a:rPr lang="en-US" b="1" dirty="0"/>
              <a:t>x</a:t>
            </a:r>
            <a:r>
              <a:rPr lang="en-US" dirty="0"/>
              <a:t>)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sample : (</a:t>
            </a:r>
            <a:r>
              <a:rPr lang="en-US" b="1" dirty="0"/>
              <a:t>x</a:t>
            </a:r>
            <a:r>
              <a:rPr lang="en-US" dirty="0"/>
              <a:t>1,y1), (</a:t>
            </a:r>
            <a:r>
              <a:rPr lang="en-US" b="1" dirty="0"/>
              <a:t>x</a:t>
            </a:r>
            <a:r>
              <a:rPr lang="en-US" dirty="0"/>
              <a:t>2,y2), …, (</a:t>
            </a:r>
            <a:r>
              <a:rPr lang="en-US" b="1" dirty="0" err="1"/>
              <a:t>x</a:t>
            </a:r>
            <a:r>
              <a:rPr lang="en-US" dirty="0" err="1"/>
              <a:t>n,yn</a:t>
            </a:r>
            <a:r>
              <a:rPr lang="en-US" dirty="0"/>
              <a:t>)</a:t>
            </a:r>
          </a:p>
          <a:p>
            <a:r>
              <a:rPr lang="en-US" b="1" dirty="0"/>
              <a:t>Reinforcement leaning:</a:t>
            </a:r>
          </a:p>
          <a:p>
            <a:pPr marL="457200" lvl="1" indent="0">
              <a:buNone/>
            </a:pP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oleh </a:t>
            </a:r>
            <a:r>
              <a:rPr lang="en-US" dirty="0" err="1"/>
              <a:t>tiap</a:t>
            </a:r>
            <a:r>
              <a:rPr lang="en-US" dirty="0"/>
              <a:t> x</a:t>
            </a:r>
          </a:p>
          <a:p>
            <a:pPr marL="457200" lvl="1" indent="0">
              <a:buNone/>
            </a:pP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(kadang2)</a:t>
            </a:r>
          </a:p>
          <a:p>
            <a:r>
              <a:rPr lang="en-US" b="1" dirty="0"/>
              <a:t>Unsupervised learning:</a:t>
            </a:r>
          </a:p>
          <a:p>
            <a:pPr marL="457200" lvl="1" indent="0">
              <a:buNone/>
            </a:pP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persepsinya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I.e. it perform clustering.</a:t>
            </a:r>
          </a:p>
        </p:txBody>
      </p:sp>
    </p:spTree>
    <p:extLst>
      <p:ext uri="{BB962C8B-B14F-4D97-AF65-F5344CB8AC3E}">
        <p14:creationId xmlns:p14="http://schemas.microsoft.com/office/powerpoint/2010/main" val="364240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160591"/>
            <a:ext cx="7891272" cy="3880773"/>
          </a:xfrm>
        </p:spPr>
        <p:txBody>
          <a:bodyPr/>
          <a:lstStyle/>
          <a:p>
            <a:pPr marL="542925" indent="-542925"/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yang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sample</a:t>
            </a:r>
          </a:p>
          <a:p>
            <a:pPr marL="900113" lvl="1" indent="-442913"/>
            <a:r>
              <a:rPr lang="en-US" sz="2800" dirty="0"/>
              <a:t>Data training</a:t>
            </a:r>
          </a:p>
          <a:p>
            <a:pPr marL="900113" lvl="1" indent="-442913"/>
            <a:r>
              <a:rPr lang="en-US" sz="2800" dirty="0"/>
              <a:t>classification </a:t>
            </a:r>
          </a:p>
          <a:p>
            <a:pPr marL="900113" lvl="1" indent="-442913"/>
            <a:r>
              <a:rPr lang="en-US" sz="2800" dirty="0" err="1"/>
              <a:t>Backpropagation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55CEE4-82E9-484E-A375-DD1736D5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learning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095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873" y="2084832"/>
            <a:ext cx="9505327" cy="3880773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/>
              <a:t>Belajar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output</a:t>
            </a:r>
          </a:p>
          <a:p>
            <a:pPr lvl="1"/>
            <a:r>
              <a:rPr lang="en-US" sz="2600" dirty="0"/>
              <a:t>Clustering</a:t>
            </a:r>
          </a:p>
          <a:p>
            <a:pPr lvl="1"/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butuh</a:t>
            </a:r>
            <a:r>
              <a:rPr lang="en-US" sz="2600" dirty="0"/>
              <a:t> data training</a:t>
            </a:r>
          </a:p>
          <a:p>
            <a:pPr lvl="1"/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data yang </a:t>
            </a:r>
            <a:r>
              <a:rPr lang="en-US" sz="2600" dirty="0" err="1"/>
              <a:t>tersedia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1C84C7-B885-415F-AB9E-7C2DB683A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Unsupervised learning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99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Clustering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896" y="1645468"/>
            <a:ext cx="9238207" cy="3880773"/>
          </a:xfrm>
        </p:spPr>
        <p:txBody>
          <a:bodyPr/>
          <a:lstStyle/>
          <a:p>
            <a:r>
              <a:rPr lang="nb-NO" dirty="0"/>
              <a:t>Tidak  perlu melatih metoda tersebut atau dengan kata lain, tidak ada fase </a:t>
            </a:r>
            <a:r>
              <a:rPr lang="nb-NO" i="1" dirty="0"/>
              <a:t>learning</a:t>
            </a:r>
            <a:r>
              <a:rPr lang="nb-NO" dirty="0"/>
              <a:t>. </a:t>
            </a:r>
          </a:p>
          <a:p>
            <a:r>
              <a:rPr lang="en-US" dirty="0" err="1"/>
              <a:t>Mengelompokkan</a:t>
            </a:r>
            <a:r>
              <a:rPr lang="en-US" dirty="0"/>
              <a:t>  </a:t>
            </a:r>
            <a:r>
              <a:rPr lang="en-US" dirty="0" err="1"/>
              <a:t>obyek-obyek</a:t>
            </a:r>
            <a:r>
              <a:rPr lang="en-US" dirty="0"/>
              <a:t> data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data,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relasinya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6684819" y="4175404"/>
            <a:ext cx="3020291" cy="2589580"/>
            <a:chOff x="2160" y="2544"/>
            <a:chExt cx="1920" cy="1687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2" name="AutoShape 11"/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7" name="AutoShape 16"/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9" name="AutoShape 18"/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AutoShape 21"/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AutoShape 22"/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4" name="AutoShape 23"/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AutoShape 24"/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6" name="AutoShape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7" name="AutoShape 26"/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8" name="AutoShape 27"/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9" name="AutoShape 28"/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1" name="AutoShape 30"/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AutoShape 31"/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3" name="AutoShape 32"/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44" name="Group 33"/>
          <p:cNvGrpSpPr>
            <a:grpSpLocks/>
          </p:cNvGrpSpPr>
          <p:nvPr/>
        </p:nvGrpSpPr>
        <p:grpSpPr bwMode="auto">
          <a:xfrm>
            <a:off x="8742219" y="3266710"/>
            <a:ext cx="3020291" cy="2431473"/>
            <a:chOff x="3312" y="1584"/>
            <a:chExt cx="1920" cy="1584"/>
          </a:xfrm>
        </p:grpSpPr>
        <p:sp>
          <p:nvSpPr>
            <p:cNvPr id="45" name="Line 34"/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35"/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47" name="Group 36"/>
          <p:cNvGrpSpPr>
            <a:grpSpLocks/>
          </p:cNvGrpSpPr>
          <p:nvPr/>
        </p:nvGrpSpPr>
        <p:grpSpPr bwMode="auto">
          <a:xfrm>
            <a:off x="6303819" y="4249754"/>
            <a:ext cx="3246813" cy="2210430"/>
            <a:chOff x="1824" y="2208"/>
            <a:chExt cx="2064" cy="1440"/>
          </a:xfrm>
        </p:grpSpPr>
        <p:sp>
          <p:nvSpPr>
            <p:cNvPr id="48" name="Oval 37"/>
            <p:cNvSpPr>
              <a:spLocks noChangeArrowheads="1"/>
            </p:cNvSpPr>
            <p:nvPr/>
          </p:nvSpPr>
          <p:spPr bwMode="auto">
            <a:xfrm>
              <a:off x="1824" y="2592"/>
              <a:ext cx="816" cy="720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" name="Oval 38"/>
            <p:cNvSpPr>
              <a:spLocks noChangeArrowheads="1"/>
            </p:cNvSpPr>
            <p:nvPr/>
          </p:nvSpPr>
          <p:spPr bwMode="auto">
            <a:xfrm>
              <a:off x="2928" y="2208"/>
              <a:ext cx="720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0" name="Oval 39"/>
            <p:cNvSpPr>
              <a:spLocks noChangeArrowheads="1"/>
            </p:cNvSpPr>
            <p:nvPr/>
          </p:nvSpPr>
          <p:spPr bwMode="auto">
            <a:xfrm>
              <a:off x="3216" y="3024"/>
              <a:ext cx="672" cy="624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51" name="Group 40"/>
          <p:cNvGrpSpPr>
            <a:grpSpLocks/>
          </p:cNvGrpSpPr>
          <p:nvPr/>
        </p:nvGrpSpPr>
        <p:grpSpPr bwMode="auto">
          <a:xfrm>
            <a:off x="4703619" y="3543802"/>
            <a:ext cx="2265218" cy="1620982"/>
            <a:chOff x="816" y="1776"/>
            <a:chExt cx="1440" cy="1056"/>
          </a:xfrm>
        </p:grpSpPr>
        <p:sp>
          <p:nvSpPr>
            <p:cNvPr id="52" name="Line 41"/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3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2400" dirty="0"/>
              <a:t>Output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input,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feedback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Feedback : </a:t>
            </a:r>
            <a:r>
              <a:rPr lang="en-US" sz="2400" dirty="0" err="1"/>
              <a:t>entitas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,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agent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Feedback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tertunda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A625D7-AA23-44EC-86F4-C0E0A47B2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Reinforcement learning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660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7143" y="4694241"/>
            <a:ext cx="6347714" cy="1381124"/>
          </a:xfrm>
        </p:spPr>
        <p:txBody>
          <a:bodyPr/>
          <a:lstStyle/>
          <a:p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terdekat</a:t>
            </a:r>
            <a:endParaRPr lang="en-US" dirty="0"/>
          </a:p>
          <a:p>
            <a:r>
              <a:rPr lang="en-US" dirty="0"/>
              <a:t>Stochastic environment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59300" y="19050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latin typeface="Tahoma" panose="020B0604030504040204" pitchFamily="34" charset="0"/>
              </a:rPr>
              <a:t>Environment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3429000"/>
            <a:ext cx="1981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029200" y="3581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ahoma" panose="020B0604030504040204" pitchFamily="34" charset="0"/>
              </a:rPr>
              <a:t>Agent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553200" y="2200275"/>
            <a:ext cx="1371600" cy="1600200"/>
            <a:chOff x="3552" y="1440"/>
            <a:chExt cx="864" cy="100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552" y="24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4416" y="1440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>
              <a:off x="3552" y="1440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744" y="2208"/>
              <a:ext cx="5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Action</a:t>
              </a: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3038476" y="2184400"/>
            <a:ext cx="1533525" cy="1600200"/>
            <a:chOff x="1338" y="1424"/>
            <a:chExt cx="966" cy="1008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1344" y="142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344" y="1424"/>
              <a:ext cx="0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338" y="2432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632" y="2192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State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4254500" y="2590800"/>
            <a:ext cx="1295400" cy="838200"/>
            <a:chOff x="2112" y="1680"/>
            <a:chExt cx="816" cy="528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928" y="168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112" y="1776"/>
              <a:ext cx="7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800">
                  <a:latin typeface="Tahoma" panose="020B0604030504040204" pitchFamily="34" charset="0"/>
                </a:rPr>
                <a:t>evaluation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69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508</TotalTime>
  <Words>770</Words>
  <Application>Microsoft Office PowerPoint</Application>
  <PresentationFormat>Widescreen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Tahoma</vt:lpstr>
      <vt:lpstr>Tw Cen MT</vt:lpstr>
      <vt:lpstr>Tw Cen MT Condensed</vt:lpstr>
      <vt:lpstr>Wingdings</vt:lpstr>
      <vt:lpstr>Wingdings 3</vt:lpstr>
      <vt:lpstr>Integral</vt:lpstr>
      <vt:lpstr>Learning –basic concept</vt:lpstr>
      <vt:lpstr>Learning </vt:lpstr>
      <vt:lpstr>Learning objectives</vt:lpstr>
      <vt:lpstr>Types of Learning</vt:lpstr>
      <vt:lpstr>Supervised learning</vt:lpstr>
      <vt:lpstr>Unsupervised learning</vt:lpstr>
      <vt:lpstr>Clustering </vt:lpstr>
      <vt:lpstr>Reinforcement learning</vt:lpstr>
      <vt:lpstr>RL Framework</vt:lpstr>
      <vt:lpstr>Inductive Learning</vt:lpstr>
      <vt:lpstr>Inductive Learning Method</vt:lpstr>
      <vt:lpstr>Inductive Learning Method</vt:lpstr>
      <vt:lpstr>Inductive Learning Method</vt:lpstr>
      <vt:lpstr>Inductive Learning Method</vt:lpstr>
      <vt:lpstr>Inductive Learning Method</vt:lpstr>
      <vt:lpstr>Performance of the Learning Algorithm</vt:lpstr>
      <vt:lpstr>Performance Measurement</vt:lpstr>
      <vt:lpstr>Noise and Overfitting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indi widi</dc:creator>
  <cp:lastModifiedBy>indiwidi</cp:lastModifiedBy>
  <cp:revision>37</cp:revision>
  <dcterms:created xsi:type="dcterms:W3CDTF">2015-12-17T12:54:46Z</dcterms:created>
  <dcterms:modified xsi:type="dcterms:W3CDTF">2018-11-27T14:14:24Z</dcterms:modified>
</cp:coreProperties>
</file>