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322" r:id="rId3"/>
    <p:sldId id="290" r:id="rId4"/>
    <p:sldId id="344" r:id="rId5"/>
    <p:sldId id="270" r:id="rId6"/>
    <p:sldId id="352" r:id="rId7"/>
    <p:sldId id="323" r:id="rId8"/>
    <p:sldId id="347" r:id="rId9"/>
    <p:sldId id="348" r:id="rId10"/>
    <p:sldId id="349" r:id="rId11"/>
    <p:sldId id="350" r:id="rId12"/>
    <p:sldId id="351" r:id="rId13"/>
    <p:sldId id="353" r:id="rId14"/>
    <p:sldId id="354" r:id="rId15"/>
    <p:sldId id="355" r:id="rId16"/>
    <p:sldId id="356" r:id="rId17"/>
    <p:sldId id="357" r:id="rId18"/>
    <p:sldId id="358" r:id="rId19"/>
    <p:sldId id="336" r:id="rId20"/>
    <p:sldId id="345" r:id="rId21"/>
    <p:sldId id="337" r:id="rId22"/>
    <p:sldId id="359" r:id="rId23"/>
    <p:sldId id="360" r:id="rId24"/>
    <p:sldId id="362" r:id="rId25"/>
    <p:sldId id="361" r:id="rId26"/>
    <p:sldId id="363" r:id="rId27"/>
    <p:sldId id="343" r:id="rId28"/>
    <p:sldId id="364" r:id="rId29"/>
    <p:sldId id="346" r:id="rId30"/>
    <p:sldId id="365" r:id="rId31"/>
    <p:sldId id="366" r:id="rId32"/>
    <p:sldId id="367" r:id="rId33"/>
    <p:sldId id="265" r:id="rId34"/>
    <p:sldId id="369" r:id="rId35"/>
    <p:sldId id="37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2A"/>
    <a:srgbClr val="FFFFAB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3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0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90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63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6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6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42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60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07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61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87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02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13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69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67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27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760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681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063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27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46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65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7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75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842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40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8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331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795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5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9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6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5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9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BRUTE –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13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0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1</a:t>
            </a:r>
            <a:r>
              <a:rPr lang="en-US" sz="2000" dirty="0" smtClean="0">
                <a:latin typeface="Maiandra GD" pitchFamily="34" charset="0"/>
              </a:rPr>
              <a:t>, 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n-1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Urutkan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bilangan-bilangan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secara</a:t>
            </a:r>
            <a:r>
              <a:rPr lang="en-US" sz="2000" dirty="0" smtClean="0">
                <a:latin typeface="Maiandra GD" pitchFamily="34" charset="0"/>
              </a:rPr>
              <a:t> ascending.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653858"/>
            <a:ext cx="5562600" cy="412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diberikan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Bubble Sort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ascending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- 2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– 1 -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A[j+1] &lt; A[j]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tukar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A[j+1]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temp  A[j]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A[j]  A[j+1]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A[j+1]  temp		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4800600"/>
            <a:ext cx="8686800" cy="18288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O(n</a:t>
            </a:r>
            <a:r>
              <a:rPr lang="en-US" sz="2400" b="1" baseline="30000" dirty="0" smtClean="0">
                <a:solidFill>
                  <a:srgbClr val="000000"/>
                </a:solidFill>
                <a:latin typeface="Maiandra GD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Bubble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199" y="1981200"/>
            <a:ext cx="5624945" cy="1066800"/>
          </a:xfrm>
          <a:prstGeom prst="rect">
            <a:avLst/>
          </a:prstGeom>
          <a:noFill/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7623" y="3352800"/>
            <a:ext cx="5969977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1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2</a:t>
            </a:r>
            <a:r>
              <a:rPr lang="en-US" sz="2000" dirty="0" smtClean="0">
                <a:latin typeface="Maiandra GD" pitchFamily="34" charset="0"/>
              </a:rPr>
              <a:t>, 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dicari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nilai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 </a:t>
            </a:r>
            <a:r>
              <a:rPr lang="en-US" sz="2000" dirty="0" err="1" smtClean="0">
                <a:latin typeface="Maiandra GD" pitchFamily="34" charset="0"/>
              </a:rPr>
              <a:t>di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himpunan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.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- </a:t>
            </a:r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ditemukan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indeks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elemen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bernilai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ditampilkan</a:t>
            </a:r>
            <a:r>
              <a:rPr lang="en-US" sz="2000" dirty="0" smtClean="0">
                <a:latin typeface="Maiandra GD" pitchFamily="34" charset="0"/>
              </a:rPr>
              <a:t>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- </a:t>
            </a:r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x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tidak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ditemukan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nilai</a:t>
            </a:r>
            <a:r>
              <a:rPr lang="en-US" sz="2000" dirty="0" smtClean="0">
                <a:latin typeface="Maiandra GD" pitchFamily="34" charset="0"/>
              </a:rPr>
              <a:t> -1 </a:t>
            </a:r>
            <a:r>
              <a:rPr lang="en-US" sz="2000" dirty="0" err="1" smtClean="0">
                <a:latin typeface="Maiandra GD" pitchFamily="34" charset="0"/>
              </a:rPr>
              <a:t>ditampilkan</a:t>
            </a:r>
            <a:r>
              <a:rPr lang="en-US" sz="2000" dirty="0" smtClean="0">
                <a:latin typeface="Maiandra GD" pitchFamily="34" charset="0"/>
              </a:rPr>
              <a:t>. 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SequentialSearch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n-1], x)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dimasukkan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sentinel array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(x)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mengandung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  	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A[n]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x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0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≠ x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i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 n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-1 						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Sequential Search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</a:t>
            </a: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Worst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200" baseline="-25000" dirty="0" smtClean="0">
                <a:latin typeface="Maiandra GD" pitchFamily="34" charset="0"/>
                <a:ea typeface="Kozuka Gothic Pro H" pitchFamily="34" charset="-128"/>
              </a:rPr>
              <a:t>1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= x)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O(n)</a:t>
            </a:r>
          </a:p>
          <a:p>
            <a:pPr algn="just">
              <a:buNone/>
            </a:pPr>
            <a:endParaRPr lang="en-US" sz="2400" b="1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Best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		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(a</a:t>
            </a:r>
            <a:r>
              <a:rPr lang="en-US" sz="2200" baseline="-25000" dirty="0" smtClean="0"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= x) 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 (x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)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O(1)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Average	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: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jika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x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ditemukan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pada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posisi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j,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maka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  <a:p>
            <a:pPr algn="just">
              <a:buNone/>
            </a:pP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perbandingan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dieksekusi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200" dirty="0" err="1" smtClean="0">
                <a:latin typeface="Maiandra GD" pitchFamily="34" charset="0"/>
                <a:ea typeface="Kozuka Gothic Pro H" pitchFamily="34" charset="-128"/>
              </a:rPr>
              <a:t>sebanyak</a:t>
            </a:r>
            <a:r>
              <a:rPr lang="en-US" sz="2200" dirty="0" smtClean="0">
                <a:latin typeface="Maiandra GD" pitchFamily="34" charset="0"/>
                <a:ea typeface="Kozuka Gothic Pro H" pitchFamily="34" charset="-128"/>
              </a:rPr>
              <a:t> j kali.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 algn="just"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		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Kompleksitas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=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O(n)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419600"/>
            <a:ext cx="6553200" cy="875001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029200" y="1676400"/>
            <a:ext cx="21336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5029200" y="2895600"/>
            <a:ext cx="20574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990600" y="4419600"/>
            <a:ext cx="6781800" cy="1066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971801"/>
            <a:ext cx="1600200" cy="405114"/>
          </a:xfrm>
          <a:prstGeom prst="rect">
            <a:avLst/>
          </a:prstGeom>
          <a:noFill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676400"/>
            <a:ext cx="1600200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Dua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array </a:t>
            </a:r>
            <a:r>
              <a:rPr lang="en-US" sz="2000" dirty="0" err="1" smtClean="0">
                <a:latin typeface="Maiandra GD" pitchFamily="34" charset="0"/>
              </a:rPr>
              <a:t>dibandingkan</a:t>
            </a:r>
            <a:r>
              <a:rPr lang="en-US" sz="2000" dirty="0" smtClean="0">
                <a:latin typeface="Maiandra GD" pitchFamily="34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Array </a:t>
            </a:r>
            <a:r>
              <a:rPr lang="en-US" sz="2000" dirty="0" err="1" smtClean="0">
                <a:latin typeface="Maiandra GD" pitchFamily="34" charset="0"/>
              </a:rPr>
              <a:t>pertama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A[0 .. n-1]</a:t>
            </a:r>
            <a:r>
              <a:rPr lang="en-US" sz="2000" dirty="0" smtClean="0">
                <a:latin typeface="Maiandra GD" pitchFamily="34" charset="0"/>
              </a:rPr>
              <a:t>) </a:t>
            </a:r>
            <a:r>
              <a:rPr lang="en-US" sz="2000" dirty="0" err="1" smtClean="0">
                <a:latin typeface="Maiandra GD" pitchFamily="34" charset="0"/>
              </a:rPr>
              <a:t>mengandung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teks</a:t>
            </a:r>
            <a:r>
              <a:rPr lang="en-US" sz="2000" dirty="0" smtClean="0">
                <a:latin typeface="Maiandra GD" pitchFamily="34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Maiandra GD" pitchFamily="34" charset="0"/>
              </a:rPr>
              <a:t>Array </a:t>
            </a:r>
            <a:r>
              <a:rPr lang="en-US" sz="2000" dirty="0" err="1" smtClean="0">
                <a:latin typeface="Maiandra GD" pitchFamily="34" charset="0"/>
              </a:rPr>
              <a:t>kedua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B[0 .. m-1]</a:t>
            </a:r>
            <a:r>
              <a:rPr lang="en-US" sz="2000" dirty="0" smtClean="0">
                <a:latin typeface="Maiandra GD" pitchFamily="34" charset="0"/>
              </a:rPr>
              <a:t>) </a:t>
            </a:r>
            <a:r>
              <a:rPr lang="en-US" sz="2000" dirty="0" err="1" smtClean="0">
                <a:latin typeface="Maiandra GD" pitchFamily="34" charset="0"/>
              </a:rPr>
              <a:t>mengandung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pola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dicari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sesuai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pola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ditemukan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indeks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teks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mengawali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pola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ditampilkan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ditemukan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-1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ditampilkan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599" y="4105275"/>
            <a:ext cx="6206587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StringMatch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(A[0 .. n-1], B[0 .. m-1])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Implementasi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StringMatch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BruteForce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Array A[0 .. n-1]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teks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		   Array B[0 .. n-1]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pola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mengawali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string yang 	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cocok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pola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 – m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j  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&lt; m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B[j] =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i+j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j  j + 1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= m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-1 					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Worst : O(nm)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Average : O(n)</a:t>
            </a:r>
          </a:p>
          <a:p>
            <a:pPr marL="628650" lvl="1" indent="-457200">
              <a:lnSpc>
                <a:spcPct val="11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String Matching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lainnya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efisien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Horspool’s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Algorithm</a:t>
            </a:r>
          </a:p>
          <a:p>
            <a:pPr marL="628650" lvl="1" indent="-457200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Boyer-Moore’s Algorithm </a:t>
            </a: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Penjelasan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sub-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bab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7.2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String Matching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EXHAUSTIVE - 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Maiandra GD" pitchFamily="34" charset="0"/>
              </a:rPr>
              <a:t>Brute-Force  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, Greedy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Divide &amp; Conquer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(Down-Top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2286000"/>
            <a:ext cx="1447800" cy="4572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Exhaustive-Search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pendekatan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Brute-Force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kombinatorial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loud Callout 8"/>
          <p:cNvSpPr/>
          <p:nvPr/>
        </p:nvSpPr>
        <p:spPr>
          <a:xfrm rot="10600174">
            <a:off x="4627416" y="3954593"/>
            <a:ext cx="4049486" cy="2025491"/>
          </a:xfrm>
          <a:prstGeom prst="cloudCallout">
            <a:avLst>
              <a:gd name="adj1" fmla="val 16711"/>
              <a:gd name="adj2" fmla="val 983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 rot="21024317">
            <a:off x="5167387" y="4405838"/>
            <a:ext cx="3239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TSP , Knapsack , Assignment Problem , DFS , BFS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Langkah-Langkah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>
                <a:latin typeface="Maiandra GD" pitchFamily="34" charset="0"/>
              </a:rPr>
              <a:t>Enumerasi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list</a:t>
            </a:r>
            <a:r>
              <a:rPr lang="en-US" sz="2400" dirty="0" smtClean="0">
                <a:latin typeface="Maiandra GD" pitchFamily="34" charset="0"/>
              </a:rPr>
              <a:t>) </a:t>
            </a:r>
            <a:r>
              <a:rPr lang="en-US" sz="2400" dirty="0" err="1" smtClean="0">
                <a:latin typeface="Maiandra GD" pitchFamily="34" charset="0"/>
              </a:rPr>
              <a:t>setiap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mungkin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cara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sistematis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pPr lvl="0"/>
            <a:endParaRPr lang="id-ID" sz="2400" dirty="0" smtClean="0">
              <a:latin typeface="Maiandra GD" pitchFamily="34" charset="0"/>
            </a:endParaRPr>
          </a:p>
          <a:p>
            <a:pPr lvl="0"/>
            <a:r>
              <a:rPr lang="en-US" sz="2400" dirty="0" err="1" smtClean="0">
                <a:latin typeface="Maiandra GD" pitchFamily="34" charset="0"/>
              </a:rPr>
              <a:t>Evaluasi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setiap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kemungkinan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satu</a:t>
            </a:r>
            <a:r>
              <a:rPr lang="en-US" sz="2400" dirty="0" smtClean="0">
                <a:latin typeface="Maiandra GD" pitchFamily="34" charset="0"/>
              </a:rPr>
              <a:t> per </a:t>
            </a:r>
            <a:r>
              <a:rPr lang="en-US" sz="2400" dirty="0" err="1" smtClean="0">
                <a:latin typeface="Maiandra GD" pitchFamily="34" charset="0"/>
              </a:rPr>
              <a:t>satu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mungkin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saja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kemungkinan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tidak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layak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dikeluarkan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simpan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terbaik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ditemukan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the best </a:t>
            </a:r>
            <a:r>
              <a:rPr lang="en-US" sz="2400" i="1" dirty="0" err="1" smtClean="0">
                <a:latin typeface="Maiandra GD" pitchFamily="34" charset="0"/>
              </a:rPr>
              <a:t>solusi</a:t>
            </a:r>
            <a:r>
              <a:rPr lang="en-US" sz="2400" i="1" dirty="0" smtClean="0">
                <a:latin typeface="Maiandra GD" pitchFamily="34" charset="0"/>
              </a:rPr>
              <a:t> found so far</a:t>
            </a:r>
            <a:r>
              <a:rPr lang="en-US" sz="2400" dirty="0" smtClean="0">
                <a:latin typeface="Maiandra GD" pitchFamily="34" charset="0"/>
              </a:rPr>
              <a:t>).</a:t>
            </a:r>
          </a:p>
          <a:p>
            <a:pPr lvl="0"/>
            <a:endParaRPr lang="id-ID" sz="2400" dirty="0" smtClean="0">
              <a:latin typeface="Maiandra GD" pitchFamily="34" charset="0"/>
            </a:endParaRPr>
          </a:p>
          <a:p>
            <a:pPr lvl="0"/>
            <a:r>
              <a:rPr lang="en-US" sz="2400" dirty="0" err="1" smtClean="0">
                <a:latin typeface="Maiandra GD" pitchFamily="34" charset="0"/>
              </a:rPr>
              <a:t>Bila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pencarian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berakhir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umumkan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solusi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terbaik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the winner</a:t>
            </a:r>
            <a:r>
              <a:rPr lang="en-US" sz="2400" dirty="0" smtClean="0">
                <a:latin typeface="Maiandra GD" pitchFamily="34" charset="0"/>
              </a:rPr>
              <a:t>).</a:t>
            </a:r>
            <a:endParaRPr lang="id-ID" sz="2400" dirty="0" smtClean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Diberikan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i="1" dirty="0" smtClean="0">
                <a:latin typeface="Cambria" pitchFamily="18" charset="0"/>
              </a:rPr>
              <a:t>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Diketahui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jarak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antara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satu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lain.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Temukan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perjalanan</a:t>
            </a:r>
            <a:r>
              <a:rPr lang="en-US" sz="2000" dirty="0" smtClean="0">
                <a:latin typeface="Cambria" pitchFamily="18" charset="0"/>
              </a:rPr>
              <a:t> (</a:t>
            </a:r>
            <a:r>
              <a:rPr lang="en-US" sz="2000" i="1" dirty="0" smtClean="0">
                <a:latin typeface="Cambria" pitchFamily="18" charset="0"/>
              </a:rPr>
              <a:t>tour</a:t>
            </a:r>
            <a:r>
              <a:rPr lang="en-US" sz="2000" dirty="0" smtClean="0">
                <a:latin typeface="Cambria" pitchFamily="18" charset="0"/>
              </a:rPr>
              <a:t>) </a:t>
            </a:r>
            <a:r>
              <a:rPr lang="en-US" sz="2000" dirty="0" err="1" smtClean="0">
                <a:latin typeface="Cambria" pitchFamily="18" charset="0"/>
              </a:rPr>
              <a:t>terpendek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melalui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lainnya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sekali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kembali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asal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keberangkatan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Problem)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133600" y="3276600"/>
          <a:ext cx="4648200" cy="30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r:id="rId4" imgW="1807920" imgH="1204920" progId="Visio.Drawing.11">
                  <p:embed/>
                </p:oleObj>
              </mc:Choice>
              <mc:Fallback>
                <p:oleObj r:id="rId4" imgW="1807920" imgH="120492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6600"/>
                        <a:ext cx="4648200" cy="309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Enumerasikan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semua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graf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lengkap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simpul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0"/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evaluasi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bobot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yang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1.</a:t>
            </a:r>
          </a:p>
          <a:p>
            <a:pPr lvl="0">
              <a:buNone/>
            </a:pPr>
            <a:endParaRPr lang="id-ID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sirkuit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Hamilton yang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mempunyai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bobot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terkecil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18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81400" y="1752600"/>
          <a:ext cx="5181600" cy="301752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504440"/>
                <a:gridCol w="267716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Rute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perjalanan</a:t>
                      </a:r>
                      <a:r>
                        <a:rPr lang="en-US" sz="1800" b="1" dirty="0"/>
                        <a:t> 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Bobot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 smtClean="0"/>
                        <a:t>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12 +   8 +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15+ 10 	= </a:t>
                      </a:r>
                      <a:r>
                        <a:rPr lang="en-US" sz="2000" dirty="0"/>
                        <a:t>45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12 +   9 + 15+   5 	= </a:t>
                      </a:r>
                      <a:r>
                        <a:rPr lang="en-US" sz="2000" dirty="0"/>
                        <a:t>41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   5</a:t>
                      </a:r>
                      <a:r>
                        <a:rPr lang="en-US" sz="2000" dirty="0" smtClean="0"/>
                        <a:t> +   8 +  9+ 10 	= </a:t>
                      </a:r>
                      <a:r>
                        <a:rPr lang="en-US" sz="2000" b="1" dirty="0"/>
                        <a:t>32</a:t>
                      </a:r>
                      <a:endParaRPr lang="id-ID" sz="2000" b="1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/>
                        <a:t>   5</a:t>
                      </a:r>
                      <a:r>
                        <a:rPr lang="en-US" sz="2000" dirty="0" smtClean="0"/>
                        <a:t> +  15+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9+ 12 	= </a:t>
                      </a:r>
                      <a:r>
                        <a:rPr lang="en-US" sz="2000" dirty="0"/>
                        <a:t>41</a:t>
                      </a:r>
                      <a:endParaRPr lang="id-ID" sz="20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10 +     9+  8+   5 	= </a:t>
                      </a:r>
                      <a:r>
                        <a:rPr lang="en-US" sz="2000" b="1" dirty="0"/>
                        <a:t>32</a:t>
                      </a:r>
                      <a:endParaRPr lang="id-ID" sz="2000" b="1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10 +    15+  8+ 12 	= </a:t>
                      </a:r>
                      <a:r>
                        <a:rPr lang="en-US" sz="2000" dirty="0"/>
                        <a:t>45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457200" y="1447800"/>
          <a:ext cx="3047180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r:id="rId4" imgW="1807920" imgH="1204920" progId="Visio.Drawing.11">
                  <p:embed/>
                </p:oleObj>
              </mc:Choice>
              <mc:Fallback>
                <p:oleObj r:id="rId4" imgW="1807920" imgH="120492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3047180" cy="203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4"/>
          <p:cNvSpPr>
            <a:spLocks noGrp="1"/>
          </p:cNvSpPr>
          <p:nvPr>
            <p:ph idx="1"/>
          </p:nvPr>
        </p:nvSpPr>
        <p:spPr>
          <a:xfrm>
            <a:off x="228600" y="5181600"/>
            <a:ext cx="8229600" cy="14478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n </a:t>
            </a:r>
            <a:r>
              <a:rPr lang="en-US" sz="2000" dirty="0" err="1" smtClean="0">
                <a:latin typeface="Cambria" pitchFamily="18" charset="0"/>
              </a:rPr>
              <a:t>buah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titik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dihasilkan</a:t>
            </a:r>
            <a:r>
              <a:rPr lang="en-US" sz="2000" dirty="0" smtClean="0">
                <a:latin typeface="Cambria" pitchFamily="18" charset="0"/>
              </a:rPr>
              <a:t> (n-1)! </a:t>
            </a:r>
            <a:r>
              <a:rPr lang="en-US" sz="2000" dirty="0" err="1" smtClean="0">
                <a:latin typeface="Cambria" pitchFamily="18" charset="0"/>
              </a:rPr>
              <a:t>kemungkinan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langkah</a:t>
            </a:r>
            <a:r>
              <a:rPr lang="en-US" sz="2000" dirty="0" smtClean="0">
                <a:latin typeface="Cambria" pitchFamily="18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Maka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n-US" sz="2000" dirty="0" err="1" smtClean="0">
                <a:latin typeface="Cambria" pitchFamily="18" charset="0"/>
              </a:rPr>
              <a:t>jika</a:t>
            </a:r>
            <a:r>
              <a:rPr lang="en-US" sz="2000" dirty="0" smtClean="0">
                <a:latin typeface="Cambria" pitchFamily="18" charset="0"/>
              </a:rPr>
              <a:t> n = 4, </a:t>
            </a:r>
            <a:r>
              <a:rPr lang="en-US" sz="2000" dirty="0" err="1" smtClean="0">
                <a:latin typeface="Cambria" pitchFamily="18" charset="0"/>
              </a:rPr>
              <a:t>kemungkinan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langkah</a:t>
            </a:r>
            <a:r>
              <a:rPr lang="en-US" sz="2000" dirty="0" smtClean="0">
                <a:latin typeface="Cambria" pitchFamily="18" charset="0"/>
              </a:rPr>
              <a:t> = (4-1)! = 3! = 6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setiap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kemungkinan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langkah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butuh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(n) kali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eksekusi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keseluruhan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langkah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dibutuhkan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(n.(n-1)!) kali </a:t>
            </a:r>
            <a:r>
              <a:rPr lang="en-US" sz="2400" dirty="0" err="1" smtClean="0">
                <a:latin typeface="Cambria" pitchFamily="18" charset="0"/>
              </a:rPr>
              <a:t>eksekusi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n.n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!)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5257800"/>
            <a:ext cx="5105400" cy="13716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T(n) =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(n.(n-1)! / 2) 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O(n.(n-1!))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600200"/>
          <a:ext cx="2504440" cy="301752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57200"/>
                <a:gridCol w="204724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j-lt"/>
                          <a:ea typeface="Times New Roman"/>
                        </a:rPr>
                        <a:t>No</a:t>
                      </a:r>
                      <a:endParaRPr lang="id-ID" sz="1800" b="1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Rute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perjalanan</a:t>
                      </a:r>
                      <a:r>
                        <a:rPr lang="en-US" sz="1800" b="1" dirty="0"/>
                        <a:t> </a:t>
                      </a:r>
                      <a:endParaRPr lang="id-ID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a</a:t>
                      </a:r>
                      <a:endParaRPr lang="id-ID" sz="2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d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c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/>
                        <a:t>b</a:t>
                      </a:r>
                      <a:r>
                        <a:rPr lang="en-US" sz="2000" dirty="0" err="1">
                          <a:sym typeface="Symbol"/>
                        </a:rPr>
                        <a:t></a:t>
                      </a:r>
                      <a:r>
                        <a:rPr lang="en-US" sz="2000" dirty="0" err="1" smtClean="0"/>
                        <a:t>a</a:t>
                      </a:r>
                      <a:endParaRPr lang="id-ID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71403" y="320040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&amp; 6</a:t>
            </a:r>
            <a:endParaRPr lang="id-ID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32004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 &amp; 4</a:t>
            </a:r>
            <a:endParaRPr lang="id-ID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4394" y="548640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 &amp; 5</a:t>
            </a:r>
            <a:endParaRPr lang="id-ID" b="1" dirty="0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4"/>
          <a:srcRect t="11083" b="5616"/>
          <a:stretch>
            <a:fillRect/>
          </a:stretch>
        </p:blipFill>
        <p:spPr bwMode="auto">
          <a:xfrm>
            <a:off x="4648200" y="3886200"/>
            <a:ext cx="2562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5"/>
          <a:srcRect t="7921" b="4950"/>
          <a:stretch>
            <a:fillRect/>
          </a:stretch>
        </p:blipFill>
        <p:spPr bwMode="auto">
          <a:xfrm>
            <a:off x="3276600" y="1447800"/>
            <a:ext cx="26384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6"/>
          <a:srcRect t="8857" b="4340"/>
          <a:stretch>
            <a:fillRect/>
          </a:stretch>
        </p:blipFill>
        <p:spPr bwMode="auto">
          <a:xfrm>
            <a:off x="5943600" y="1524000"/>
            <a:ext cx="227396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7620000" cy="1828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EXHAUSTIVE – SEARCH</a:t>
            </a:r>
            <a:br>
              <a:rPr lang="en-US" sz="48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dengan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Heuristik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Etimologi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75438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diturunkan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Yunani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“eureka”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 “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menemukan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”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sym typeface="Wingdings" pitchFamily="2" charset="2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dianggap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sebagai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art &amp; science of discovery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ilmu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menemukan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sesuatu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).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Heuristik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teknik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mengeliminasi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kemungkinan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tanpa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mengeksplorasinya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keseluruhan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Teknik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membantu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</a:p>
          <a:p>
            <a:pPr marL="628650" lvl="1" indent="-457200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pertama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kali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dievaluasi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600174">
            <a:off x="5784228" y="4044698"/>
            <a:ext cx="2892269" cy="2045216"/>
          </a:xfrm>
          <a:prstGeom prst="cloudCallout">
            <a:avLst>
              <a:gd name="adj1" fmla="val 16711"/>
              <a:gd name="adj2" fmla="val 983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024317">
            <a:off x="5654618" y="4834209"/>
            <a:ext cx="323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Anagram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abic Typesetting" pitchFamily="66" charset="-78"/>
                <a:cs typeface="Arabic Typesetting" pitchFamily="66" charset="-78"/>
              </a:rPr>
              <a:t>BRUTE - FORCE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Karakteristik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err="1" smtClean="0">
                <a:latin typeface="Maiandra GD" pitchFamily="34" charset="0"/>
              </a:rPr>
              <a:t>Heuristik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bukanlah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algoritma</a:t>
            </a:r>
            <a:r>
              <a:rPr lang="en-US" sz="1800" b="1" dirty="0" smtClean="0">
                <a:latin typeface="Maiandra GD" pitchFamily="34" charset="0"/>
              </a:rPr>
              <a:t>. </a:t>
            </a: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Heuristik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berlaku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sebagai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panduan</a:t>
            </a:r>
            <a:r>
              <a:rPr lang="en-US" sz="1800" dirty="0" smtClean="0">
                <a:latin typeface="Maiandra GD" pitchFamily="34" charset="0"/>
              </a:rPr>
              <a:t>, </a:t>
            </a:r>
            <a:r>
              <a:rPr lang="en-US" sz="1800" dirty="0" err="1" smtClean="0">
                <a:latin typeface="Maiandra GD" pitchFamily="34" charset="0"/>
              </a:rPr>
              <a:t>bukan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langkah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penyelesaian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masalah</a:t>
            </a:r>
            <a:endParaRPr lang="id-ID" sz="1100" dirty="0" smtClean="0">
              <a:latin typeface="Maiandra GD" pitchFamily="34" charset="0"/>
            </a:endParaRPr>
          </a:p>
          <a:p>
            <a:pPr algn="just">
              <a:buNone/>
            </a:pPr>
            <a:r>
              <a:rPr lang="en-US" sz="1800" dirty="0" smtClean="0">
                <a:latin typeface="Maiandra GD" pitchFamily="34" charset="0"/>
              </a:rPr>
              <a:t> </a:t>
            </a:r>
            <a:r>
              <a:rPr lang="id-ID" sz="1800" dirty="0" smtClean="0">
                <a:latin typeface="Maiandra GD" pitchFamily="34" charset="0"/>
              </a:rPr>
              <a:t> </a:t>
            </a:r>
            <a:endParaRPr lang="id-ID" sz="1100" dirty="0" smtClean="0">
              <a:latin typeface="Maiandra GD" pitchFamily="34" charset="0"/>
            </a:endParaRPr>
          </a:p>
          <a:p>
            <a:pPr lvl="0" algn="just"/>
            <a:r>
              <a:rPr lang="id-ID" sz="1800" b="1" dirty="0" smtClean="0">
                <a:latin typeface="Maiandra GD" pitchFamily="34" charset="0"/>
              </a:rPr>
              <a:t>Heuristik </a:t>
            </a:r>
            <a:r>
              <a:rPr lang="en-US" sz="1800" b="1" dirty="0" err="1" smtClean="0">
                <a:latin typeface="Maiandra GD" pitchFamily="34" charset="0"/>
              </a:rPr>
              <a:t>sebaiknya</a:t>
            </a:r>
            <a:r>
              <a:rPr lang="id-ID" sz="1800" b="1" dirty="0" smtClean="0">
                <a:latin typeface="Maiandra GD" pitchFamily="34" charset="0"/>
              </a:rPr>
              <a:t> dapat secara dramatis mengurangi waktu</a:t>
            </a:r>
            <a:r>
              <a:rPr lang="en-US" sz="1800" b="1" dirty="0" smtClean="0">
                <a:latin typeface="Maiandra GD" pitchFamily="34" charset="0"/>
              </a:rPr>
              <a:t> </a:t>
            </a:r>
            <a:r>
              <a:rPr lang="en-US" sz="1800" b="1" dirty="0" err="1" smtClean="0">
                <a:latin typeface="Maiandra GD" pitchFamily="34" charset="0"/>
              </a:rPr>
              <a:t>eksekusi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D</a:t>
            </a:r>
            <a:r>
              <a:rPr lang="id-ID" sz="1800" dirty="0" smtClean="0">
                <a:latin typeface="Maiandra GD" pitchFamily="34" charset="0"/>
              </a:rPr>
              <a:t>engan </a:t>
            </a:r>
            <a:r>
              <a:rPr lang="en-US" sz="1800" dirty="0" err="1" smtClean="0">
                <a:latin typeface="Maiandra GD" pitchFamily="34" charset="0"/>
              </a:rPr>
              <a:t>mengeliminasi</a:t>
            </a:r>
            <a:r>
              <a:rPr lang="id-ID" sz="1800" dirty="0" smtClean="0">
                <a:latin typeface="Maiandra GD" pitchFamily="34" charset="0"/>
              </a:rPr>
              <a:t> kemungkinan solusi yang tidak perlu. </a:t>
            </a:r>
            <a:endParaRPr lang="id-ID" sz="1100" dirty="0" smtClean="0">
              <a:latin typeface="Maiandra GD" pitchFamily="34" charset="0"/>
            </a:endParaRPr>
          </a:p>
          <a:p>
            <a:pPr algn="just">
              <a:buNone/>
            </a:pPr>
            <a:r>
              <a:rPr lang="id-ID" sz="1800" dirty="0" smtClean="0">
                <a:latin typeface="Maiandra GD" pitchFamily="34" charset="0"/>
              </a:rPr>
              <a:t> </a:t>
            </a:r>
            <a:endParaRPr lang="id-ID" sz="1100" b="1" dirty="0" smtClean="0">
              <a:latin typeface="Maiandra GD" pitchFamily="34" charset="0"/>
            </a:endParaRPr>
          </a:p>
          <a:p>
            <a:pPr lvl="0" algn="just"/>
            <a:r>
              <a:rPr lang="en-US" sz="1800" b="1" dirty="0" smtClean="0">
                <a:latin typeface="Maiandra GD" pitchFamily="34" charset="0"/>
              </a:rPr>
              <a:t>H</a:t>
            </a:r>
            <a:r>
              <a:rPr lang="id-ID" sz="1800" b="1" dirty="0" smtClean="0">
                <a:latin typeface="Maiandra GD" pitchFamily="34" charset="0"/>
              </a:rPr>
              <a:t>euristik mengabaikan apakah solusi yang dihasilkan dapat dibuktikan (secara matematis) benar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Walaupun</a:t>
            </a:r>
            <a:r>
              <a:rPr lang="id-ID" sz="1800" dirty="0" smtClean="0">
                <a:latin typeface="Maiandra GD" pitchFamily="34" charset="0"/>
              </a:rPr>
              <a:t> biasanya 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en-US" sz="1800" dirty="0" err="1" smtClean="0">
                <a:latin typeface="Maiandra GD" pitchFamily="34" charset="0"/>
              </a:rPr>
              <a:t>pasti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id-ID" sz="1800" dirty="0" smtClean="0">
                <a:latin typeface="Maiandra GD" pitchFamily="34" charset="0"/>
              </a:rPr>
              <a:t>menghasilkan solusi yang bagus. </a:t>
            </a:r>
            <a:endParaRPr lang="id-ID" sz="1100" dirty="0" smtClean="0">
              <a:latin typeface="Maiandra GD" pitchFamily="34" charset="0"/>
            </a:endParaRPr>
          </a:p>
          <a:p>
            <a:pPr algn="just"/>
            <a:endParaRPr lang="id-ID" sz="1100" dirty="0" smtClean="0">
              <a:latin typeface="Maiandra GD" pitchFamily="34" charset="0"/>
            </a:endParaRPr>
          </a:p>
          <a:p>
            <a:pPr lvl="0" algn="just"/>
            <a:r>
              <a:rPr lang="id-ID" sz="1800" b="1" dirty="0" smtClean="0">
                <a:latin typeface="Maiandra GD" pitchFamily="34" charset="0"/>
              </a:rPr>
              <a:t>Heuristik tidak menjamin selalu dapat memecahkan masalah</a:t>
            </a:r>
            <a:r>
              <a:rPr lang="en-US" sz="1800" b="1" dirty="0" smtClean="0">
                <a:latin typeface="Maiandra GD" pitchFamily="34" charset="0"/>
              </a:rPr>
              <a:t>.</a:t>
            </a:r>
            <a:r>
              <a:rPr lang="id-ID" sz="1800" b="1" dirty="0" smtClean="0">
                <a:latin typeface="Maiandra GD" pitchFamily="34" charset="0"/>
              </a:rPr>
              <a:t> </a:t>
            </a:r>
            <a:endParaRPr lang="en-US" sz="1800" b="1" dirty="0" smtClean="0">
              <a:latin typeface="Maiandra GD" pitchFamily="34" charset="0"/>
            </a:endParaRPr>
          </a:p>
          <a:p>
            <a:pPr lvl="0" algn="just">
              <a:buNone/>
            </a:pPr>
            <a:r>
              <a:rPr lang="en-US" sz="1800" dirty="0" smtClean="0">
                <a:latin typeface="Maiandra GD" pitchFamily="34" charset="0"/>
              </a:rPr>
              <a:t>	</a:t>
            </a:r>
            <a:r>
              <a:rPr lang="en-US" sz="1800" dirty="0" err="1" smtClean="0">
                <a:latin typeface="Maiandra GD" pitchFamily="34" charset="0"/>
              </a:rPr>
              <a:t>Walaupun</a:t>
            </a:r>
            <a:r>
              <a:rPr lang="en-US" sz="1800" dirty="0" smtClean="0">
                <a:latin typeface="Maiandra GD" pitchFamily="34" charset="0"/>
              </a:rPr>
              <a:t> </a:t>
            </a:r>
            <a:r>
              <a:rPr lang="id-ID" sz="1800" dirty="0" smtClean="0">
                <a:latin typeface="Maiandra GD" pitchFamily="34" charset="0"/>
              </a:rPr>
              <a:t>seringkali memecahkan masalah dengan cukup dan lebih cepat daripada pencarian solusi secara lengkap.  </a:t>
            </a:r>
            <a:endParaRPr lang="id-ID" sz="1100" dirty="0"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Anagram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Penukaran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huruf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suatu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kata</a:t>
            </a:r>
            <a:r>
              <a:rPr lang="en-US" sz="2000" dirty="0" smtClean="0">
                <a:latin typeface="Maiandra GD" pitchFamily="34" charset="0"/>
              </a:rPr>
              <a:t>/</a:t>
            </a:r>
            <a:r>
              <a:rPr lang="en-US" sz="2000" dirty="0" err="1" smtClean="0">
                <a:latin typeface="Maiandra GD" pitchFamily="34" charset="0"/>
              </a:rPr>
              <a:t>kalimat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sehingga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membentuk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kata</a:t>
            </a:r>
            <a:r>
              <a:rPr lang="en-US" sz="2000" dirty="0" smtClean="0">
                <a:latin typeface="Maiandra GD" pitchFamily="34" charset="0"/>
              </a:rPr>
              <a:t>/</a:t>
            </a:r>
            <a:r>
              <a:rPr lang="en-US" sz="2000" dirty="0" err="1" smtClean="0">
                <a:latin typeface="Maiandra GD" pitchFamily="34" charset="0"/>
              </a:rPr>
              <a:t>kalimat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baru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makna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berbeda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</a:rPr>
              <a:t>lived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devil 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tea  eat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charm  march</a:t>
            </a:r>
          </a:p>
          <a:p>
            <a:pPr marL="176213" lvl="1" indent="-4763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latin typeface="Maiandra GD" pitchFamily="34" charset="0"/>
                <a:sym typeface="Wingdings" pitchFamily="2" charset="2"/>
              </a:rPr>
              <a:t>Heuristik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: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berdasarkan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karakteristik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bahasa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Di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bahasa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Inggris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biasanya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c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h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diletakkan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berdampingan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.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Maka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yang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tidak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memiliki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c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h yang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berdampingan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akan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dieliminasi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.</a:t>
            </a:r>
            <a:r>
              <a:rPr lang="en-US" sz="1600" dirty="0" smtClean="0"/>
              <a:t> 	</a:t>
            </a: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Anagram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572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Perorangan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Tulis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Tangan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</a:p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Kerjakan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dirty="0" smtClean="0">
                <a:latin typeface="Maiandra GD" pitchFamily="34" charset="0"/>
                <a:ea typeface="Kozuka Gothic Pro H" pitchFamily="34" charset="-128"/>
                <a:cs typeface="Andalus" pitchFamily="18" charset="-78"/>
              </a:rPr>
              <a:t>EXERCISE  3.1 </a:t>
            </a:r>
          </a:p>
          <a:p>
            <a:pPr marL="514350" indent="-514350">
              <a:buNone/>
            </a:pP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halaman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102, 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Buku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Design &amp; Analysis Algorithms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karangan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Anany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Levitin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</a:p>
          <a:p>
            <a:pPr marL="514350" indent="-514350">
              <a:buNone/>
            </a:pP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NIM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ganjil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Nomor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Ganjil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(1, 3, 5, 7, 9,11,13)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NIM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genap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  <a:sym typeface="Wingdings" pitchFamily="2" charset="2"/>
              </a:rPr>
              <a:t>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Nomor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Genap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(2, 4, 6, 8, 10, 12, 14)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 BESAR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524000"/>
            <a:ext cx="7696200" cy="4876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kelompok</a:t>
            </a:r>
            <a:r>
              <a:rPr lang="en-US" sz="28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</a:t>
            </a:r>
            <a:r>
              <a:rPr lang="en-US" sz="280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anggota</a:t>
            </a:r>
            <a:r>
              <a:rPr lang="en-US" sz="28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3 </a:t>
            </a:r>
            <a:r>
              <a:rPr lang="en-US" sz="28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– </a:t>
            </a:r>
            <a:r>
              <a:rPr lang="en-US" sz="28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5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orang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 </a:t>
            </a:r>
          </a:p>
          <a:p>
            <a:pPr marL="514350" indent="-514350">
              <a:buNone/>
            </a:pP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Task :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Buat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aplikasi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/game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sederhana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yang</a:t>
            </a: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		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menggunakan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strategi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yang </a:t>
            </a: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		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dipelajari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.</a:t>
            </a:r>
          </a:p>
          <a:p>
            <a:pPr marL="514350" indent="-514350">
              <a:buNone/>
            </a:pPr>
            <a:endParaRPr lang="en-US" sz="24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Deadline : </a:t>
            </a:r>
          </a:p>
          <a:p>
            <a:pPr marL="514350" indent="-514350">
              <a:buFontTx/>
              <a:buChar char="-"/>
            </a:pPr>
            <a:r>
              <a:rPr lang="en-US" sz="2400" b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Proposal</a:t>
            </a:r>
            <a:r>
              <a:rPr lang="en-US" sz="24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dikumpulkan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 2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minggu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lagi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Aplikasi</a:t>
            </a:r>
            <a:r>
              <a:rPr lang="en-US" sz="24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&amp; </a:t>
            </a:r>
            <a:r>
              <a:rPr lang="en-US" sz="2400" b="1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Laporan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dikumpulkan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di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minggu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pertama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40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Januari</a:t>
            </a:r>
            <a:r>
              <a:rPr lang="en-US" sz="24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2019 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sesuai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jadwal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kuliah</a:t>
            </a:r>
            <a:r>
              <a:rPr lang="en-US" sz="20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masing2</a:t>
            </a:r>
            <a:r>
              <a:rPr lang="en-US" sz="24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Brute-Force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pendekatan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(straightforward)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menyelesaikan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600174">
            <a:off x="4175527" y="3683359"/>
            <a:ext cx="4363441" cy="2592885"/>
          </a:xfrm>
          <a:prstGeom prst="cloudCallout">
            <a:avLst>
              <a:gd name="adj1" fmla="val 37205"/>
              <a:gd name="adj2" fmla="val 7352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024317">
            <a:off x="5241183" y="4461846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Sequential-Search, Bubble-Sort, Selection-Sort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352800"/>
            <a:ext cx="3191899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Just Do it !!!</a:t>
            </a:r>
            <a:endParaRPr lang="id-ID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Karakteristik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 fontScale="85000" lnSpcReduction="1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u="sng" smtClean="0">
                <a:solidFill>
                  <a:srgbClr val="000000"/>
                </a:solidFill>
                <a:latin typeface="Maiandra GD" pitchFamily="34" charset="0"/>
              </a:rPr>
              <a:t>Kekurangan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Tidak cerdas &amp; tidak efisien (naïve).</a:t>
            </a:r>
          </a:p>
          <a:p>
            <a:pPr marL="628650" lvl="1" indent="-457200">
              <a:lnSpc>
                <a:spcPct val="12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u="sng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u="sng" smtClean="0">
                <a:solidFill>
                  <a:srgbClr val="000000"/>
                </a:solidFill>
                <a:latin typeface="Maiandra GD" pitchFamily="34" charset="0"/>
              </a:rPr>
              <a:t>Kelebihan</a:t>
            </a:r>
            <a:endParaRPr lang="en-US" sz="2400" u="sng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Range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Luas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Dapat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diterapkan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sebagian besar masalah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Mudah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diimplementasikan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batasan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000" smtClean="0">
                <a:solidFill>
                  <a:srgbClr val="000000"/>
                </a:solidFill>
                <a:latin typeface="Maiandra GD" pitchFamily="34" charset="0"/>
              </a:rPr>
              <a:t> input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relevan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smtClean="0">
                <a:solidFill>
                  <a:srgbClr val="000000"/>
                </a:solidFill>
                <a:latin typeface="Maiandra GD" pitchFamily="34" charset="0"/>
              </a:rPr>
              <a:t>input berukuran kecil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Pembanding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lainnya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3" action="ppaction://hlinksldjump"/>
              </a:rPr>
              <a:t>Selection Sort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4" action="ppaction://hlinksldjump"/>
              </a:rPr>
              <a:t>Bubble Sort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5" action="ppaction://hlinksldjump"/>
              </a:rPr>
              <a:t>Sequential Search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hlinkClick r:id="rId6" action="ppaction://hlinksldjump"/>
              </a:rPr>
              <a:t>String Matching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419600" cy="4111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28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Diberikan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bulat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dinyatakan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0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baseline="-25000" dirty="0" smtClean="0">
                <a:latin typeface="Maiandra GD" pitchFamily="34" charset="0"/>
              </a:rPr>
              <a:t>2</a:t>
            </a:r>
            <a:r>
              <a:rPr lang="en-US" sz="2000" dirty="0" smtClean="0">
                <a:latin typeface="Maiandra GD" pitchFamily="34" charset="0"/>
              </a:rPr>
              <a:t>, …, </a:t>
            </a:r>
            <a:r>
              <a:rPr lang="en-US" sz="2000" i="1" dirty="0" smtClean="0">
                <a:latin typeface="Maiandra GD" pitchFamily="34" charset="0"/>
              </a:rPr>
              <a:t>a</a:t>
            </a:r>
            <a:r>
              <a:rPr lang="en-US" sz="2000" i="1" baseline="-25000" dirty="0" smtClean="0">
                <a:latin typeface="Maiandra GD" pitchFamily="34" charset="0"/>
              </a:rPr>
              <a:t>n-1 </a:t>
            </a:r>
            <a:r>
              <a:rPr lang="en-US" sz="2000" dirty="0" smtClean="0">
                <a:latin typeface="Maiandra GD" pitchFamily="34" charset="0"/>
              </a:rPr>
              <a:t>. </a:t>
            </a:r>
            <a:r>
              <a:rPr lang="en-US" sz="2000" dirty="0" err="1" smtClean="0">
                <a:latin typeface="Maiandra GD" pitchFamily="34" charset="0"/>
              </a:rPr>
              <a:t>Urutkan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bilangan-bilangan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tersebut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secara</a:t>
            </a:r>
            <a:r>
              <a:rPr lang="en-US" sz="2000" dirty="0" smtClean="0">
                <a:latin typeface="Maiandra GD" pitchFamily="34" charset="0"/>
              </a:rPr>
              <a:t> ascending.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048000"/>
            <a:ext cx="4953000" cy="297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SelectionSort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(A[0 .. n-1])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Urutkan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diberikan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Selection Sort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 A[0 .. n-1]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terurut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ascending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0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n-2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min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j 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+ 1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n-1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A[j] &lt; A[min]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min  j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tukar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A[min]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temp  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A[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 A[min]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A[min]  temp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d-ID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114800" cy="4111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28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4648200"/>
            <a:ext cx="8686800" cy="1981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O(n</a:t>
            </a:r>
            <a:r>
              <a:rPr lang="en-US" sz="2400" b="1" baseline="30000" dirty="0" smtClean="0">
                <a:solidFill>
                  <a:srgbClr val="000000"/>
                </a:solidFill>
                <a:latin typeface="Maiandra GD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52400"/>
            <a:ext cx="165782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Brute-Force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Selection Sort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114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2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828800"/>
            <a:ext cx="6934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086100"/>
            <a:ext cx="5143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5511</TotalTime>
  <Words>1204</Words>
  <Application>Microsoft Office PowerPoint</Application>
  <PresentationFormat>On-screen Show (4:3)</PresentationFormat>
  <Paragraphs>347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0" baseType="lpstr">
      <vt:lpstr>Aharoni</vt:lpstr>
      <vt:lpstr>Andalus</vt:lpstr>
      <vt:lpstr>Arabic Typesetting</vt:lpstr>
      <vt:lpstr>Arial</vt:lpstr>
      <vt:lpstr>Calibri</vt:lpstr>
      <vt:lpstr>Cambria</vt:lpstr>
      <vt:lpstr>Comic Sans MS</vt:lpstr>
      <vt:lpstr>Courier New</vt:lpstr>
      <vt:lpstr>Kozuka Gothic Pro H</vt:lpstr>
      <vt:lpstr>Maiandra GD</vt:lpstr>
      <vt:lpstr>Symbol</vt:lpstr>
      <vt:lpstr>Times New Roman</vt:lpstr>
      <vt:lpstr>Wingdings</vt:lpstr>
      <vt:lpstr>Office Theme</vt:lpstr>
      <vt:lpstr>Microsoft Office Visio Drawing</vt:lpstr>
      <vt:lpstr>MATERI PERKULIAHAN ANALISIS ALGORITMA</vt:lpstr>
      <vt:lpstr>Strategi Algoritma</vt:lpstr>
      <vt:lpstr>BRUTE - FORCE</vt:lpstr>
      <vt:lpstr>Definisi</vt:lpstr>
      <vt:lpstr>Karakteristik</vt:lpstr>
      <vt:lpstr>Contoh Kasus</vt:lpstr>
      <vt:lpstr>CONTOH KASUS 1</vt:lpstr>
      <vt:lpstr>CONTOH KASUS 1</vt:lpstr>
      <vt:lpstr>CONTOH KASUS 1</vt:lpstr>
      <vt:lpstr>CONTOH KASUS 2</vt:lpstr>
      <vt:lpstr>CONTOH KASUS 2</vt:lpstr>
      <vt:lpstr>CONTOH KASUS 2</vt:lpstr>
      <vt:lpstr>CONTOH KASUS 3</vt:lpstr>
      <vt:lpstr>CONTOH KASUS 3</vt:lpstr>
      <vt:lpstr>CONTOH KASUS 3</vt:lpstr>
      <vt:lpstr>CONTOH KASUS 4</vt:lpstr>
      <vt:lpstr>CONTOH KASUS 4</vt:lpstr>
      <vt:lpstr>CONTOH KASUS 4</vt:lpstr>
      <vt:lpstr>EXHAUSTIVE - SEARCH</vt:lpstr>
      <vt:lpstr>Definisi</vt:lpstr>
      <vt:lpstr>Langkah-Langkah</vt:lpstr>
      <vt:lpstr>CONTOH KASUS 5</vt:lpstr>
      <vt:lpstr>CONTOH KASUS 5</vt:lpstr>
      <vt:lpstr>CONTOH KASUS 5</vt:lpstr>
      <vt:lpstr>CONTOH KASUS 5</vt:lpstr>
      <vt:lpstr>CONTOH KASUS 5</vt:lpstr>
      <vt:lpstr>EXHAUSTIVE – SEARCH dengan Heuristik</vt:lpstr>
      <vt:lpstr>Etimologi</vt:lpstr>
      <vt:lpstr>Definisi</vt:lpstr>
      <vt:lpstr>Karakteristik</vt:lpstr>
      <vt:lpstr>CONTOH KASUS 5</vt:lpstr>
      <vt:lpstr>CONTOH KASUS 5</vt:lpstr>
      <vt:lpstr>PowerPoint Presentation</vt:lpstr>
      <vt:lpstr>TUGAS</vt:lpstr>
      <vt:lpstr>TUGAS BESAR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552</cp:revision>
  <dcterms:created xsi:type="dcterms:W3CDTF">2012-02-22T14:18:32Z</dcterms:created>
  <dcterms:modified xsi:type="dcterms:W3CDTF">2018-12-05T15:02:04Z</dcterms:modified>
</cp:coreProperties>
</file>