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284" r:id="rId3"/>
    <p:sldId id="309" r:id="rId4"/>
    <p:sldId id="318" r:id="rId5"/>
    <p:sldId id="316" r:id="rId6"/>
    <p:sldId id="324" r:id="rId7"/>
    <p:sldId id="328" r:id="rId8"/>
    <p:sldId id="308" r:id="rId9"/>
    <p:sldId id="320" r:id="rId10"/>
    <p:sldId id="321" r:id="rId11"/>
    <p:sldId id="305" r:id="rId12"/>
    <p:sldId id="326" r:id="rId13"/>
    <p:sldId id="306" r:id="rId14"/>
    <p:sldId id="285" r:id="rId15"/>
    <p:sldId id="286" r:id="rId16"/>
    <p:sldId id="310" r:id="rId17"/>
    <p:sldId id="311" r:id="rId18"/>
    <p:sldId id="329" r:id="rId19"/>
    <p:sldId id="287" r:id="rId20"/>
    <p:sldId id="315" r:id="rId21"/>
    <p:sldId id="325" r:id="rId22"/>
    <p:sldId id="312" r:id="rId23"/>
    <p:sldId id="32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0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3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7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8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7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1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8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1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4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A1BF3-4F46-413B-BA49-C697DBC4E8EB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2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.id/url?q=https://www.maxmanroe.com/kisah-sukses-ciputra-sang-pelopor-real-estate-indonesia.html&amp;sa=U&amp;ei=jAa2VKGaBYKauQSU84LQBw&amp;ved=0CCQQ9QEwCA&amp;usg=AFQjCNFk8wQPRSkuSCFTgJGokt4O8unNXQ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ps.go.i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investment pic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6448" cy="4191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08783" y="3563957"/>
            <a:ext cx="8229600" cy="1066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2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d-ID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d-ID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d-ID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d-ID" sz="1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/>
            </a:r>
            <a:br>
              <a:rPr kumimoji="0" lang="id-ID" sz="1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</a:br>
            <a:r>
              <a:rPr kumimoji="0" lang="id-ID" sz="1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/>
            </a:r>
            <a:br>
              <a:rPr kumimoji="0" lang="id-ID" sz="1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</a:br>
            <a:r>
              <a:rPr kumimoji="0" lang="id-ID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>DR. HERMAN S. MBA</a:t>
            </a: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5334000"/>
            <a:ext cx="7827963" cy="152400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d-ID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lgerian" pitchFamily="82" charset="0"/>
              </a:rPr>
              <a:t>Magister </a:t>
            </a:r>
            <a:r>
              <a:rPr kumimoji="0" lang="id-ID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lgerian" pitchFamily="82" charset="0"/>
              </a:rPr>
              <a:t>MANAJEMEN</a:t>
            </a:r>
            <a:endParaRPr kumimoji="0" lang="id-ID" sz="2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lgerian" pitchFamily="82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24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lgerian" pitchFamily="82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lgerian" pitchFamily="82" charset="0"/>
              </a:rPr>
              <a:t>Universitas Komputer Indonesia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1981200"/>
          <a:ext cx="6934200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/>
                <a:gridCol w="3467100"/>
              </a:tblGrid>
              <a:tr h="177800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KEBIASAAN </a:t>
                      </a:r>
                    </a:p>
                    <a:p>
                      <a:pPr algn="ctr"/>
                      <a:r>
                        <a:rPr lang="id-ID" sz="2800" dirty="0" smtClean="0"/>
                        <a:t>ORANG-ORANG MISKIN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KEBIASAAN </a:t>
                      </a:r>
                    </a:p>
                    <a:p>
                      <a:r>
                        <a:rPr lang="id-ID" sz="2800" dirty="0" smtClean="0"/>
                        <a:t>ORANG-ORANG KAYA</a:t>
                      </a:r>
                      <a:endParaRPr lang="id-ID" sz="2800" dirty="0"/>
                    </a:p>
                  </a:txBody>
                  <a:tcPr/>
                </a:tc>
              </a:tr>
              <a:tr h="177800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Kenikmatan Seketika</a:t>
                      </a:r>
                    </a:p>
                    <a:p>
                      <a:r>
                        <a:rPr lang="id-ID" sz="2800" dirty="0" smtClean="0"/>
                        <a:t>Belanja &gt; Investasi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Kenikmatan yang Tertunda</a:t>
                      </a:r>
                    </a:p>
                    <a:p>
                      <a:r>
                        <a:rPr lang="id-ID" sz="2800" dirty="0" smtClean="0"/>
                        <a:t>Investasi</a:t>
                      </a:r>
                      <a:r>
                        <a:rPr lang="id-ID" sz="2800" baseline="0" dirty="0" smtClean="0"/>
                        <a:t> &gt; Belanja</a:t>
                      </a:r>
                      <a:endParaRPr lang="id-ID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0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4000" dirty="0" err="1" smtClean="0">
                <a:solidFill>
                  <a:srgbClr val="FF0000"/>
                </a:solidFill>
                <a:latin typeface="Algerian" pitchFamily="82" charset="0"/>
              </a:rPr>
              <a:t>Bukan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Algerian" pitchFamily="82" charset="0"/>
              </a:rPr>
              <a:t>berapa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Algerian" pitchFamily="82" charset="0"/>
              </a:rPr>
              <a:t>besar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Algerian" pitchFamily="82" charset="0"/>
              </a:rPr>
              <a:t>penghasilan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Algerian" pitchFamily="82" charset="0"/>
              </a:rPr>
              <a:t>anda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Algerian" pitchFamily="82" charset="0"/>
              </a:rPr>
              <a:t>sebulan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Algerian" pitchFamily="82" charset="0"/>
              </a:rPr>
              <a:t>tetapi</a:t>
            </a:r>
            <a:r>
              <a:rPr lang="en-US" sz="4000" dirty="0" smtClean="0">
                <a:solidFill>
                  <a:srgbClr val="00B05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lgerian" pitchFamily="82" charset="0"/>
              </a:rPr>
              <a:t>berapa</a:t>
            </a:r>
            <a:r>
              <a:rPr lang="en-US" sz="4000" dirty="0" smtClean="0">
                <a:solidFill>
                  <a:srgbClr val="0070C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lgerian" pitchFamily="82" charset="0"/>
              </a:rPr>
              <a:t>besar</a:t>
            </a:r>
            <a:r>
              <a:rPr lang="en-US" sz="4000" dirty="0" smtClean="0">
                <a:solidFill>
                  <a:srgbClr val="0070C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lgerian" pitchFamily="82" charset="0"/>
              </a:rPr>
              <a:t>dari</a:t>
            </a:r>
            <a:r>
              <a:rPr lang="en-US" sz="4000" dirty="0" smtClean="0">
                <a:solidFill>
                  <a:srgbClr val="0070C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lgerian" pitchFamily="82" charset="0"/>
              </a:rPr>
              <a:t>penghasilan</a:t>
            </a:r>
            <a:r>
              <a:rPr lang="en-US" sz="4000" dirty="0" smtClean="0">
                <a:solidFill>
                  <a:srgbClr val="0070C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lgerian" pitchFamily="82" charset="0"/>
              </a:rPr>
              <a:t>kita</a:t>
            </a:r>
            <a:r>
              <a:rPr lang="en-US" sz="4000" dirty="0" smtClean="0">
                <a:solidFill>
                  <a:srgbClr val="0070C0"/>
                </a:solidFill>
                <a:latin typeface="Algerian" pitchFamily="82" charset="0"/>
              </a:rPr>
              <a:t> yang </a:t>
            </a:r>
            <a:r>
              <a:rPr lang="en-US" sz="4000" dirty="0" err="1" smtClean="0">
                <a:solidFill>
                  <a:srgbClr val="0070C0"/>
                </a:solidFill>
                <a:latin typeface="Algerian" pitchFamily="82" charset="0"/>
              </a:rPr>
              <a:t>dapat</a:t>
            </a:r>
            <a:r>
              <a:rPr lang="en-US" sz="4000" dirty="0" smtClean="0">
                <a:solidFill>
                  <a:srgbClr val="0070C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lgerian" pitchFamily="82" charset="0"/>
              </a:rPr>
              <a:t>disisihkan</a:t>
            </a:r>
            <a:r>
              <a:rPr lang="en-US" sz="4000" dirty="0" smtClean="0">
                <a:solidFill>
                  <a:srgbClr val="0070C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lgerian" pitchFamily="82" charset="0"/>
              </a:rPr>
              <a:t>untuk</a:t>
            </a:r>
            <a:r>
              <a:rPr lang="en-US" sz="4000" dirty="0" smtClean="0">
                <a:solidFill>
                  <a:srgbClr val="0070C0"/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lgerian" pitchFamily="82" charset="0"/>
              </a:rPr>
              <a:t>diinvestasikan</a:t>
            </a:r>
            <a:endParaRPr lang="en-US" sz="40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39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KESALAHAN MITOS TENTANG UANG</a:t>
            </a:r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49530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MITOS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Uang</a:t>
                      </a:r>
                      <a:r>
                        <a:rPr lang="id-ID" baseline="0" dirty="0" smtClean="0"/>
                        <a:t> bukanlah segalanya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FAKTA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MITOS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Uang tak akan mampu  membeli kebahagiaan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FAKTA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MITOS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Uang akan menjauhkan anda dari agama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FAKTA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MITOS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Orang kaya sangat materialistis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FAKTA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MITOS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Uang adalah akar dari segala kejahatan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FAKTA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95300" y="2743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lgerian" pitchFamily="82" charset="0"/>
              </a:rPr>
              <a:t>Building Wealth over Time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3" name="Picture 2" descr="http://1.bp.blogspot.com/_SJMDcvZ0DK8/S-1IqBRpfzI/AAAAAAAAADQ/YdBHmpzphg0/s1600/invest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343400"/>
            <a:ext cx="2987040" cy="224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168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www.bibby-sterilin.com/capital-investment-compa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0"/>
            <a:ext cx="6019800" cy="6019800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0" y="2590800"/>
            <a:ext cx="6477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SUCESSFULL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INVESTOR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8916" name="Picture 4" descr="http://skyrocketseo.co.uk/wp-content/uploads/2011/08/warren_buffe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570654" cy="2590800"/>
          </a:xfrm>
          <a:prstGeom prst="rect">
            <a:avLst/>
          </a:prstGeom>
          <a:noFill/>
        </p:spPr>
      </p:pic>
      <p:pic>
        <p:nvPicPr>
          <p:cNvPr id="38922" name="Picture 10" descr="http://www.entmoney.com/wp-content/uploads/2010/08/donald-trum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0"/>
            <a:ext cx="2667000" cy="3669850"/>
          </a:xfrm>
          <a:prstGeom prst="rect">
            <a:avLst/>
          </a:prstGeom>
          <a:noFill/>
        </p:spPr>
      </p:pic>
      <p:pic>
        <p:nvPicPr>
          <p:cNvPr id="38924" name="Picture 12" descr="http://www.investor.co.id/media/images/medium2/2011103111284634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876800"/>
            <a:ext cx="3000375" cy="1981200"/>
          </a:xfrm>
          <a:prstGeom prst="rect">
            <a:avLst/>
          </a:prstGeom>
          <a:noFill/>
        </p:spPr>
      </p:pic>
      <p:pic>
        <p:nvPicPr>
          <p:cNvPr id="27652" name="Picture 4" descr="http://t1.gstatic.com/images?q=tbn:ANd9GcRGTWKKXaIe7jTWUZjWsJ0SppgU-3X0bdUvrNwjIq2ZxT4tV7IjY7Jg9GM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00800" y="4419600"/>
            <a:ext cx="27432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ww.wealthypromoter.com/wp-content/uploads/2011/04/The-concept-of-wealth-and-financial-freed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1106"/>
          </a:xfrm>
          <a:prstGeom prst="rect">
            <a:avLst/>
          </a:prstGeom>
          <a:noFill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rgbClr val="FF0000"/>
                </a:solidFill>
                <a:latin typeface="Algerian" pitchFamily="82" charset="0"/>
              </a:rPr>
              <a:t>INVESTMENT GOAL</a:t>
            </a:r>
            <a:endParaRPr lang="en-US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KAPAN MULAI INVESTASI ???</a:t>
            </a:r>
            <a:endParaRPr lang="id-ID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19200" y="2819400"/>
            <a:ext cx="7696200" cy="121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Start As Soon As Possible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5392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TINGKAT PENGEMBALIAN INVESTASI</a:t>
                      </a:r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UMUR SAAT MULAI INVESTASI </a:t>
                      </a:r>
                    </a:p>
                    <a:p>
                      <a:pPr algn="ctr"/>
                      <a:r>
                        <a:rPr lang="id-ID" b="0" dirty="0" smtClean="0"/>
                        <a:t>(MISAL,</a:t>
                      </a:r>
                      <a:r>
                        <a:rPr lang="id-ID" b="0" baseline="0" dirty="0" smtClean="0"/>
                        <a:t> NILAI INVESTASI AWAL 12 JUTA RUPIAH / TAHUN DAN DI TANAMKAN PADA INTRUMEN INVESTASI SAMPAI USIA 55 TAHUN)</a:t>
                      </a:r>
                      <a:endParaRPr lang="id-ID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25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30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40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50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5%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797.266.170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572.725.185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258.942.763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66.307.575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7%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1.133.529.435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758.988.452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301.548.264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69.008.868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10%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1.973.928.272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1.180.164.713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381.269.780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73.261.200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14%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4.281.442.164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2.182.449.926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526.108.969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79.321.249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20%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KAPAN MULAI INVESTASI ???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WILL YOU BE A </a:t>
            </a:r>
            <a:r>
              <a:rPr lang="en-US" dirty="0" err="1" smtClean="0">
                <a:latin typeface="Algerian" pitchFamily="82" charset="0"/>
              </a:rPr>
              <a:t>bILlIONAIRE</a:t>
            </a:r>
            <a:r>
              <a:rPr lang="en-US" dirty="0" smtClean="0">
                <a:latin typeface="Algerian" pitchFamily="82" charset="0"/>
              </a:rPr>
              <a:t>?</a:t>
            </a:r>
            <a:endParaRPr lang="en-US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id-ID" dirty="0" smtClean="0"/>
              <a:t>MENUJU SATU MILIAR</a:t>
            </a:r>
            <a:endParaRPr lang="id-ID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295400"/>
          <a:ext cx="9144000" cy="3450700"/>
        </p:xfrm>
        <a:graphic>
          <a:graphicData uri="http://schemas.openxmlformats.org/drawingml/2006/table">
            <a:tbl>
              <a:tblPr/>
              <a:tblGrid>
                <a:gridCol w="949644"/>
                <a:gridCol w="910484"/>
                <a:gridCol w="910484"/>
                <a:gridCol w="910484"/>
                <a:gridCol w="910484"/>
                <a:gridCol w="910484"/>
                <a:gridCol w="910484"/>
                <a:gridCol w="910484"/>
                <a:gridCol w="910484"/>
                <a:gridCol w="910484"/>
              </a:tblGrid>
              <a:tr h="122377"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Jangka waktu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10</a:t>
                      </a:r>
                    </a:p>
                  </a:txBody>
                  <a:tcPr marL="4895" marR="4895" marT="4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15</a:t>
                      </a:r>
                    </a:p>
                  </a:txBody>
                  <a:tcPr marL="4895" marR="4895" marT="4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Algerian"/>
                        </a:rPr>
                        <a:t>20</a:t>
                      </a:r>
                    </a:p>
                  </a:txBody>
                  <a:tcPr marL="4895" marR="4895" marT="4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25</a:t>
                      </a:r>
                    </a:p>
                  </a:txBody>
                  <a:tcPr marL="4895" marR="4895" marT="4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Algerian"/>
                        </a:rPr>
                        <a:t>30</a:t>
                      </a:r>
                    </a:p>
                  </a:txBody>
                  <a:tcPr marL="4895" marR="4895" marT="4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35</a:t>
                      </a:r>
                    </a:p>
                  </a:txBody>
                  <a:tcPr marL="4895" marR="4895" marT="4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40</a:t>
                      </a:r>
                    </a:p>
                  </a:txBody>
                  <a:tcPr marL="4895" marR="4895" marT="4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45</a:t>
                      </a:r>
                    </a:p>
                  </a:txBody>
                  <a:tcPr marL="4895" marR="4895" marT="4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50</a:t>
                      </a:r>
                    </a:p>
                  </a:txBody>
                  <a:tcPr marL="4895" marR="4895" marT="4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377"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(tahun)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22377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Tingkat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22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Return</a:t>
                      </a:r>
                      <a:r>
                        <a:rPr lang="id-ID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10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4,841,395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2,392,778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1,306,000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747,445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438,726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261,210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156,819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94,609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57,245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11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4,566,475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2,179,326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1,144,724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628,701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353,358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201,067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115,221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66,289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382,224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12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4,304,054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1,981,862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1,000,853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526,972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283,293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153,958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84,158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46,148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25,349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13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4,053,824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1,899,593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872,967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440,250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226,211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117,327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61,146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31,946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16,712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14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3,815,463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1,631,711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759,679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366,666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179,951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89,027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44,518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22,005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10,961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15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3,588,638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1,477,404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659,650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304,500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142,657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67,292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31,843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15,091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7,157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16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3,373,005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1,335,893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571,605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252,193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112,734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50,685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22,847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10,310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4,655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17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3,168,215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1,206,287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494,336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208,348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88,828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38,056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16,338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7,020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3,018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18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2,973,911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1,087,892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426,715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171,724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69,807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28,492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11,648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4,765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1,950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19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2,789,731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979,912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367,693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141,231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54,725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21,277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8,283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3,226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1,257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20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2,615,312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881,605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316,308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115,919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42,807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15,852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5,876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2,179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808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21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2,450,287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792,258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            271,675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94,966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33,416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11,785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4,160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1,469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519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22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2,294,292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711,188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            232,994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77,666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26,037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8,745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2,939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988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332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23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2,146,963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637,744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            199,542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63,416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20,253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6,478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2,073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664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212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24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2,007,938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571,310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170,668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51,704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15,730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4,791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1,460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445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136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118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25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1,876,860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511,304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145,792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42,097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12,199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3,539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1,027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298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86 </a:t>
                      </a:r>
                    </a:p>
                  </a:txBody>
                  <a:tcPr marL="4895" marR="4895" marT="4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oecd.org/vgn/images/portal/cit_731/9/49/47097553Green%20Plant%20and%20globe_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107" y="0"/>
            <a:ext cx="9162107" cy="6858000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Sumber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bacaan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990600"/>
            <a:ext cx="8686800" cy="49831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Hirschey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M.,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Nofsinger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, J., Investment: Analysis  and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Behaviour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, Mc.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Graw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Hill, 2008.</a:t>
            </a:r>
            <a:endParaRPr kumimoji="0" lang="id-ID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d-ID" sz="2400" dirty="0" smtClean="0"/>
              <a:t>Jones P., Charles, Investments:Principles and Concepts, 12th Ed., John Willey &amp; Sons, 2014.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d-ID" sz="2400" dirty="0" smtClean="0"/>
              <a:t>Khoo, A</a:t>
            </a:r>
            <a:r>
              <a:rPr lang="en-US" sz="2400" dirty="0" smtClean="0"/>
              <a:t>.</a:t>
            </a:r>
            <a:r>
              <a:rPr lang="id-ID" sz="2400" dirty="0" smtClean="0"/>
              <a:t>,Secret of Self Made Millionaires, Gramedia, Jakarta, 2015.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err="1" smtClean="0"/>
              <a:t>Kiyosaki</a:t>
            </a:r>
            <a:r>
              <a:rPr lang="en-US" sz="2400" dirty="0" smtClean="0"/>
              <a:t>, R., &amp; </a:t>
            </a:r>
            <a:r>
              <a:rPr lang="en-US" sz="2400" dirty="0" err="1" smtClean="0"/>
              <a:t>Lechter</a:t>
            </a:r>
            <a:r>
              <a:rPr lang="en-US" sz="2400" dirty="0" smtClean="0"/>
              <a:t>, S.L., Rich Dad’s Guide to Investing, , Harper, 2000.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err="1"/>
              <a:t>Friedson</a:t>
            </a:r>
            <a:r>
              <a:rPr lang="en-US" sz="2400" dirty="0"/>
              <a:t>, M.S., </a:t>
            </a:r>
            <a:r>
              <a:rPr lang="en-US" sz="2400" dirty="0" smtClean="0"/>
              <a:t>How to Be  a Billionaire, John Willey &amp; Sons, 2000.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err="1" smtClean="0"/>
              <a:t>Manurung</a:t>
            </a:r>
            <a:r>
              <a:rPr lang="en-US" sz="2400" dirty="0" smtClean="0"/>
              <a:t>, A.H., Wealth Management,: </a:t>
            </a:r>
            <a:r>
              <a:rPr lang="en-US" sz="2400" dirty="0" err="1" smtClean="0"/>
              <a:t>Menuju</a:t>
            </a:r>
            <a:r>
              <a:rPr lang="en-US" sz="2400" dirty="0" smtClean="0"/>
              <a:t> </a:t>
            </a:r>
            <a:r>
              <a:rPr lang="en-US" sz="2400" dirty="0" err="1" smtClean="0"/>
              <a:t>Kebebasan</a:t>
            </a:r>
            <a:r>
              <a:rPr lang="en-US" sz="2400" dirty="0" smtClean="0"/>
              <a:t> </a:t>
            </a:r>
            <a:r>
              <a:rPr lang="en-US" sz="2400" dirty="0" err="1" smtClean="0"/>
              <a:t>Finansial</a:t>
            </a:r>
            <a:r>
              <a:rPr lang="en-US" sz="2400" dirty="0" smtClean="0"/>
              <a:t>, </a:t>
            </a:r>
            <a:r>
              <a:rPr lang="en-US" sz="2400" dirty="0" err="1" smtClean="0"/>
              <a:t>Kompas</a:t>
            </a:r>
            <a:r>
              <a:rPr lang="en-US" sz="2400" dirty="0" smtClean="0"/>
              <a:t> Media Nusantara, 2008.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Stanley, T..J., The Millionaire Mind, </a:t>
            </a:r>
            <a:r>
              <a:rPr lang="en-US" sz="2400" dirty="0" err="1" smtClean="0"/>
              <a:t>Zaituna</a:t>
            </a:r>
            <a:r>
              <a:rPr lang="en-US" sz="2400" dirty="0" smtClean="0"/>
              <a:t> </a:t>
            </a:r>
            <a:r>
              <a:rPr lang="en-US" sz="2400" dirty="0" err="1" smtClean="0"/>
              <a:t>Ufuk</a:t>
            </a:r>
            <a:r>
              <a:rPr lang="en-US" sz="2400" dirty="0" smtClean="0"/>
              <a:t> </a:t>
            </a:r>
            <a:r>
              <a:rPr lang="en-US" sz="2400" dirty="0" err="1" smtClean="0"/>
              <a:t>Abadi</a:t>
            </a:r>
            <a:r>
              <a:rPr lang="en-US" sz="2400" dirty="0" smtClean="0"/>
              <a:t>, 2015.P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Silver, M., Passion, Profit &amp; Power.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err="1" smtClean="0"/>
              <a:t>Waringin</a:t>
            </a:r>
            <a:r>
              <a:rPr lang="en-US" sz="2400" dirty="0" smtClean="0"/>
              <a:t>, T.D., Financial Revolution, </a:t>
            </a:r>
            <a:r>
              <a:rPr lang="en-US" sz="2400" dirty="0" err="1" smtClean="0"/>
              <a:t>Gramedia</a:t>
            </a:r>
            <a:r>
              <a:rPr lang="en-US" sz="2400" dirty="0" smtClean="0"/>
              <a:t> </a:t>
            </a:r>
            <a:r>
              <a:rPr lang="en-US" sz="2400" dirty="0" err="1" smtClean="0"/>
              <a:t>Pustaka</a:t>
            </a:r>
            <a:r>
              <a:rPr lang="en-US" sz="2400" dirty="0" smtClean="0"/>
              <a:t>, 2006.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 MENUJU BEBAS FINANSIAL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Pola Pikir</a:t>
            </a:r>
          </a:p>
          <a:p>
            <a:r>
              <a:rPr lang="id-ID" dirty="0" smtClean="0"/>
              <a:t>Tujuan Finansial yang jelas</a:t>
            </a:r>
          </a:p>
          <a:p>
            <a:r>
              <a:rPr lang="id-ID" dirty="0" smtClean="0"/>
              <a:t>Membuat Rencana Finansial</a:t>
            </a:r>
          </a:p>
          <a:p>
            <a:r>
              <a:rPr lang="id-ID" dirty="0" smtClean="0"/>
              <a:t>Tingkatkan Pendapatan, Kurangi Biaya</a:t>
            </a:r>
          </a:p>
          <a:p>
            <a:r>
              <a:rPr lang="id-ID" dirty="0" smtClean="0"/>
              <a:t>Lindungi Kekayaan Anda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397000"/>
          <a:ext cx="868680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1201932">
                <a:tc>
                  <a:txBody>
                    <a:bodyPr/>
                    <a:lstStyle/>
                    <a:p>
                      <a:r>
                        <a:rPr lang="id-ID" sz="3600" dirty="0" smtClean="0"/>
                        <a:t>Pola Pikir Pemenang</a:t>
                      </a:r>
                      <a:endParaRPr lang="id-ID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3600" dirty="0" smtClean="0"/>
                        <a:t>Pola Pikir Pecundang</a:t>
                      </a:r>
                      <a:endParaRPr lang="id-ID" sz="3600" dirty="0"/>
                    </a:p>
                  </a:txBody>
                  <a:tcPr/>
                </a:tc>
              </a:tr>
              <a:tr h="2963668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Mengambil</a:t>
                      </a:r>
                      <a:r>
                        <a:rPr lang="id-ID" dirty="0" smtClean="0"/>
                        <a:t> </a:t>
                      </a:r>
                      <a:r>
                        <a:rPr lang="id-ID" sz="2800" dirty="0" smtClean="0"/>
                        <a:t>100</a:t>
                      </a:r>
                      <a:r>
                        <a:rPr lang="id-ID" dirty="0" smtClean="0"/>
                        <a:t>% </a:t>
                      </a:r>
                      <a:r>
                        <a:rPr lang="id-ID" sz="2800" dirty="0" smtClean="0"/>
                        <a:t>tanggung</a:t>
                      </a:r>
                      <a:r>
                        <a:rPr lang="id-ID" dirty="0" smtClean="0"/>
                        <a:t> </a:t>
                      </a:r>
                      <a:r>
                        <a:rPr lang="id-ID" sz="2800" dirty="0" smtClean="0"/>
                        <a:t>jawab</a:t>
                      </a:r>
                      <a:r>
                        <a:rPr lang="id-ID" dirty="0" smtClean="0"/>
                        <a:t> &amp; </a:t>
                      </a:r>
                      <a:r>
                        <a:rPr lang="id-ID" sz="2800" dirty="0" smtClean="0"/>
                        <a:t>kepemilikan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 </a:t>
                      </a:r>
                      <a:r>
                        <a:rPr lang="id-ID" sz="2800" dirty="0" smtClean="0"/>
                        <a:t>Memberikan</a:t>
                      </a:r>
                      <a:r>
                        <a:rPr lang="id-ID" dirty="0" smtClean="0"/>
                        <a:t> </a:t>
                      </a:r>
                      <a:r>
                        <a:rPr lang="id-ID" sz="2800" dirty="0" smtClean="0"/>
                        <a:t>pembenaran</a:t>
                      </a:r>
                    </a:p>
                    <a:p>
                      <a:r>
                        <a:rPr lang="id-ID" dirty="0" smtClean="0"/>
                        <a:t>. </a:t>
                      </a:r>
                      <a:r>
                        <a:rPr lang="id-ID" sz="2800" dirty="0" smtClean="0"/>
                        <a:t>Menyalahkan</a:t>
                      </a:r>
                      <a:r>
                        <a:rPr lang="id-ID" dirty="0" smtClean="0"/>
                        <a:t> </a:t>
                      </a:r>
                      <a:r>
                        <a:rPr lang="id-ID" sz="2800" dirty="0" smtClean="0"/>
                        <a:t>orang</a:t>
                      </a:r>
                      <a:r>
                        <a:rPr lang="id-ID" dirty="0" smtClean="0"/>
                        <a:t> </a:t>
                      </a:r>
                      <a:r>
                        <a:rPr lang="id-ID" sz="2800" dirty="0" smtClean="0"/>
                        <a:t>lain</a:t>
                      </a:r>
                    </a:p>
                    <a:p>
                      <a:r>
                        <a:rPr lang="id-ID" dirty="0" smtClean="0"/>
                        <a:t>.</a:t>
                      </a:r>
                      <a:r>
                        <a:rPr lang="id-ID" sz="2800" dirty="0" smtClean="0"/>
                        <a:t>Mengeluh</a:t>
                      </a:r>
                      <a:endParaRPr lang="id-ID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Tuliskan ‘</a:t>
            </a:r>
            <a:r>
              <a:rPr lang="id-ID" i="1" dirty="0" smtClean="0"/>
              <a:t>belief</a:t>
            </a:r>
            <a:r>
              <a:rPr lang="id-ID" dirty="0" smtClean="0"/>
              <a:t>’ yang melekat pada diri saudara.</a:t>
            </a:r>
          </a:p>
          <a:p>
            <a:r>
              <a:rPr lang="id-ID" dirty="0" smtClean="0"/>
              <a:t>Buatlah </a:t>
            </a:r>
            <a:r>
              <a:rPr lang="id-ID" i="1" dirty="0" smtClean="0"/>
              <a:t>goal</a:t>
            </a:r>
            <a:r>
              <a:rPr lang="id-ID" dirty="0" smtClean="0"/>
              <a:t> yang anda ingin capai dalam jangka waktu 2 tahun, 5 tahun, 10 tahun, 20 tahun dan 30 tahun sejak hari ini.</a:t>
            </a:r>
          </a:p>
          <a:p>
            <a:r>
              <a:rPr lang="id-ID" dirty="0" smtClean="0"/>
              <a:t>Buatlah rencana tindakan dari </a:t>
            </a:r>
            <a:r>
              <a:rPr lang="id-ID" dirty="0" smtClean="0"/>
              <a:t>masing-masing </a:t>
            </a:r>
            <a:r>
              <a:rPr lang="id-ID" i="1" dirty="0" smtClean="0"/>
              <a:t>goal</a:t>
            </a:r>
            <a:r>
              <a:rPr lang="id-ID" dirty="0" smtClean="0"/>
              <a:t> tersebut.</a:t>
            </a:r>
          </a:p>
          <a:p>
            <a:r>
              <a:rPr lang="id-ID" dirty="0" smtClean="0"/>
              <a:t>Bacakan </a:t>
            </a:r>
            <a:r>
              <a:rPr lang="id-ID" i="1" dirty="0" smtClean="0"/>
              <a:t>belief,</a:t>
            </a:r>
            <a:r>
              <a:rPr lang="id-ID" dirty="0" smtClean="0"/>
              <a:t> </a:t>
            </a:r>
            <a:r>
              <a:rPr lang="id-ID" i="1" dirty="0" smtClean="0"/>
              <a:t>goal, dan rencana tindakan</a:t>
            </a:r>
            <a:r>
              <a:rPr lang="id-ID" dirty="0" smtClean="0"/>
              <a:t> saudara di kelas serta upload pada kuliah online.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i.kinja-img.com/gawker-media/image/upload/s--bCAvJ_xj--/17mppqpfijoax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5145893"/>
          </a:xfrm>
          <a:prstGeom prst="rect">
            <a:avLst/>
          </a:prstGeom>
          <a:noFill/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4724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Terimakasih....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FAKTA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sepuluh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kekayaan </a:t>
            </a:r>
            <a:r>
              <a:rPr lang="en-US" dirty="0" err="1" smtClean="0"/>
              <a:t>bersih</a:t>
            </a:r>
            <a:r>
              <a:rPr lang="en-US" dirty="0" smtClean="0"/>
              <a:t> negative.</a:t>
            </a:r>
          </a:p>
          <a:p>
            <a:r>
              <a:rPr lang="en-US" dirty="0" smtClean="0"/>
              <a:t>60% </a:t>
            </a:r>
            <a:r>
              <a:rPr lang="en-US" dirty="0" err="1" smtClean="0"/>
              <a:t>miliarder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warisan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dolarpun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Hanya</a:t>
            </a:r>
            <a:r>
              <a:rPr lang="en-US" dirty="0" smtClean="0"/>
              <a:t> 1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sepuluh</a:t>
            </a:r>
            <a:r>
              <a:rPr lang="en-US" dirty="0" smtClean="0"/>
              <a:t> </a:t>
            </a:r>
            <a:r>
              <a:rPr lang="en-US" dirty="0" err="1" smtClean="0"/>
              <a:t>miliarder</a:t>
            </a:r>
            <a:r>
              <a:rPr lang="en-US" dirty="0" smtClean="0"/>
              <a:t> </a:t>
            </a:r>
            <a:r>
              <a:rPr lang="en-US" dirty="0" err="1" smtClean="0"/>
              <a:t>mewarisi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10% kekayaan yang </a:t>
            </a:r>
            <a:r>
              <a:rPr lang="en-US" dirty="0" err="1" smtClean="0"/>
              <a:t>dimilikinya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Hanya</a:t>
            </a:r>
            <a:r>
              <a:rPr lang="en-US" dirty="0" smtClean="0"/>
              <a:t> 12% </a:t>
            </a:r>
            <a:r>
              <a:rPr lang="en-US" dirty="0" err="1" smtClean="0"/>
              <a:t>miliarder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“</a:t>
            </a:r>
            <a:r>
              <a:rPr lang="en-US" dirty="0" err="1" smtClean="0"/>
              <a:t>keberuntungan</a:t>
            </a:r>
            <a:r>
              <a:rPr lang="en-US" dirty="0" smtClean="0"/>
              <a:t>”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, 57% </a:t>
            </a:r>
            <a:r>
              <a:rPr lang="en-US" dirty="0" err="1" smtClean="0"/>
              <a:t>menyatakan</a:t>
            </a:r>
            <a:r>
              <a:rPr lang="en-US" dirty="0" smtClean="0"/>
              <a:t> “</a:t>
            </a:r>
            <a:r>
              <a:rPr lang="en-US" dirty="0" err="1" smtClean="0"/>
              <a:t>kedisiplinan</a:t>
            </a:r>
            <a:r>
              <a:rPr lang="en-US" dirty="0" smtClean="0"/>
              <a:t>”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, 47% </a:t>
            </a:r>
            <a:r>
              <a:rPr lang="en-US" dirty="0" err="1" smtClean="0"/>
              <a:t>menyatakan</a:t>
            </a:r>
            <a:r>
              <a:rPr lang="en-US" dirty="0" smtClean="0"/>
              <a:t>”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kebanyakan</a:t>
            </a:r>
            <a:r>
              <a:rPr lang="en-US" dirty="0" smtClean="0"/>
              <a:t> orang”.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Hasil</a:t>
            </a:r>
            <a:r>
              <a:rPr lang="en-US" sz="2000" dirty="0" smtClean="0"/>
              <a:t> survey Thomas Stanley </a:t>
            </a:r>
            <a:r>
              <a:rPr lang="en-US" sz="2000" dirty="0" err="1" smtClean="0"/>
              <a:t>Ph.D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The Millionaire Mind)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FAKTA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Lima </a:t>
            </a:r>
            <a:r>
              <a:rPr lang="en-US" dirty="0" err="1" smtClean="0"/>
              <a:t>puluh</a:t>
            </a:r>
            <a:r>
              <a:rPr lang="en-US" dirty="0" smtClean="0"/>
              <a:t> </a:t>
            </a:r>
            <a:r>
              <a:rPr lang="en-US" dirty="0" err="1" smtClean="0"/>
              <a:t>persen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 di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…..% orang.</a:t>
            </a:r>
          </a:p>
          <a:p>
            <a:r>
              <a:rPr lang="en-US" dirty="0" smtClean="0"/>
              <a:t>Sembilan </a:t>
            </a:r>
            <a:r>
              <a:rPr lang="en-US" dirty="0" err="1" smtClean="0"/>
              <a:t>puluh</a:t>
            </a:r>
            <a:r>
              <a:rPr lang="en-US" dirty="0" smtClean="0"/>
              <a:t> </a:t>
            </a:r>
            <a:r>
              <a:rPr lang="en-US" dirty="0" err="1" smtClean="0"/>
              <a:t>persen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 di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….% orang.</a:t>
            </a:r>
          </a:p>
          <a:p>
            <a:endParaRPr lang="en-US" dirty="0"/>
          </a:p>
          <a:p>
            <a:pPr marL="0" indent="0">
              <a:buNone/>
            </a:pPr>
            <a:r>
              <a:rPr lang="id-ID" dirty="0"/>
              <a:t>(</a:t>
            </a:r>
            <a:r>
              <a:rPr lang="en-US" sz="2200" dirty="0" smtClean="0"/>
              <a:t>Marshal Silver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buku</a:t>
            </a:r>
            <a:r>
              <a:rPr lang="en-US" sz="2200" dirty="0" smtClean="0"/>
              <a:t> Passion, Profit &amp; Power</a:t>
            </a:r>
            <a:r>
              <a:rPr lang="id-ID" sz="2200" dirty="0" smtClean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4243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USIA &gt; 65 TAHUN DI NEGARA MAJU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r>
              <a:rPr lang="en-US" dirty="0" smtClean="0"/>
              <a:t>63%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Santunan</a:t>
            </a:r>
            <a:r>
              <a:rPr lang="en-US" dirty="0" smtClean="0"/>
              <a:t> Orang Lain</a:t>
            </a:r>
          </a:p>
          <a:p>
            <a:r>
              <a:rPr lang="en-US" dirty="0" smtClean="0"/>
              <a:t>27% </a:t>
            </a:r>
            <a:r>
              <a:rPr lang="en-US" dirty="0" err="1" smtClean="0"/>
              <a:t>Meninggal</a:t>
            </a:r>
            <a:endParaRPr lang="en-US" dirty="0" smtClean="0"/>
          </a:p>
          <a:p>
            <a:r>
              <a:rPr lang="en-US" dirty="0" smtClean="0"/>
              <a:t>5%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r>
              <a:rPr lang="en-US" dirty="0" smtClean="0"/>
              <a:t>4% </a:t>
            </a:r>
            <a:r>
              <a:rPr lang="en-US" dirty="0" err="1" smtClean="0"/>
              <a:t>Nyaman</a:t>
            </a:r>
            <a:endParaRPr lang="en-US" dirty="0" smtClean="0"/>
          </a:p>
          <a:p>
            <a:r>
              <a:rPr lang="en-US" dirty="0" smtClean="0"/>
              <a:t>1% Kaya </a:t>
            </a:r>
          </a:p>
          <a:p>
            <a:pPr marL="0" indent="0">
              <a:buNone/>
            </a:pPr>
            <a:r>
              <a:rPr lang="en-US" dirty="0" err="1" smtClean="0">
                <a:latin typeface="Arial Black" pitchFamily="34" charset="0"/>
              </a:rPr>
              <a:t>Bagaimana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dengan</a:t>
            </a:r>
            <a:r>
              <a:rPr lang="en-US" dirty="0" smtClean="0">
                <a:latin typeface="Arial Black" pitchFamily="34" charset="0"/>
              </a:rPr>
              <a:t> Kita </a:t>
            </a:r>
            <a:r>
              <a:rPr lang="en-US" dirty="0" err="1" smtClean="0">
                <a:latin typeface="Arial Black" pitchFamily="34" charset="0"/>
              </a:rPr>
              <a:t>Saat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Pensiun</a:t>
            </a:r>
            <a:r>
              <a:rPr lang="en-US" dirty="0" smtClean="0">
                <a:latin typeface="Arial Black" pitchFamily="34" charset="0"/>
              </a:rPr>
              <a:t> (55 </a:t>
            </a:r>
            <a:r>
              <a:rPr lang="en-US" dirty="0" err="1" smtClean="0">
                <a:latin typeface="Arial Black" pitchFamily="34" charset="0"/>
              </a:rPr>
              <a:t>Tahun</a:t>
            </a:r>
            <a:r>
              <a:rPr lang="en-US" dirty="0" smtClean="0">
                <a:latin typeface="Arial Black" pitchFamily="34" charset="0"/>
              </a:rPr>
              <a:t>)?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5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DISTRIBUSI SIMPANAN BERDASARKAN SEGMEN NOMINAL (INDONESIA – LPS DES 2012)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682340"/>
              </p:ext>
            </p:extLst>
          </p:nvPr>
        </p:nvGraphicFramePr>
        <p:xfrm>
          <a:off x="609600" y="1447800"/>
          <a:ext cx="80772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524000"/>
                <a:gridCol w="1143000"/>
                <a:gridCol w="12954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NOMINAL SIMPANAN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JUMLAH REKENING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PERSEN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NOMINAL 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dirty="0" err="1" smtClean="0"/>
                        <a:t>Rp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Miliar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PERSEN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 &gt; 5 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73,990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1,383,484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42.22%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M &lt; N &lt; 5 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111,184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335,424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10.24%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M &lt;</a:t>
                      </a:r>
                      <a:r>
                        <a:rPr lang="en-US" sz="2000" baseline="0" dirty="0" smtClean="0"/>
                        <a:t> N &lt; 2 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214,399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272,098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8.30%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500 </a:t>
                      </a:r>
                      <a:r>
                        <a:rPr lang="en-US" sz="2000" dirty="0" err="1" smtClean="0"/>
                        <a:t>Juta</a:t>
                      </a:r>
                      <a:r>
                        <a:rPr lang="en-US" sz="2000" dirty="0" smtClean="0"/>
                        <a:t> &lt; N &lt; 1 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390,797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283,427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8.65%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 </a:t>
                      </a:r>
                      <a:r>
                        <a:rPr lang="en-US" sz="2000" dirty="0" err="1" smtClean="0"/>
                        <a:t>Juta</a:t>
                      </a:r>
                      <a:r>
                        <a:rPr lang="en-US" sz="2000" baseline="0" dirty="0" smtClean="0"/>
                        <a:t> &lt; N &lt; 500 </a:t>
                      </a:r>
                      <a:r>
                        <a:rPr lang="en-US" sz="2000" baseline="0" dirty="0" err="1" smtClean="0"/>
                        <a:t>Juta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951,873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296,365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9.04%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 </a:t>
                      </a:r>
                      <a:r>
                        <a:rPr lang="en-US" sz="2000" dirty="0" err="1" smtClean="0"/>
                        <a:t>Juta</a:t>
                      </a:r>
                      <a:r>
                        <a:rPr lang="en-US" sz="2000" dirty="0" smtClean="0"/>
                        <a:t> &lt; N &lt; 200 </a:t>
                      </a:r>
                      <a:r>
                        <a:rPr lang="en-US" sz="2000" dirty="0" err="1" smtClean="0"/>
                        <a:t>Juta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1,349,479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189,491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5.78%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N &lt; 100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</a:rPr>
                        <a:t>Juta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116,826,208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97.42%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516,862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15.77%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119,917,930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3,277,154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DISTRIBUSI SIMPANAN BERDASARKAN SEGMEN NOMINAL (INDONESIA – </a:t>
            </a:r>
            <a:r>
              <a:rPr lang="id-ID" sz="2800" dirty="0" smtClean="0">
                <a:hlinkClick r:id="rId2"/>
              </a:rPr>
              <a:t>WWW.</a:t>
            </a:r>
            <a:r>
              <a:rPr lang="en-US" sz="2800" dirty="0" smtClean="0">
                <a:hlinkClick r:id="rId2"/>
              </a:rPr>
              <a:t>LPS</a:t>
            </a:r>
            <a:r>
              <a:rPr lang="id-ID" sz="2800" dirty="0" smtClean="0">
                <a:hlinkClick r:id="rId2"/>
              </a:rPr>
              <a:t>.GO.ID</a:t>
            </a:r>
            <a:r>
              <a:rPr lang="id-ID" sz="2800" dirty="0" smtClean="0"/>
              <a:t> -</a:t>
            </a:r>
            <a:r>
              <a:rPr lang="en-US" sz="2800" dirty="0" smtClean="0"/>
              <a:t> </a:t>
            </a:r>
            <a:r>
              <a:rPr lang="id-ID" sz="2800" dirty="0" smtClean="0"/>
              <a:t>MEI</a:t>
            </a:r>
            <a:r>
              <a:rPr lang="en-US" sz="2800" dirty="0" smtClean="0"/>
              <a:t> 201</a:t>
            </a:r>
            <a:r>
              <a:rPr lang="id-ID" sz="2800" dirty="0" smtClean="0"/>
              <a:t>6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894743"/>
              </p:ext>
            </p:extLst>
          </p:nvPr>
        </p:nvGraphicFramePr>
        <p:xfrm>
          <a:off x="609600" y="1447800"/>
          <a:ext cx="80772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524000"/>
                <a:gridCol w="1143000"/>
                <a:gridCol w="12954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NOMINAL SIMPANAN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JUMLAH REKENING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PERSEN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NOMINAL 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dirty="0" err="1" smtClean="0"/>
                        <a:t>Rp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Miliar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PERSEN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 &gt; 5 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r>
                        <a:rPr lang="id-ID" sz="2000" dirty="0" smtClean="0"/>
                        <a:t>8,625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2</a:t>
                      </a:r>
                      <a:r>
                        <a:rPr lang="en-US" sz="2000" dirty="0" smtClean="0"/>
                        <a:t>,</a:t>
                      </a:r>
                      <a:r>
                        <a:rPr lang="id-ID" sz="2000" dirty="0" smtClean="0"/>
                        <a:t>129</a:t>
                      </a:r>
                      <a:r>
                        <a:rPr lang="en-US" sz="2000" dirty="0" smtClean="0"/>
                        <a:t>,48</a:t>
                      </a:r>
                      <a:r>
                        <a:rPr lang="id-ID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M &lt; N &lt; 5 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144,962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452,105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M &lt;</a:t>
                      </a:r>
                      <a:r>
                        <a:rPr lang="en-US" sz="2000" baseline="0" dirty="0" smtClean="0"/>
                        <a:t> N &lt; 2 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244,536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349</a:t>
                      </a:r>
                      <a:r>
                        <a:rPr lang="en-US" sz="2000" dirty="0" smtClean="0"/>
                        <a:t>,0</a:t>
                      </a:r>
                      <a:r>
                        <a:rPr lang="id-ID" sz="2000" dirty="0" smtClean="0"/>
                        <a:t>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500 </a:t>
                      </a:r>
                      <a:r>
                        <a:rPr lang="en-US" sz="2000" dirty="0" err="1" smtClean="0"/>
                        <a:t>Juta</a:t>
                      </a:r>
                      <a:r>
                        <a:rPr lang="en-US" sz="2000" dirty="0" smtClean="0"/>
                        <a:t> &lt; N &lt; 1 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495,195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365</a:t>
                      </a:r>
                      <a:r>
                        <a:rPr lang="en-US" sz="2000" dirty="0" smtClean="0"/>
                        <a:t>,4</a:t>
                      </a:r>
                      <a:r>
                        <a:rPr lang="id-ID" sz="2000" dirty="0" smtClean="0"/>
                        <a:t>45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 </a:t>
                      </a:r>
                      <a:r>
                        <a:rPr lang="en-US" sz="2000" dirty="0" err="1" smtClean="0"/>
                        <a:t>Juta</a:t>
                      </a:r>
                      <a:r>
                        <a:rPr lang="en-US" sz="2000" baseline="0" dirty="0" smtClean="0"/>
                        <a:t> &lt; N &lt; 500 </a:t>
                      </a:r>
                      <a:r>
                        <a:rPr lang="en-US" sz="2000" baseline="0" dirty="0" err="1" smtClean="0"/>
                        <a:t>Juta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1,217,764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393</a:t>
                      </a:r>
                      <a:r>
                        <a:rPr lang="en-US" sz="2000" dirty="0" smtClean="0"/>
                        <a:t>,</a:t>
                      </a:r>
                      <a:r>
                        <a:rPr lang="id-ID" sz="2000" dirty="0" smtClean="0"/>
                        <a:t>476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 </a:t>
                      </a:r>
                      <a:r>
                        <a:rPr lang="en-US" sz="2000" dirty="0" err="1" smtClean="0"/>
                        <a:t>Juta</a:t>
                      </a:r>
                      <a:r>
                        <a:rPr lang="en-US" sz="2000" dirty="0" smtClean="0"/>
                        <a:t> &lt; N &lt; 200 </a:t>
                      </a:r>
                      <a:r>
                        <a:rPr lang="en-US" sz="2000" dirty="0" err="1" smtClean="0"/>
                        <a:t>Juta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1,</a:t>
                      </a:r>
                      <a:r>
                        <a:rPr lang="id-ID" sz="2000" dirty="0" smtClean="0"/>
                        <a:t>785</a:t>
                      </a:r>
                      <a:r>
                        <a:rPr lang="en-US" sz="2000" dirty="0" smtClean="0"/>
                        <a:t>,</a:t>
                      </a:r>
                      <a:r>
                        <a:rPr lang="id-ID" sz="2000" dirty="0" smtClean="0"/>
                        <a:t>76</a:t>
                      </a:r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250,840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N &lt; 100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</a:rPr>
                        <a:t>Juta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id-ID" sz="2000" dirty="0" smtClean="0">
                          <a:solidFill>
                            <a:srgbClr val="FF0000"/>
                          </a:solidFill>
                        </a:rPr>
                        <a:t>78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id-ID" sz="2000" dirty="0" smtClean="0">
                          <a:solidFill>
                            <a:srgbClr val="FF0000"/>
                          </a:solidFill>
                        </a:rPr>
                        <a:t>469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,2</a:t>
                      </a:r>
                      <a:r>
                        <a:rPr lang="id-ID" sz="2000" dirty="0" smtClean="0">
                          <a:solidFill>
                            <a:srgbClr val="FF0000"/>
                          </a:solidFill>
                        </a:rPr>
                        <a:t>82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97.</a:t>
                      </a:r>
                      <a:r>
                        <a:rPr lang="id-ID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83</a:t>
                      </a:r>
                      <a:r>
                        <a:rPr lang="en-US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FF0000"/>
                          </a:solidFill>
                        </a:rPr>
                        <a:t>649,099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id-ID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US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id-ID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</a:t>
                      </a:r>
                      <a:r>
                        <a:rPr lang="en-US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r>
                        <a:rPr lang="id-ID" sz="2000" dirty="0" smtClean="0"/>
                        <a:t>82</a:t>
                      </a:r>
                      <a:r>
                        <a:rPr lang="en-US" sz="2000" dirty="0" smtClean="0"/>
                        <a:t>,</a:t>
                      </a:r>
                      <a:r>
                        <a:rPr lang="id-ID" sz="2000" dirty="0" smtClean="0"/>
                        <a:t>436,133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4</a:t>
                      </a:r>
                      <a:r>
                        <a:rPr lang="en-US" sz="2000" dirty="0" smtClean="0"/>
                        <a:t>,</a:t>
                      </a:r>
                      <a:r>
                        <a:rPr lang="id-ID" sz="2000" dirty="0" smtClean="0"/>
                        <a:t>589,453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04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047750"/>
            <a:ext cx="47625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Robert </a:t>
            </a:r>
            <a:r>
              <a:rPr lang="en-US" sz="3600" dirty="0" err="1" smtClean="0"/>
              <a:t>Kiyosaki’s</a:t>
            </a:r>
            <a:r>
              <a:rPr lang="en-US" sz="3600" dirty="0" smtClean="0"/>
              <a:t> CASH FLOW DIAGRAM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424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 TINGKAT INVESTOR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sz="2000" dirty="0" smtClean="0"/>
              <a:t>(John Burley / Robert Kiyosaki)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Tingkat 0: </a:t>
            </a:r>
            <a:r>
              <a:rPr lang="en-US" dirty="0" err="1" smtClean="0"/>
              <a:t>mereka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diinvestasikan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Tingkat 1: </a:t>
            </a:r>
            <a:r>
              <a:rPr lang="en-US" dirty="0" err="1" smtClean="0"/>
              <a:t>Peminjam</a:t>
            </a:r>
            <a:endParaRPr lang="en-US" dirty="0" smtClean="0"/>
          </a:p>
          <a:p>
            <a:r>
              <a:rPr lang="en-US" dirty="0" smtClean="0"/>
              <a:t>Tingkat 2: </a:t>
            </a:r>
            <a:r>
              <a:rPr lang="en-US" dirty="0" err="1" smtClean="0"/>
              <a:t>Penabung</a:t>
            </a:r>
            <a:endParaRPr lang="en-US" dirty="0" smtClean="0"/>
          </a:p>
          <a:p>
            <a:r>
              <a:rPr lang="en-US" dirty="0" smtClean="0"/>
              <a:t>Tingkat 3: Investor “</a:t>
            </a:r>
            <a:r>
              <a:rPr lang="en-US" dirty="0" err="1" smtClean="0"/>
              <a:t>pandai</a:t>
            </a:r>
            <a:r>
              <a:rPr lang="en-US" dirty="0" smtClean="0"/>
              <a:t>”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mau</a:t>
            </a:r>
            <a:r>
              <a:rPr lang="en-US" dirty="0" smtClean="0"/>
              <a:t> repot/ </a:t>
            </a:r>
            <a:r>
              <a:rPr lang="en-US" dirty="0" err="1" smtClean="0"/>
              <a:t>sinis</a:t>
            </a:r>
            <a:r>
              <a:rPr lang="en-US" dirty="0" smtClean="0"/>
              <a:t>/</a:t>
            </a:r>
            <a:r>
              <a:rPr lang="en-US" dirty="0" err="1" smtClean="0"/>
              <a:t>penjudi</a:t>
            </a:r>
            <a:r>
              <a:rPr lang="en-US" dirty="0" smtClean="0"/>
              <a:t>)</a:t>
            </a:r>
          </a:p>
          <a:p>
            <a:r>
              <a:rPr lang="en-US" dirty="0" smtClean="0"/>
              <a:t>Tingkat 4: Investor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en-US" dirty="0" smtClean="0"/>
          </a:p>
          <a:p>
            <a:r>
              <a:rPr lang="en-US" dirty="0" smtClean="0"/>
              <a:t>Tingkat 5: Investor </a:t>
            </a:r>
            <a:r>
              <a:rPr lang="en-US" dirty="0" err="1" smtClean="0"/>
              <a:t>canggih</a:t>
            </a:r>
            <a:endParaRPr lang="en-US" dirty="0" smtClean="0"/>
          </a:p>
          <a:p>
            <a:r>
              <a:rPr lang="en-US" dirty="0" smtClean="0"/>
              <a:t>Tingkat 6: </a:t>
            </a:r>
            <a:r>
              <a:rPr lang="en-US" dirty="0" err="1" smtClean="0"/>
              <a:t>Kapitalis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1236</Words>
  <Application>Microsoft Office PowerPoint</Application>
  <PresentationFormat>On-screen Show (4:3)</PresentationFormat>
  <Paragraphs>385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FAKTA</vt:lpstr>
      <vt:lpstr>FAKTA</vt:lpstr>
      <vt:lpstr>USIA &gt; 65 TAHUN DI NEGARA MAJU</vt:lpstr>
      <vt:lpstr>DISTRIBUSI SIMPANAN BERDASARKAN SEGMEN NOMINAL (INDONESIA – LPS DES 2012)</vt:lpstr>
      <vt:lpstr>DISTRIBUSI SIMPANAN BERDASARKAN SEGMEN NOMINAL (INDONESIA – WWW.LPS.GO.ID - MEI 2016)</vt:lpstr>
      <vt:lpstr>PowerPoint Presentation</vt:lpstr>
      <vt:lpstr>7 TINGKAT INVESTOR (John Burley / Robert Kiyosaki)</vt:lpstr>
      <vt:lpstr>PowerPoint Presentation</vt:lpstr>
      <vt:lpstr>PowerPoint Presentation</vt:lpstr>
      <vt:lpstr>KESALAHAN MITOS TENTANG UANG</vt:lpstr>
      <vt:lpstr>PowerPoint Presentation</vt:lpstr>
      <vt:lpstr>PowerPoint Presentation</vt:lpstr>
      <vt:lpstr>INVESTMENT GOAL</vt:lpstr>
      <vt:lpstr>KAPAN MULAI INVESTASI ???</vt:lpstr>
      <vt:lpstr>KAPAN MULAI INVESTASI ???</vt:lpstr>
      <vt:lpstr>WILL YOU BE A bILlIONAIRE?</vt:lpstr>
      <vt:lpstr>MENUJU SATU MILIAR</vt:lpstr>
      <vt:lpstr>LANGKAH MENUJU BEBAS FINANSIAL</vt:lpstr>
      <vt:lpstr>PowerPoint Presentation</vt:lpstr>
      <vt:lpstr>TUGAS I</vt:lpstr>
      <vt:lpstr>PowerPoint Presentation</vt:lpstr>
    </vt:vector>
  </TitlesOfParts>
  <Company>Universitas Komputer Indonesia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Universitas Komputer Indonesia</dc:creator>
  <cp:lastModifiedBy>Herman</cp:lastModifiedBy>
  <cp:revision>150</cp:revision>
  <dcterms:created xsi:type="dcterms:W3CDTF">2012-01-16T11:34:19Z</dcterms:created>
  <dcterms:modified xsi:type="dcterms:W3CDTF">2017-11-22T03:22:53Z</dcterms:modified>
</cp:coreProperties>
</file>