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322" r:id="rId3"/>
    <p:sldId id="290" r:id="rId4"/>
    <p:sldId id="371" r:id="rId5"/>
    <p:sldId id="372" r:id="rId6"/>
    <p:sldId id="373" r:id="rId7"/>
    <p:sldId id="344" r:id="rId8"/>
    <p:sldId id="270" r:id="rId9"/>
    <p:sldId id="374" r:id="rId10"/>
    <p:sldId id="375" r:id="rId11"/>
    <p:sldId id="378" r:id="rId12"/>
    <p:sldId id="352" r:id="rId13"/>
    <p:sldId id="323" r:id="rId14"/>
    <p:sldId id="347" r:id="rId15"/>
    <p:sldId id="376" r:id="rId16"/>
    <p:sldId id="377" r:id="rId17"/>
    <p:sldId id="348" r:id="rId18"/>
    <p:sldId id="382" r:id="rId19"/>
    <p:sldId id="381" r:id="rId20"/>
    <p:sldId id="380" r:id="rId21"/>
    <p:sldId id="265" r:id="rId22"/>
    <p:sldId id="369" r:id="rId23"/>
    <p:sldId id="3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62A"/>
    <a:srgbClr val="FFFFAB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1" d="100"/>
          <a:sy n="61" d="100"/>
        </p:scale>
        <p:origin x="135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7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04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75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08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781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20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96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02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70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712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249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923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646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688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044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26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3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66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25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15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29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18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6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ANALISIS ALGORITMA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600200" y="3733800"/>
            <a:ext cx="5715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GREEDY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5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Skema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Umum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 fontScale="85000" lnSpcReduction="20000"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Skema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dapat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dirumuskan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sebagai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berikut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:</a:t>
            </a:r>
          </a:p>
          <a:p>
            <a:pPr marL="685800" lvl="1" indent="-514350">
              <a:lnSpc>
                <a:spcPct val="150000"/>
              </a:lnSpc>
              <a:spcBef>
                <a:spcPts val="700"/>
              </a:spcBef>
              <a:buFont typeface="+mj-lt"/>
              <a:buAutoNum type="romanL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Inisialisasi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S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nilai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kosong</a:t>
            </a:r>
            <a:endParaRPr lang="en-US" sz="22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85800" lvl="1" indent="-514350">
              <a:lnSpc>
                <a:spcPct val="150000"/>
              </a:lnSpc>
              <a:spcBef>
                <a:spcPts val="700"/>
              </a:spcBef>
              <a:buFont typeface="+mj-lt"/>
              <a:buAutoNum type="romanL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Pilih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sebuah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kandidat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(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SELEKSI)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dari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C</a:t>
            </a:r>
          </a:p>
          <a:p>
            <a:pPr marL="685800" lvl="1" indent="-514350">
              <a:lnSpc>
                <a:spcPct val="150000"/>
              </a:lnSpc>
              <a:spcBef>
                <a:spcPts val="700"/>
              </a:spcBef>
              <a:buFont typeface="+mj-lt"/>
              <a:buAutoNum type="romanL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Kurangi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C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kandidat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sudah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dipilih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dari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langkah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ii</a:t>
            </a:r>
          </a:p>
          <a:p>
            <a:pPr marL="685800" lvl="1" indent="-514350">
              <a:lnSpc>
                <a:spcPct val="150000"/>
              </a:lnSpc>
              <a:spcBef>
                <a:spcPts val="700"/>
              </a:spcBef>
              <a:buFont typeface="+mj-lt"/>
              <a:buAutoNum type="romanL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Periksa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apakah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kandidat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dipilih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bersama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”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himpunan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membentuk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layak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(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diperiksa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oleh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FEASIBLE).</a:t>
            </a:r>
          </a:p>
          <a:p>
            <a:pPr marL="1085850" lvl="2" indent="-51435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Jika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YA 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masukkan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kandidat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ke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himpunan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solusi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,  </a:t>
            </a:r>
          </a:p>
          <a:p>
            <a:pPr marL="1085850" lvl="2" indent="-51435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       TIDAK 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buang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kandidat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endParaRPr lang="en-US" sz="22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85800" lvl="1" indent="-514350">
              <a:lnSpc>
                <a:spcPct val="150000"/>
              </a:lnSpc>
              <a:spcBef>
                <a:spcPts val="700"/>
              </a:spcBef>
              <a:buFont typeface="+mj-lt"/>
              <a:buAutoNum type="romanL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Periksa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apakah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himpunan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sudah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memberikan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lengkap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(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SOLUSI)</a:t>
            </a:r>
          </a:p>
          <a:p>
            <a:pPr marL="1085850" lvl="2" indent="-51435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</a:rPr>
              <a:t>Jika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</a:rPr>
              <a:t> YA 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berhenti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, TIDAK 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ulangi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langkah</a:t>
            </a:r>
            <a:r>
              <a:rPr lang="en-US" sz="22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ii</a:t>
            </a:r>
            <a:endParaRPr lang="en-US" sz="22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Skema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Umum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1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Greedy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(input C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himpunan_kandidat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himpunan_kandidat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Menghasilkan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solusi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persoalan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optimasi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Greedy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Input 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kandidat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Output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solusi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bertipe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himpunan_kandidat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x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kandidat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S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himpunan_kandidat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{}</a:t>
            </a: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SOLUSI(S))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(C &lt;&gt; {})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x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SELEKSI(C)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C  C – {x}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LAYAK (S U {x})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S  S U {x}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solusi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(S)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S</a:t>
            </a: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write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(‘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ada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solusi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’);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Contoh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Kasus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 lnSpcReduction="10000"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Penukaran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Uang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            	-    Egyptian Fractions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Penjadwalan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    		-    Map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Colouring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Knapsack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Job Scheduling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Deadline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Minimum Spanning Tree 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Kruskal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 &amp; Prim)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Shortest Path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TSP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Kompresi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Data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Huffman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Penukaran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Uang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1054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3276600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Menukarkan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uang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bernilai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tertentu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dengan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sekumpulan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uang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koin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dari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berbagai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satuan</a:t>
            </a:r>
            <a:r>
              <a:rPr lang="en-US" sz="2000" dirty="0" smtClean="0">
                <a:latin typeface="Maiandra GD" pitchFamily="34" charset="0"/>
              </a:rPr>
              <a:t> (denomination). </a:t>
            </a:r>
            <a:r>
              <a:rPr lang="en-US" sz="2000" dirty="0" err="1" smtClean="0">
                <a:latin typeface="Maiandra GD" pitchFamily="34" charset="0"/>
              </a:rPr>
              <a:t>Dicari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jumlah</a:t>
            </a:r>
            <a:r>
              <a:rPr lang="en-US" sz="2000" dirty="0" smtClean="0">
                <a:latin typeface="Maiandra GD" pitchFamily="34" charset="0"/>
              </a:rPr>
              <a:t> minimum </a:t>
            </a:r>
            <a:r>
              <a:rPr lang="en-US" sz="2000" dirty="0" err="1" smtClean="0">
                <a:latin typeface="Maiandra GD" pitchFamily="34" charset="0"/>
              </a:rPr>
              <a:t>koin</a:t>
            </a:r>
            <a:r>
              <a:rPr lang="en-US" sz="2000" dirty="0" smtClean="0">
                <a:latin typeface="Maiandra GD" pitchFamily="34" charset="0"/>
              </a:rPr>
              <a:t> yang </a:t>
            </a:r>
            <a:r>
              <a:rPr lang="en-US" sz="2000" dirty="0" err="1" smtClean="0">
                <a:latin typeface="Maiandra GD" pitchFamily="34" charset="0"/>
              </a:rPr>
              <a:t>akan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ditukarkan</a:t>
            </a:r>
            <a:r>
              <a:rPr lang="en-US" sz="2000" dirty="0" smtClean="0">
                <a:latin typeface="Maiandra GD" pitchFamily="34" charset="0"/>
              </a:rPr>
              <a:t>.</a:t>
            </a: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Contoh</a:t>
            </a:r>
            <a:r>
              <a:rPr lang="en-US" sz="2000" dirty="0" smtClean="0">
                <a:latin typeface="Maiandra GD" pitchFamily="34" charset="0"/>
              </a:rPr>
              <a:t> : </a:t>
            </a:r>
            <a:r>
              <a:rPr lang="en-US" sz="2000" dirty="0" err="1" smtClean="0">
                <a:latin typeface="Maiandra GD" pitchFamily="34" charset="0"/>
              </a:rPr>
              <a:t>Jika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terdapat</a:t>
            </a:r>
            <a:r>
              <a:rPr lang="en-US" sz="2000" dirty="0" smtClean="0">
                <a:latin typeface="Maiandra GD" pitchFamily="34" charset="0"/>
              </a:rPr>
              <a:t> 4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denominasi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dengan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jumlah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tak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terhingga</a:t>
            </a:r>
            <a:endParaRPr lang="en-US" sz="2000" dirty="0" smtClean="0">
              <a:latin typeface="Maiandra GD" pitchFamily="34" charset="0"/>
            </a:endParaRP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3581400"/>
            <a:ext cx="10668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76600" y="3581400"/>
            <a:ext cx="10668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953000" y="3581400"/>
            <a:ext cx="10668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10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781800" y="3581400"/>
            <a:ext cx="10668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25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5638800"/>
            <a:ext cx="15240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  <a:cs typeface="Times New Roman" pitchFamily="18" charset="0"/>
              </a:rPr>
              <a:t>32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819400" y="5638800"/>
            <a:ext cx="838200" cy="4572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Oval 17"/>
          <p:cNvSpPr/>
          <p:nvPr/>
        </p:nvSpPr>
        <p:spPr>
          <a:xfrm>
            <a:off x="4648200" y="5715000"/>
            <a:ext cx="685800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25 </a:t>
            </a:r>
            <a:r>
              <a:rPr lang="en-US" sz="1200" dirty="0" smtClean="0"/>
              <a:t>$</a:t>
            </a:r>
            <a:endParaRPr lang="id-ID" dirty="0"/>
          </a:p>
        </p:txBody>
      </p:sp>
      <p:sp>
        <p:nvSpPr>
          <p:cNvPr id="19" name="Oval 18"/>
          <p:cNvSpPr/>
          <p:nvPr/>
        </p:nvSpPr>
        <p:spPr>
          <a:xfrm>
            <a:off x="6400800" y="5715000"/>
            <a:ext cx="685800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 </a:t>
            </a:r>
          </a:p>
          <a:p>
            <a:pPr algn="ctr"/>
            <a:r>
              <a:rPr lang="en-US" sz="1200" dirty="0" smtClean="0"/>
              <a:t>$</a:t>
            </a:r>
            <a:endParaRPr lang="id-ID" dirty="0"/>
          </a:p>
        </p:txBody>
      </p:sp>
      <p:sp>
        <p:nvSpPr>
          <p:cNvPr id="20" name="Oval 19"/>
          <p:cNvSpPr/>
          <p:nvPr/>
        </p:nvSpPr>
        <p:spPr>
          <a:xfrm>
            <a:off x="8077200" y="5715000"/>
            <a:ext cx="685800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 </a:t>
            </a:r>
          </a:p>
          <a:p>
            <a:pPr algn="ctr"/>
            <a:r>
              <a:rPr lang="en-US" sz="1200" dirty="0" smtClean="0"/>
              <a:t>$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533400" y="4524028"/>
            <a:ext cx="8305800" cy="1687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1" indent="-4763" algn="just">
              <a:lnSpc>
                <a:spcPct val="21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Maka</a:t>
            </a:r>
            <a:r>
              <a:rPr lang="en-US" sz="2000" dirty="0" smtClean="0">
                <a:latin typeface="Maiandra GD" pitchFamily="34" charset="0"/>
              </a:rPr>
              <a:t>, </a:t>
            </a:r>
            <a:r>
              <a:rPr lang="en-US" sz="2000" dirty="0" err="1" smtClean="0">
                <a:latin typeface="Maiandra GD" pitchFamily="34" charset="0"/>
              </a:rPr>
              <a:t>untuk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menukarkan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uang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senilai</a:t>
            </a:r>
            <a:r>
              <a:rPr lang="en-US" sz="2000" dirty="0" smtClean="0">
                <a:latin typeface="Maiandra GD" pitchFamily="34" charset="0"/>
              </a:rPr>
              <a:t> 32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dibutuhkan</a:t>
            </a:r>
            <a:r>
              <a:rPr lang="en-US" sz="2000" dirty="0" smtClean="0">
                <a:latin typeface="Maiandra GD" pitchFamily="34" charset="0"/>
              </a:rPr>
              <a:t> :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				       Minimum : </a:t>
            </a: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				       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koin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           , 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koin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           , </a:t>
            </a:r>
            <a:r>
              <a:rPr lang="en-US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koin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u="sng" dirty="0" smtClean="0">
                <a:latin typeface="Courier New" pitchFamily="49" charset="0"/>
                <a:cs typeface="Courier New" pitchFamily="49" charset="0"/>
              </a:rPr>
              <a:t>Exhaustive-Search </a:t>
            </a:r>
          </a:p>
          <a:p>
            <a:pPr>
              <a:buFontTx/>
              <a:buChar char="-"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Misalnya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{C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,C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,C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,… ,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Tx/>
              <a:buChar char="-"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diberikan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atau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setiap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{C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,C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,C</a:t>
            </a:r>
            <a:r>
              <a:rPr lang="en-US" sz="1600" baseline="-25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terdapat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beberapa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kemungkinan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{0,0,0} {0,0,1} {0,1,0} {1,0,0}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{0,1,1} {1,1,0} {1,0,1} {1,1,1}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8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kemungkinan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Untuk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4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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16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kemungkinan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Untuk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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kemungkinan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mengevaluasi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setiap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kemungkinan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dibutuhkan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eksekusi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kompleksitas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 * 2</a:t>
            </a:r>
            <a:r>
              <a:rPr lang="en-US" sz="1800" b="1" baseline="30000" dirty="0" smtClean="0"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Eksponensial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Penukaran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Uang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1054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u="sng" dirty="0" smtClean="0">
                <a:latin typeface="Courier New" pitchFamily="49" charset="0"/>
                <a:cs typeface="Courier New" pitchFamily="49" charset="0"/>
              </a:rPr>
              <a:t>Greedy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kandidat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koin-koin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1, 5, 10, 25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</a:t>
            </a:r>
          </a:p>
          <a:p>
            <a:pPr>
              <a:buFontTx/>
              <a:buChar char="-"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solusi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	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koin-koin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terpilih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membentuk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total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tepat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 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ditukar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Fungsi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Seleksi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Pilih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tertinggi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kandidat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terpilih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Fungsi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Layak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Periksa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apakah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total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melebihi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batas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ditukar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Fungsi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Objektif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Pastikan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digunakan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minimum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Penukaran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Uang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9530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Penukaran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Uang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876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TukarUang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(input C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himpunan_koin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A : integer)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himpunan_koin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Menghasilkan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koin-koin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total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A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minimum}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x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S 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himpunan_koin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u="sng" dirty="0" err="1" smtClean="0">
                <a:latin typeface="Courier New" pitchFamily="49" charset="0"/>
                <a:cs typeface="Courier New" pitchFamily="49" charset="0"/>
              </a:rPr>
              <a:t>Algoritma</a:t>
            </a:r>
            <a:endParaRPr lang="en-US" sz="1600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{}</a:t>
            </a: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semua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koin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dalam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S &lt;&gt; A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(C &lt;&gt; {})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x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terbesar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C  C – {x}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semua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dalam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S) +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x 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&lt;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S  S U {x}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endif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endwhile</a:t>
            </a: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jumlah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nilai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semua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koin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dalam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S) = A 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S</a:t>
            </a:r>
          </a:p>
          <a:p>
            <a:pPr>
              <a:buNone/>
            </a:pP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600" b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write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(‘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ada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solusi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’);</a:t>
            </a:r>
          </a:p>
          <a:p>
            <a:pPr>
              <a:buNone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3352800"/>
            <a:ext cx="8686800" cy="32766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Optimum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nilai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 7 = 5 + 1 + 1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Padahal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ada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lebih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optimum :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4 + 3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Kesimpulan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: 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kasus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penukaran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uang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Greedy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tidak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selalu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menghasilkan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optimal.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2819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Penukaran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Uang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6482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7924800" y="6096000"/>
            <a:ext cx="914400" cy="53340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Oval 8"/>
          <p:cNvSpPr/>
          <p:nvPr/>
        </p:nvSpPr>
        <p:spPr>
          <a:xfrm>
            <a:off x="1295400" y="1600200"/>
            <a:ext cx="10668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048000" y="1600200"/>
            <a:ext cx="10668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724400" y="1600200"/>
            <a:ext cx="10668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553200" y="1600200"/>
            <a:ext cx="1066800" cy="1066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>
            <a:normAutofit/>
          </a:bodyPr>
          <a:lstStyle/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Diberikan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i="1" dirty="0" smtClean="0">
                <a:latin typeface="Cambria" pitchFamily="18" charset="0"/>
              </a:rPr>
              <a:t>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buah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.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Diketahui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jarak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antara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setiap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satu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sama</a:t>
            </a:r>
            <a:r>
              <a:rPr lang="en-US" sz="2000" dirty="0" smtClean="0">
                <a:latin typeface="Cambria" pitchFamily="18" charset="0"/>
              </a:rPr>
              <a:t> lain. </a:t>
            </a:r>
          </a:p>
          <a:p>
            <a:pPr marL="176213" lvl="1" indent="-4763" algn="just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Cambria" pitchFamily="18" charset="0"/>
              </a:rPr>
              <a:t>Temukan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perjalanan</a:t>
            </a:r>
            <a:r>
              <a:rPr lang="en-US" sz="2000" dirty="0" smtClean="0">
                <a:latin typeface="Cambria" pitchFamily="18" charset="0"/>
              </a:rPr>
              <a:t> (</a:t>
            </a:r>
            <a:r>
              <a:rPr lang="en-US" sz="2000" i="1" dirty="0" smtClean="0">
                <a:latin typeface="Cambria" pitchFamily="18" charset="0"/>
              </a:rPr>
              <a:t>tour</a:t>
            </a:r>
            <a:r>
              <a:rPr lang="en-US" sz="2000" dirty="0" smtClean="0">
                <a:latin typeface="Cambria" pitchFamily="18" charset="0"/>
              </a:rPr>
              <a:t>) </a:t>
            </a:r>
            <a:r>
              <a:rPr lang="en-US" sz="2000" dirty="0" err="1" smtClean="0">
                <a:latin typeface="Cambria" pitchFamily="18" charset="0"/>
              </a:rPr>
              <a:t>terpendek</a:t>
            </a:r>
            <a:r>
              <a:rPr lang="en-US" sz="2000" dirty="0" smtClean="0">
                <a:latin typeface="Cambria" pitchFamily="18" charset="0"/>
              </a:rPr>
              <a:t> yang </a:t>
            </a:r>
            <a:r>
              <a:rPr lang="en-US" sz="2000" dirty="0" err="1" smtClean="0">
                <a:latin typeface="Cambria" pitchFamily="18" charset="0"/>
              </a:rPr>
              <a:t>melalui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setiap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lainnya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hanya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sekali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dan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kembali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lagi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kota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asal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keberangkatan</a:t>
            </a:r>
            <a:r>
              <a:rPr lang="en-US" sz="2000" dirty="0" smtClean="0">
                <a:latin typeface="Cambria" pitchFamily="18" charset="0"/>
              </a:rPr>
              <a:t>.</a:t>
            </a:r>
            <a:endParaRPr lang="en-US" sz="20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6482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2133600" y="3276600"/>
          <a:ext cx="4648200" cy="309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0" r:id="rId4" imgW="1807920" imgH="1204920" progId="Visio.Drawing.11">
                  <p:embed/>
                </p:oleObj>
              </mc:Choice>
              <mc:Fallback>
                <p:oleObj r:id="rId4" imgW="1807920" imgH="1204920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76600"/>
                        <a:ext cx="4648200" cy="309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u="sng" dirty="0" smtClean="0">
                <a:latin typeface="Courier New" pitchFamily="49" charset="0"/>
                <a:cs typeface="Courier New" pitchFamily="49" charset="0"/>
              </a:rPr>
              <a:t>Greedy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setiap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pilih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belum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pernah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dikunjungi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jarak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terdekat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B  A  C  D  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3 + 6 + 5 + 4 + 8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26</a:t>
            </a:r>
            <a:endParaRPr lang="en-US" sz="1600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Padahal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dengan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Exhaustive Search,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Diperoleh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hasil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lebih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Optimum.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  B  D  C  A  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3 + 7 + 4 + 5 + 5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24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4958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4267200" y="2362200"/>
          <a:ext cx="44958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5" r:id="rId4" imgW="1865160" imgH="1890720" progId="Visio.Drawing.11">
                  <p:embed/>
                </p:oleObj>
              </mc:Choice>
              <mc:Fallback>
                <p:oleObj r:id="rId4" imgW="1865160" imgH="1890720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362200"/>
                        <a:ext cx="4495800" cy="419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4876800" y="2895600"/>
            <a:ext cx="3124200" cy="2895600"/>
            <a:chOff x="5029200" y="3200400"/>
            <a:chExt cx="3124200" cy="2895600"/>
          </a:xfrm>
        </p:grpSpPr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7010400" y="4876800"/>
              <a:ext cx="18288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029200" y="4191000"/>
              <a:ext cx="2590800" cy="1905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0800000">
              <a:off x="6705600" y="3200400"/>
              <a:ext cx="14478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4838700" y="4152900"/>
              <a:ext cx="26670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6200000" flipV="1">
              <a:off x="4686300" y="5067300"/>
              <a:ext cx="15240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5105400" y="3124200"/>
            <a:ext cx="2895600" cy="2744788"/>
            <a:chOff x="5105400" y="3276600"/>
            <a:chExt cx="2895600" cy="2744788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5105400" y="4114800"/>
              <a:ext cx="2514600" cy="1828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0800000">
              <a:off x="5715000" y="6019800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4762500" y="4152900"/>
              <a:ext cx="26670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6629400" y="3276600"/>
              <a:ext cx="13716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10800000">
              <a:off x="5257800" y="4114800"/>
              <a:ext cx="2514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Strategi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Algoritma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Langsung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(Direct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Brute-Force, </a:t>
            </a:r>
            <a:r>
              <a:rPr lang="en-US" b="1" dirty="0" smtClean="0">
                <a:solidFill>
                  <a:srgbClr val="000000"/>
                </a:solidFill>
                <a:latin typeface="Maiandra GD" pitchFamily="34" charset="0"/>
              </a:rPr>
              <a:t>Greedy</a:t>
            </a:r>
            <a:endParaRPr lang="en-US" sz="2000" b="1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Berbasis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Ruang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Status (State-space Base)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Backtracking, Branch &amp; Bound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Atas-Bawah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(Top-Down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Divide &amp; Conquer	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err="1" smtClean="0">
                <a:solidFill>
                  <a:srgbClr val="000000"/>
                </a:solidFill>
                <a:latin typeface="Maiandra GD" pitchFamily="34" charset="0"/>
              </a:rPr>
              <a:t>Bawah-Atas</a:t>
            </a:r>
            <a:r>
              <a:rPr lang="en-US" sz="240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Maiandra GD" pitchFamily="34" charset="0"/>
              </a:rPr>
              <a:t>(Bottom-Up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Dynamic Programming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95600" y="2286000"/>
            <a:ext cx="1066800" cy="533400"/>
          </a:xfrm>
          <a:prstGeom prst="rect">
            <a:avLst/>
          </a:prstGeom>
          <a:solidFill>
            <a:srgbClr val="F6862A">
              <a:alpha val="2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572000" cy="411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CONTOH KASUS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54864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TSP (Travelling Salesman Problem</a:t>
            </a:r>
            <a:endParaRPr lang="id-ID" sz="24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2438400" y="1981200"/>
            <a:ext cx="4495800" cy="4191000"/>
            <a:chOff x="2971800" y="2514600"/>
            <a:chExt cx="4495800" cy="4191000"/>
          </a:xfrm>
        </p:grpSpPr>
        <p:graphicFrame>
          <p:nvGraphicFramePr>
            <p:cNvPr id="13" name="Object 3"/>
            <p:cNvGraphicFramePr>
              <a:graphicFrameLocks noChangeAspect="1"/>
            </p:cNvGraphicFramePr>
            <p:nvPr/>
          </p:nvGraphicFramePr>
          <p:xfrm>
            <a:off x="2971800" y="2514600"/>
            <a:ext cx="4495800" cy="419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00" r:id="rId4" imgW="1865160" imgH="1890720" progId="Visio.Drawing.11">
                    <p:embed/>
                  </p:oleObj>
                </mc:Choice>
                <mc:Fallback>
                  <p:oleObj r:id="rId4" imgW="1865160" imgH="1890720" progId="Visio.Drawing.11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2514600"/>
                          <a:ext cx="4495800" cy="419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5562600" y="4876800"/>
              <a:ext cx="18288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581400" y="4191000"/>
              <a:ext cx="2590800" cy="1905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0800000">
              <a:off x="5257800" y="3200400"/>
              <a:ext cx="14478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3390900" y="4152900"/>
              <a:ext cx="266700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V="1">
              <a:off x="3238500" y="5067300"/>
              <a:ext cx="15240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5720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6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Tugas</a:t>
            </a:r>
            <a:r>
              <a:rPr lang="en-US" sz="3600" b="1" u="sng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36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Perorangan</a:t>
            </a:r>
            <a:endParaRPr lang="en-US" sz="3600" b="1" u="sng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514350" indent="-514350">
              <a:buNone/>
            </a:pPr>
            <a:endParaRPr lang="en-US" sz="1050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514350" indent="-514350">
              <a:buNone/>
            </a:pP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Tuliskan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rangkuman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tentang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</a:p>
          <a:p>
            <a:pPr marL="514350" indent="-514350">
              <a:buNone/>
            </a:pPr>
            <a:r>
              <a:rPr lang="en-US" sz="2800" b="1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Minimum Spanning Tree 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(Prim &amp;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Kruskal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)</a:t>
            </a:r>
            <a:r>
              <a:rPr lang="en-US" sz="2800" b="1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</a:p>
          <a:p>
            <a:pPr marL="514350" indent="-514350">
              <a:buNone/>
            </a:pP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dalam</a:t>
            </a: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kertas</a:t>
            </a:r>
            <a:r>
              <a:rPr lang="en-US" sz="280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 folio !</a:t>
            </a:r>
            <a:endParaRPr lang="en-US" sz="2800" b="1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 BESAR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524000"/>
            <a:ext cx="7696200" cy="4876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b="1" u="sng" dirty="0" err="1" smtClean="0">
                <a:latin typeface="Andalus" pitchFamily="18" charset="-78"/>
                <a:ea typeface="Kozuka Gothic Pro H" pitchFamily="34" charset="-128"/>
                <a:cs typeface="Andalus" pitchFamily="18" charset="-78"/>
              </a:rPr>
              <a:t>Laporan</a:t>
            </a:r>
            <a:endParaRPr lang="en-US" sz="2400" dirty="0" smtClean="0">
              <a:latin typeface="Andalus" pitchFamily="18" charset="-78"/>
              <a:ea typeface="Kozuka Gothic Pro H" pitchFamily="34" charset="-128"/>
              <a:cs typeface="Andalus" pitchFamily="18" charset="-78"/>
            </a:endParaRP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Cover (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Judul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Aplikasi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, NIM &amp;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Nama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Anggota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)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Penjelasan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tentang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game yang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dipilih</a:t>
            </a:r>
            <a:endParaRPr lang="en-US" sz="2000" dirty="0" smtClean="0">
              <a:latin typeface="Times New Roman" pitchFamily="18" charset="0"/>
              <a:ea typeface="Kozuka Gothic Pro H" pitchFamily="34" charset="-128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Bahasa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Pemrograman</a:t>
            </a:r>
            <a:endParaRPr lang="en-US" sz="2000" dirty="0" smtClean="0">
              <a:latin typeface="Times New Roman" pitchFamily="18" charset="0"/>
              <a:ea typeface="Kozuka Gothic Pro H" pitchFamily="34" charset="-128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Software (compiler)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Penjelasan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Strategi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Algoritma</a:t>
            </a:r>
            <a:endParaRPr lang="en-US" sz="2000" dirty="0" smtClean="0">
              <a:latin typeface="Times New Roman" pitchFamily="18" charset="0"/>
              <a:ea typeface="Kozuka Gothic Pro H" pitchFamily="34" charset="-128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Perhitungan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Kompleksitas</a:t>
            </a:r>
            <a:endParaRPr lang="en-US" sz="2000" dirty="0" smtClean="0">
              <a:latin typeface="Times New Roman" pitchFamily="18" charset="0"/>
              <a:ea typeface="Kozuka Gothic Pro H" pitchFamily="34" charset="-128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Referensi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(paper/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buku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/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jurnal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/ </a:t>
            </a: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wikipedia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)</a:t>
            </a:r>
          </a:p>
          <a:p>
            <a:pPr marL="514350" indent="-514350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Lampiran</a:t>
            </a:r>
            <a:r>
              <a:rPr lang="en-US" sz="2000" dirty="0" smtClean="0">
                <a:latin typeface="Times New Roman" pitchFamily="18" charset="0"/>
                <a:ea typeface="Kozuka Gothic Pro H" pitchFamily="34" charset="-128"/>
                <a:cs typeface="Times New Roman" pitchFamily="18" charset="0"/>
              </a:rPr>
              <a:t> (User Manual)</a:t>
            </a:r>
          </a:p>
          <a:p>
            <a:pPr marL="514350" indent="-514350">
              <a:lnSpc>
                <a:spcPct val="150000"/>
              </a:lnSpc>
              <a:buNone/>
            </a:pPr>
            <a:endParaRPr lang="en-US" sz="1800" dirty="0" smtClean="0">
              <a:latin typeface="Times New Roman" pitchFamily="18" charset="0"/>
              <a:ea typeface="Kozuka Gothic Pro H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6200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rabic Typesetting" pitchFamily="66" charset="-78"/>
                <a:cs typeface="Arabic Typesetting" pitchFamily="66" charset="-78"/>
              </a:rPr>
              <a:t>GREEDY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Optimasi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Persoalan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optimasi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mencari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optimum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Optimum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bernilai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minimum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atau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maksimum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dari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kumpulan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alternatif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mungkin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.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Optimasi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Jenis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Persoalan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Optimasi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Maksimasi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(maximization)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Minimasi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(minimization)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Optimasi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Elemen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Persoalan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Optimasi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Kendala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(constraints)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Objektif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atau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Optimasi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Jenis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Layak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/ feasible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memenuhi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kendala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Optimum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layak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  <a:sym typeface="Wingdings" pitchFamily="2" charset="2"/>
              </a:rPr>
              <a:t> yang paling optimum 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Greedy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memecahkan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langkah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per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langkah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 rot="10800000">
            <a:off x="5090590" y="3656756"/>
            <a:ext cx="3447604" cy="2592885"/>
          </a:xfrm>
          <a:prstGeom prst="cloudCallout">
            <a:avLst>
              <a:gd name="adj1" fmla="val 37205"/>
              <a:gd name="adj2" fmla="val 7352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 rot="21235108">
            <a:off x="5556886" y="432232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Prim’s</a:t>
            </a:r>
          </a:p>
          <a:p>
            <a:pPr algn="ctr"/>
            <a:r>
              <a:rPr lang="en-US" sz="2400" dirty="0" err="1" smtClean="0">
                <a:latin typeface="Maiandra GD" pitchFamily="34" charset="0"/>
              </a:rPr>
              <a:t>Kruskal’s</a:t>
            </a:r>
            <a:endParaRPr lang="en-US" sz="2400" dirty="0" smtClean="0">
              <a:latin typeface="Maiandra GD" pitchFamily="34" charset="0"/>
            </a:endParaRPr>
          </a:p>
          <a:p>
            <a:pPr algn="ctr"/>
            <a:r>
              <a:rPr lang="en-US" sz="2400" dirty="0" err="1" smtClean="0">
                <a:latin typeface="Maiandra GD" pitchFamily="34" charset="0"/>
              </a:rPr>
              <a:t>Djikstra’s</a:t>
            </a:r>
            <a:endParaRPr lang="id-ID" sz="2400" dirty="0">
              <a:latin typeface="Maiandra G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3886200"/>
            <a:ext cx="38862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Greedy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Tamak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rakus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empus Sans ITC" pitchFamily="82" charset="0"/>
                <a:cs typeface="Times New Roman" pitchFamily="18" charset="0"/>
              </a:rPr>
              <a:t>Take  it  now !!!</a:t>
            </a:r>
            <a:endParaRPr lang="id-ID" sz="2800" b="1" dirty="0">
              <a:latin typeface="Tempus Sans ITC" pitchFamily="8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Karakteristik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Di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setiap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langkah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, greedy :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Mengambil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pilihan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terbaik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tanpa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memikirkan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konsekuensi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depan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Berharap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bahwa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memilih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optimum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lokal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setiap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langkah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berakhir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pada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optimum global</a:t>
            </a: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Elemen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Greedy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Persoalan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optimasi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greedy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memiliki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elemen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” </a:t>
            </a:r>
            <a:r>
              <a:rPr lang="en-US" sz="2000" dirty="0" err="1" smtClean="0">
                <a:solidFill>
                  <a:srgbClr val="000000"/>
                </a:solidFill>
                <a:latin typeface="Maiandra GD" pitchFamily="34" charset="0"/>
              </a:rPr>
              <a:t>berikut</a:t>
            </a: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 :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Himpunan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Kandidat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, C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Himpunan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, S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Seleksi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Kelayakan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/ Feasible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Objektif</a:t>
            </a: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42915" y="152400"/>
            <a:ext cx="10486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Greedy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6269</TotalTime>
  <Words>746</Words>
  <Application>Microsoft Office PowerPoint</Application>
  <PresentationFormat>On-screen Show (4:3)</PresentationFormat>
  <Paragraphs>268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8" baseType="lpstr">
      <vt:lpstr>Aharoni</vt:lpstr>
      <vt:lpstr>Andalus</vt:lpstr>
      <vt:lpstr>Arabic Typesetting</vt:lpstr>
      <vt:lpstr>Arial</vt:lpstr>
      <vt:lpstr>Calibri</vt:lpstr>
      <vt:lpstr>Cambria</vt:lpstr>
      <vt:lpstr>Comic Sans MS</vt:lpstr>
      <vt:lpstr>Courier New</vt:lpstr>
      <vt:lpstr>Kozuka Gothic Pro H</vt:lpstr>
      <vt:lpstr>Maiandra GD</vt:lpstr>
      <vt:lpstr>Tempus Sans ITC</vt:lpstr>
      <vt:lpstr>Times New Roman</vt:lpstr>
      <vt:lpstr>Wingdings</vt:lpstr>
      <vt:lpstr>Office Theme</vt:lpstr>
      <vt:lpstr>Microsoft Office Visio Drawing</vt:lpstr>
      <vt:lpstr>MATERI PERKULIAHAN ANALISIS ALGORITMA</vt:lpstr>
      <vt:lpstr>Strategi Algoritma</vt:lpstr>
      <vt:lpstr>GREEDY</vt:lpstr>
      <vt:lpstr>Optimasi</vt:lpstr>
      <vt:lpstr>Optimasi</vt:lpstr>
      <vt:lpstr>Optimasi</vt:lpstr>
      <vt:lpstr>Definisi</vt:lpstr>
      <vt:lpstr>Karakteristik</vt:lpstr>
      <vt:lpstr>Elemen Greedy</vt:lpstr>
      <vt:lpstr>Skema Umum</vt:lpstr>
      <vt:lpstr>Skema Umum</vt:lpstr>
      <vt:lpstr>Contoh Kasus</vt:lpstr>
      <vt:lpstr>CONTOH KASUS 1</vt:lpstr>
      <vt:lpstr>CONTOH KASUS 1</vt:lpstr>
      <vt:lpstr>CONTOH KASUS 1</vt:lpstr>
      <vt:lpstr>CONTOH KASUS 1</vt:lpstr>
      <vt:lpstr>CONTOH KASUS 1</vt:lpstr>
      <vt:lpstr>CONTOH KASUS 2</vt:lpstr>
      <vt:lpstr>CONTOH KASUS 1</vt:lpstr>
      <vt:lpstr>CONTOH KASUS 2</vt:lpstr>
      <vt:lpstr>PowerPoint Presentation</vt:lpstr>
      <vt:lpstr>TUGAS</vt:lpstr>
      <vt:lpstr>TUGAS BESAR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631</cp:revision>
  <dcterms:created xsi:type="dcterms:W3CDTF">2012-02-22T14:18:32Z</dcterms:created>
  <dcterms:modified xsi:type="dcterms:W3CDTF">2018-12-10T01:29:45Z</dcterms:modified>
</cp:coreProperties>
</file>